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5" r:id="rId5"/>
    <p:sldMasterId id="2147483720" r:id="rId6"/>
    <p:sldMasterId id="2147483735" r:id="rId7"/>
    <p:sldMasterId id="2147483765" r:id="rId8"/>
    <p:sldMasterId id="2147483810" r:id="rId9"/>
    <p:sldMasterId id="2147483825" r:id="rId10"/>
    <p:sldMasterId id="2147483853" r:id="rId11"/>
    <p:sldMasterId id="2147483866" r:id="rId12"/>
    <p:sldMasterId id="2147483943" r:id="rId13"/>
  </p:sldMasterIdLst>
  <p:notesMasterIdLst>
    <p:notesMasterId r:id="rId78"/>
  </p:notesMasterIdLst>
  <p:handoutMasterIdLst>
    <p:handoutMasterId r:id="rId79"/>
  </p:handoutMasterIdLst>
  <p:sldIdLst>
    <p:sldId id="256" r:id="rId14"/>
    <p:sldId id="257" r:id="rId15"/>
    <p:sldId id="263" r:id="rId16"/>
    <p:sldId id="259" r:id="rId17"/>
    <p:sldId id="260" r:id="rId18"/>
    <p:sldId id="261" r:id="rId19"/>
    <p:sldId id="262" r:id="rId20"/>
    <p:sldId id="370" r:id="rId21"/>
    <p:sldId id="266" r:id="rId22"/>
    <p:sldId id="408" r:id="rId23"/>
    <p:sldId id="396" r:id="rId24"/>
    <p:sldId id="410" r:id="rId25"/>
    <p:sldId id="398" r:id="rId26"/>
    <p:sldId id="399" r:id="rId27"/>
    <p:sldId id="400" r:id="rId28"/>
    <p:sldId id="271" r:id="rId29"/>
    <p:sldId id="315" r:id="rId30"/>
    <p:sldId id="316" r:id="rId31"/>
    <p:sldId id="356" r:id="rId32"/>
    <p:sldId id="319" r:id="rId33"/>
    <p:sldId id="385" r:id="rId34"/>
    <p:sldId id="287" r:id="rId35"/>
    <p:sldId id="292" r:id="rId36"/>
    <p:sldId id="333" r:id="rId37"/>
    <p:sldId id="293" r:id="rId38"/>
    <p:sldId id="386" r:id="rId39"/>
    <p:sldId id="311" r:id="rId40"/>
    <p:sldId id="330" r:id="rId41"/>
    <p:sldId id="308" r:id="rId42"/>
    <p:sldId id="309" r:id="rId43"/>
    <p:sldId id="320" r:id="rId44"/>
    <p:sldId id="297" r:id="rId45"/>
    <p:sldId id="296" r:id="rId46"/>
    <p:sldId id="299" r:id="rId47"/>
    <p:sldId id="313" r:id="rId48"/>
    <p:sldId id="291" r:id="rId49"/>
    <p:sldId id="340" r:id="rId50"/>
    <p:sldId id="394" r:id="rId51"/>
    <p:sldId id="366" r:id="rId52"/>
    <p:sldId id="289" r:id="rId53"/>
    <p:sldId id="290" r:id="rId54"/>
    <p:sldId id="404" r:id="rId55"/>
    <p:sldId id="354" r:id="rId56"/>
    <p:sldId id="411" r:id="rId57"/>
    <p:sldId id="387" r:id="rId58"/>
    <p:sldId id="335" r:id="rId59"/>
    <p:sldId id="272" r:id="rId60"/>
    <p:sldId id="273" r:id="rId61"/>
    <p:sldId id="274" r:id="rId62"/>
    <p:sldId id="388" r:id="rId63"/>
    <p:sldId id="283" r:id="rId64"/>
    <p:sldId id="276" r:id="rId65"/>
    <p:sldId id="277" r:id="rId66"/>
    <p:sldId id="278" r:id="rId67"/>
    <p:sldId id="358" r:id="rId68"/>
    <p:sldId id="279" r:id="rId69"/>
    <p:sldId id="280" r:id="rId70"/>
    <p:sldId id="281" r:id="rId71"/>
    <p:sldId id="401" r:id="rId72"/>
    <p:sldId id="282" r:id="rId73"/>
    <p:sldId id="285" r:id="rId74"/>
    <p:sldId id="369" r:id="rId75"/>
    <p:sldId id="402" r:id="rId76"/>
    <p:sldId id="286" r:id="rId7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BA"/>
    <a:srgbClr val="FF0066"/>
    <a:srgbClr val="FF6600"/>
    <a:srgbClr val="FF9933"/>
    <a:srgbClr val="FF9900"/>
    <a:srgbClr val="FFCC99"/>
    <a:srgbClr val="FF9966"/>
    <a:srgbClr val="FFFF99"/>
    <a:srgbClr val="FFCC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4660"/>
  </p:normalViewPr>
  <p:slideViewPr>
    <p:cSldViewPr>
      <p:cViewPr>
        <p:scale>
          <a:sx n="75" d="100"/>
          <a:sy n="75" d="100"/>
        </p:scale>
        <p:origin x="-366" y="-8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08"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image" Target="../media/image10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image" Target="../media/image1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26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51" y="0"/>
            <a:ext cx="2950263" cy="496888"/>
          </a:xfrm>
          <a:prstGeom prst="rect">
            <a:avLst/>
          </a:prstGeom>
        </p:spPr>
        <p:txBody>
          <a:bodyPr vert="horz" lIns="91440" tIns="45720" rIns="91440" bIns="45720" rtlCol="0"/>
          <a:lstStyle>
            <a:lvl1pPr algn="r">
              <a:defRPr sz="1200"/>
            </a:lvl1pPr>
          </a:lstStyle>
          <a:p>
            <a:fld id="{4A05ADDE-4CD6-43A1-8F87-E8822FBEC552}" type="datetimeFigureOut">
              <a:rPr kumimoji="1" lang="ja-JP" altLang="en-US" smtClean="0"/>
              <a:pPr/>
              <a:t>2011/2/10</a:t>
            </a:fld>
            <a:endParaRPr kumimoji="1" lang="ja-JP" altLang="en-US"/>
          </a:p>
        </p:txBody>
      </p:sp>
      <p:sp>
        <p:nvSpPr>
          <p:cNvPr id="4" name="フッター プレースホルダー 3"/>
          <p:cNvSpPr>
            <a:spLocks noGrp="1"/>
          </p:cNvSpPr>
          <p:nvPr>
            <p:ph type="ftr" sz="quarter" idx="2"/>
          </p:nvPr>
        </p:nvSpPr>
        <p:spPr>
          <a:xfrm>
            <a:off x="2" y="9440868"/>
            <a:ext cx="295026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1" y="9440868"/>
            <a:ext cx="2950263" cy="496887"/>
          </a:xfrm>
          <a:prstGeom prst="rect">
            <a:avLst/>
          </a:prstGeom>
        </p:spPr>
        <p:txBody>
          <a:bodyPr vert="horz" lIns="91440" tIns="45720" rIns="91440" bIns="45720" rtlCol="0" anchor="b"/>
          <a:lstStyle>
            <a:lvl1pPr algn="r">
              <a:defRPr sz="1200"/>
            </a:lvl1pPr>
          </a:lstStyle>
          <a:p>
            <a:fld id="{F8DC06C5-3C6E-40A8-B72A-919364FEE3ED}" type="slidenum">
              <a:rPr kumimoji="1" lang="ja-JP" altLang="en-US" smtClean="0"/>
              <a:pPr/>
              <a:t>‹#›</a:t>
            </a:fld>
            <a:endParaRPr kumimoji="1" lang="ja-JP" altLang="en-US"/>
          </a:p>
        </p:txBody>
      </p:sp>
    </p:spTree>
    <p:extLst>
      <p:ext uri="{BB962C8B-B14F-4D97-AF65-F5344CB8AC3E}">
        <p14:creationId xmlns:p14="http://schemas.microsoft.com/office/powerpoint/2010/main" val="39787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2" y="35"/>
            <a:ext cx="2949790" cy="496967"/>
          </a:xfrm>
          <a:prstGeom prst="rect">
            <a:avLst/>
          </a:prstGeom>
        </p:spPr>
        <p:txBody>
          <a:bodyPr vert="horz" lIns="91378" tIns="45691" rIns="91378"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60" y="35"/>
            <a:ext cx="2949790" cy="496967"/>
          </a:xfrm>
          <a:prstGeom prst="rect">
            <a:avLst/>
          </a:prstGeom>
        </p:spPr>
        <p:txBody>
          <a:bodyPr vert="horz" lIns="91378" tIns="45691" rIns="91378" bIns="45691" rtlCol="0"/>
          <a:lstStyle>
            <a:lvl1pPr algn="r">
              <a:defRPr sz="1200"/>
            </a:lvl1pPr>
          </a:lstStyle>
          <a:p>
            <a:fld id="{8E309578-E23C-468A-9798-E5A921AA5DED}" type="datetimeFigureOut">
              <a:rPr kumimoji="1" lang="ja-JP" altLang="en-US" smtClean="0"/>
              <a:pPr/>
              <a:t>2011/2/10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78" tIns="45691" rIns="91378" bIns="45691" rtlCol="0" anchor="ctr"/>
          <a:lstStyle/>
          <a:p>
            <a:endParaRPr lang="ja-JP" altLang="en-US"/>
          </a:p>
        </p:txBody>
      </p:sp>
      <p:sp>
        <p:nvSpPr>
          <p:cNvPr id="5" name="ノート プレースホルダー 4"/>
          <p:cNvSpPr>
            <a:spLocks noGrp="1"/>
          </p:cNvSpPr>
          <p:nvPr>
            <p:ph type="body" sz="quarter" idx="3"/>
          </p:nvPr>
        </p:nvSpPr>
        <p:spPr>
          <a:xfrm>
            <a:off x="680724" y="4721185"/>
            <a:ext cx="5445760" cy="4472702"/>
          </a:xfrm>
          <a:prstGeom prst="rect">
            <a:avLst/>
          </a:prstGeom>
        </p:spPr>
        <p:txBody>
          <a:bodyPr vert="horz" lIns="91378" tIns="45691" rIns="91378" bIns="456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フッター プレースホルダー 9"/>
          <p:cNvSpPr>
            <a:spLocks noGrp="1"/>
          </p:cNvSpPr>
          <p:nvPr>
            <p:ph type="ftr" sz="quarter" idx="4"/>
          </p:nvPr>
        </p:nvSpPr>
        <p:spPr>
          <a:xfrm>
            <a:off x="17" y="9440899"/>
            <a:ext cx="2950263" cy="496887"/>
          </a:xfrm>
          <a:prstGeom prst="rect">
            <a:avLst/>
          </a:prstGeom>
        </p:spPr>
        <p:txBody>
          <a:bodyPr vert="horz" lIns="91401" tIns="45702" rIns="91401" bIns="45702" rtlCol="0" anchor="b"/>
          <a:lstStyle>
            <a:lvl1pPr algn="l">
              <a:defRPr sz="1200"/>
            </a:lvl1pPr>
          </a:lstStyle>
          <a:p>
            <a:endParaRPr kumimoji="1" lang="ja-JP" altLang="en-US"/>
          </a:p>
        </p:txBody>
      </p:sp>
      <p:sp>
        <p:nvSpPr>
          <p:cNvPr id="11" name="スライド番号プレースホルダー 10"/>
          <p:cNvSpPr>
            <a:spLocks noGrp="1"/>
          </p:cNvSpPr>
          <p:nvPr>
            <p:ph type="sldNum" sz="quarter" idx="5"/>
          </p:nvPr>
        </p:nvSpPr>
        <p:spPr>
          <a:xfrm>
            <a:off x="1098828" y="9475475"/>
            <a:ext cx="2950263" cy="496887"/>
          </a:xfrm>
          <a:prstGeom prst="rect">
            <a:avLst/>
          </a:prstGeom>
        </p:spPr>
        <p:txBody>
          <a:bodyPr vert="horz" lIns="91401" tIns="45702" rIns="91401" bIns="45702" rtlCol="0" anchor="b"/>
          <a:lstStyle>
            <a:lvl1pPr algn="r">
              <a:defRPr sz="1200"/>
            </a:lvl1pPr>
          </a:lstStyle>
          <a:p>
            <a:fld id="{577449D8-7480-4164-B139-E17BD67CD264}" type="slidenum">
              <a:rPr kumimoji="1" lang="ja-JP" altLang="en-US" smtClean="0"/>
              <a:pPr/>
              <a:t>‹#›</a:t>
            </a:fld>
            <a:endParaRPr kumimoji="1" lang="ja-JP" altLang="en-US" dirty="0"/>
          </a:p>
        </p:txBody>
      </p:sp>
    </p:spTree>
    <p:extLst>
      <p:ext uri="{BB962C8B-B14F-4D97-AF65-F5344CB8AC3E}">
        <p14:creationId xmlns:p14="http://schemas.microsoft.com/office/powerpoint/2010/main" val="273194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16033F73-D378-4721-BF4A-E363DB77EE1E}" type="slidenum">
              <a:rPr lang="en-US" altLang="ja-JP" sz="1200">
                <a:solidFill>
                  <a:prstClr val="black"/>
                </a:solidFill>
              </a:rPr>
              <a:pPr eaLnBrk="1" hangingPunct="1"/>
              <a:t>1</a:t>
            </a:fld>
            <a:endParaRPr lang="en-US" altLang="ja-JP" sz="120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20</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21</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22</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07E6101C-A540-410F-92FA-CDBC2757A299}" type="slidenum">
              <a:rPr lang="en-US" altLang="ja-JP" sz="1200">
                <a:solidFill>
                  <a:prstClr val="black"/>
                </a:solidFill>
              </a:rPr>
              <a:pPr eaLnBrk="1" hangingPunct="1"/>
              <a:t>23</a:t>
            </a:fld>
            <a:endParaRPr lang="en-US" altLang="ja-JP" sz="120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24</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25</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26</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27</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28</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29</a:t>
            </a:fld>
            <a:endParaRPr lang="en-US" altLang="ja-JP"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A9FFB95E-E4C0-48D4-9FE2-77755D8A0857}" type="slidenum">
              <a:rPr lang="en-US" altLang="ja-JP" sz="1200">
                <a:solidFill>
                  <a:prstClr val="black"/>
                </a:solidFill>
              </a:rPr>
              <a:pPr eaLnBrk="1" hangingPunct="1"/>
              <a:t>2</a:t>
            </a:fld>
            <a:endParaRPr lang="en-US" altLang="ja-JP" sz="120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30</a:t>
            </a:fld>
            <a:endParaRPr lang="en-US" altLang="ja-JP"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31</a:t>
            </a:fld>
            <a:endParaRPr lang="en-US" altLang="ja-JP"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A680ADFD-4C76-4544-B381-F5B9FE33FFC6}" type="slidenum">
              <a:rPr lang="en-US" altLang="ja-JP" sz="1200">
                <a:solidFill>
                  <a:prstClr val="black"/>
                </a:solidFill>
              </a:rPr>
              <a:pPr eaLnBrk="1" hangingPunct="1"/>
              <a:t>32</a:t>
            </a:fld>
            <a:endParaRPr lang="en-US" altLang="ja-JP" sz="1200" dirty="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33</a:t>
            </a:fld>
            <a:endParaRPr lang="en-US" altLang="ja-JP"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34</a:t>
            </a:fld>
            <a:endParaRPr lang="en-US" altLang="ja-JP"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35</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36</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37</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38</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39</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61723D81-D2EF-4277-AE85-23571B845812}" type="slidenum">
              <a:rPr lang="en-US" altLang="ja-JP" sz="1200">
                <a:solidFill>
                  <a:prstClr val="black"/>
                </a:solidFill>
              </a:rPr>
              <a:pPr eaLnBrk="1" hangingPunct="1"/>
              <a:t>7</a:t>
            </a:fld>
            <a:endParaRPr lang="en-US" altLang="ja-JP" sz="120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40</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41</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42</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43</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BA9F8703-8884-4F04-8C73-040CEF16E284}" type="slidenum">
              <a:rPr lang="en-US" altLang="ja-JP" sz="1200">
                <a:solidFill>
                  <a:prstClr val="black"/>
                </a:solidFill>
              </a:rPr>
              <a:pPr eaLnBrk="1" hangingPunct="1"/>
              <a:t>44</a:t>
            </a:fld>
            <a:endParaRPr lang="en-US" altLang="ja-JP" sz="1200">
              <a:solidFill>
                <a:prstClr val="black"/>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45</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B9AC11A5-844C-4ABD-87B3-5B1AF9271129}" type="slidenum">
              <a:rPr lang="en-US" altLang="ja-JP" sz="1200">
                <a:solidFill>
                  <a:prstClr val="black"/>
                </a:solidFill>
              </a:rPr>
              <a:pPr eaLnBrk="1" hangingPunct="1"/>
              <a:t>46</a:t>
            </a:fld>
            <a:endParaRPr lang="en-US" altLang="ja-JP" sz="1200">
              <a:solidFill>
                <a:prstClr val="black"/>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80616" y="4721652"/>
            <a:ext cx="5445978" cy="4471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9A746033-4C0D-450A-B391-6068CF9D4C92}" type="slidenum">
              <a:rPr lang="en-US" altLang="ja-JP" sz="1200">
                <a:solidFill>
                  <a:prstClr val="black"/>
                </a:solidFill>
              </a:rPr>
              <a:pPr eaLnBrk="1" hangingPunct="1"/>
              <a:t>47</a:t>
            </a:fld>
            <a:endParaRPr lang="en-US" altLang="ja-JP" sz="120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xfrm>
            <a:off x="3855860" y="9440712"/>
            <a:ext cx="2949790" cy="496967"/>
          </a:xfrm>
          <a:prstGeom prst="rect">
            <a:avLst/>
          </a:prstGeom>
          <a:ln>
            <a:miter lim="800000"/>
            <a:headEnd/>
            <a:tailEnd/>
          </a:ln>
        </p:spPr>
        <p:txBody>
          <a:bodyPr wrap="square" numCol="1" anchorCtr="0" compatLnSpc="1">
            <a:prstTxWarp prst="textNoShape">
              <a:avLst/>
            </a:prstTxWarp>
          </a:bodyPr>
          <a:lstStyle/>
          <a:p>
            <a:pPr defTabSz="910840" fontAlgn="base">
              <a:spcBef>
                <a:spcPct val="0"/>
              </a:spcBef>
              <a:spcAft>
                <a:spcPct val="0"/>
              </a:spcAft>
              <a:defRPr/>
            </a:pPr>
            <a:fld id="{9CAD74F6-83DD-4B76-9C4D-47522C357B70}" type="slidenum">
              <a:rPr lang="en-US" altLang="ja-JP">
                <a:solidFill>
                  <a:srgbClr val="000000"/>
                </a:solidFill>
                <a:latin typeface="Arial" charset="0"/>
              </a:rPr>
              <a:pPr defTabSz="910840" fontAlgn="base">
                <a:spcBef>
                  <a:spcPct val="0"/>
                </a:spcBef>
                <a:spcAft>
                  <a:spcPct val="0"/>
                </a:spcAft>
                <a:defRPr/>
              </a:pPr>
              <a:t>55</a:t>
            </a:fld>
            <a:endParaRPr lang="en-US" altLang="ja-JP">
              <a:solidFill>
                <a:srgbClr val="000000"/>
              </a:solidFill>
              <a:latin typeface="Arial"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964F73DA-A799-41A4-AD17-85E38846EF77}" type="slidenum">
              <a:rPr lang="en-US" altLang="ja-JP" sz="1200">
                <a:solidFill>
                  <a:prstClr val="black"/>
                </a:solidFill>
              </a:rPr>
              <a:pPr eaLnBrk="1" hangingPunct="1"/>
              <a:t>60</a:t>
            </a:fld>
            <a:endParaRPr lang="en-US" altLang="ja-JP" sz="1200">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55364" y="9440898"/>
            <a:ext cx="2950765" cy="49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4" rIns="91348" bIns="45674" anchor="b"/>
          <a:lstStyle>
            <a:lvl1pPr defTabSz="911225" eaLnBrk="0" hangingPunct="0">
              <a:defRPr kumimoji="1" sz="1000">
                <a:solidFill>
                  <a:schemeClr val="tx1"/>
                </a:solidFill>
                <a:latin typeface="Arial" pitchFamily="34" charset="0"/>
                <a:ea typeface="ＭＳ Ｐゴシック" pitchFamily="50" charset="-128"/>
              </a:defRPr>
            </a:lvl1pPr>
            <a:lvl2pPr marL="742950" indent="-285750" defTabSz="911225" eaLnBrk="0" hangingPunct="0">
              <a:defRPr kumimoji="1" sz="1000">
                <a:solidFill>
                  <a:schemeClr val="tx1"/>
                </a:solidFill>
                <a:latin typeface="Arial" pitchFamily="34" charset="0"/>
                <a:ea typeface="ＭＳ Ｐゴシック" pitchFamily="50" charset="-128"/>
              </a:defRPr>
            </a:lvl2pPr>
            <a:lvl3pPr marL="1143000" indent="-228600" defTabSz="911225" eaLnBrk="0" hangingPunct="0">
              <a:defRPr kumimoji="1" sz="1000">
                <a:solidFill>
                  <a:schemeClr val="tx1"/>
                </a:solidFill>
                <a:latin typeface="Arial" pitchFamily="34" charset="0"/>
                <a:ea typeface="ＭＳ Ｐゴシック" pitchFamily="50" charset="-128"/>
              </a:defRPr>
            </a:lvl3pPr>
            <a:lvl4pPr marL="1600200" indent="-228600" defTabSz="911225" eaLnBrk="0" hangingPunct="0">
              <a:defRPr kumimoji="1" sz="1000">
                <a:solidFill>
                  <a:schemeClr val="tx1"/>
                </a:solidFill>
                <a:latin typeface="Arial" pitchFamily="34" charset="0"/>
                <a:ea typeface="ＭＳ Ｐゴシック" pitchFamily="50" charset="-128"/>
              </a:defRPr>
            </a:lvl4pPr>
            <a:lvl5pPr marL="2057400" indent="-228600" defTabSz="911225" eaLnBrk="0" hangingPunct="0">
              <a:defRPr kumimoji="1" sz="1000">
                <a:solidFill>
                  <a:schemeClr val="tx1"/>
                </a:solidFill>
                <a:latin typeface="Arial" pitchFamily="34" charset="0"/>
                <a:ea typeface="ＭＳ Ｐゴシック" pitchFamily="50" charset="-128"/>
              </a:defRPr>
            </a:lvl5pPr>
            <a:lvl6pPr marL="2514600" indent="-228600" defTabSz="911225"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defTabSz="911225"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defTabSz="911225"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defTabSz="911225"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r" eaLnBrk="1" fontAlgn="base" hangingPunct="1">
              <a:spcBef>
                <a:spcPct val="0"/>
              </a:spcBef>
              <a:spcAft>
                <a:spcPct val="0"/>
              </a:spcAft>
            </a:pPr>
            <a:fld id="{717BB843-579C-4082-A70F-1F7EC3707056}" type="slidenum">
              <a:rPr lang="en-US" altLang="ja-JP" sz="1200">
                <a:solidFill>
                  <a:srgbClr val="000000"/>
                </a:solidFill>
              </a:rPr>
              <a:pPr algn="r" eaLnBrk="1" fontAlgn="base" hangingPunct="1">
                <a:spcBef>
                  <a:spcPct val="0"/>
                </a:spcBef>
                <a:spcAft>
                  <a:spcPct val="0"/>
                </a:spcAft>
              </a:pPr>
              <a:t>14</a:t>
            </a:fld>
            <a:endParaRPr lang="en-US" altLang="ja-JP" sz="120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90" eaLnBrk="0" hangingPunct="0">
              <a:defRPr kumimoji="1" sz="1000">
                <a:solidFill>
                  <a:schemeClr val="tx1"/>
                </a:solidFill>
                <a:latin typeface="Arial" pitchFamily="34" charset="0"/>
                <a:ea typeface="ＭＳ Ｐゴシック" pitchFamily="50" charset="-128"/>
              </a:defRPr>
            </a:lvl1pPr>
            <a:lvl2pPr marL="742759" indent="-285676" defTabSz="910990" eaLnBrk="0" hangingPunct="0">
              <a:defRPr kumimoji="1" sz="1000">
                <a:solidFill>
                  <a:schemeClr val="tx1"/>
                </a:solidFill>
                <a:latin typeface="Arial" pitchFamily="34" charset="0"/>
                <a:ea typeface="ＭＳ Ｐゴシック" pitchFamily="50" charset="-128"/>
              </a:defRPr>
            </a:lvl2pPr>
            <a:lvl3pPr marL="1142705" indent="-228542" defTabSz="910990" eaLnBrk="0" hangingPunct="0">
              <a:defRPr kumimoji="1" sz="1000">
                <a:solidFill>
                  <a:schemeClr val="tx1"/>
                </a:solidFill>
                <a:latin typeface="Arial" pitchFamily="34" charset="0"/>
                <a:ea typeface="ＭＳ Ｐゴシック" pitchFamily="50" charset="-128"/>
              </a:defRPr>
            </a:lvl3pPr>
            <a:lvl4pPr marL="1599788" indent="-228542" defTabSz="910990" eaLnBrk="0" hangingPunct="0">
              <a:defRPr kumimoji="1" sz="1000">
                <a:solidFill>
                  <a:schemeClr val="tx1"/>
                </a:solidFill>
                <a:latin typeface="Arial" pitchFamily="34" charset="0"/>
                <a:ea typeface="ＭＳ Ｐゴシック" pitchFamily="50" charset="-128"/>
              </a:defRPr>
            </a:lvl4pPr>
            <a:lvl5pPr marL="2056869" indent="-228542" defTabSz="910990" eaLnBrk="0" hangingPunct="0">
              <a:defRPr kumimoji="1" sz="1000">
                <a:solidFill>
                  <a:schemeClr val="tx1"/>
                </a:solidFill>
                <a:latin typeface="Arial" pitchFamily="34" charset="0"/>
                <a:ea typeface="ＭＳ Ｐゴシック" pitchFamily="50" charset="-128"/>
              </a:defRPr>
            </a:lvl5pPr>
            <a:lvl6pPr marL="2513951" indent="-228542" defTabSz="91099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033" indent="-228542" defTabSz="91099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8115" indent="-228542" defTabSz="91099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5197" indent="-228542" defTabSz="91099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eaLnBrk="1" hangingPunct="1"/>
            <a:fld id="{DFA92A97-5547-437C-B5A8-C21792203465}" type="slidenum">
              <a:rPr lang="en-US" altLang="ja-JP" sz="1200">
                <a:solidFill>
                  <a:srgbClr val="000000"/>
                </a:solidFill>
              </a:rPr>
              <a:pPr eaLnBrk="1" hangingPunct="1"/>
              <a:t>15</a:t>
            </a:fld>
            <a:endParaRPr lang="en-US" altLang="ja-JP" sz="120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0F071D89-DB14-4B5C-BE27-A3C5C6D2226C}" type="slidenum">
              <a:rPr lang="en-US" altLang="ja-JP" sz="1200">
                <a:solidFill>
                  <a:prstClr val="black"/>
                </a:solidFill>
              </a:rPr>
              <a:pPr eaLnBrk="1" hangingPunct="1"/>
              <a:t>16</a:t>
            </a:fld>
            <a:endParaRPr lang="en-US" altLang="ja-JP" sz="1200" dirty="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17</a:t>
            </a:fld>
            <a:endParaRPr lang="en-US" altLang="ja-JP"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18</a:t>
            </a:fld>
            <a:endParaRPr lang="en-US" altLang="ja-JP"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55860" y="9440712"/>
            <a:ext cx="2949790" cy="496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98" eaLnBrk="0" hangingPunct="0">
              <a:defRPr kumimoji="1" sz="1000">
                <a:solidFill>
                  <a:schemeClr val="tx1"/>
                </a:solidFill>
                <a:latin typeface="Arial" charset="0"/>
                <a:ea typeface="ＭＳ Ｐゴシック" charset="-128"/>
              </a:defRPr>
            </a:lvl1pPr>
            <a:lvl2pPr marL="742449" indent="-285558" defTabSz="912198" eaLnBrk="0" hangingPunct="0">
              <a:defRPr kumimoji="1" sz="1000">
                <a:solidFill>
                  <a:schemeClr val="tx1"/>
                </a:solidFill>
                <a:latin typeface="Arial" charset="0"/>
                <a:ea typeface="ＭＳ Ｐゴシック" charset="-128"/>
              </a:defRPr>
            </a:lvl2pPr>
            <a:lvl3pPr marL="1142230" indent="-228447" defTabSz="912198" eaLnBrk="0" hangingPunct="0">
              <a:defRPr kumimoji="1" sz="1000">
                <a:solidFill>
                  <a:schemeClr val="tx1"/>
                </a:solidFill>
                <a:latin typeface="Arial" charset="0"/>
                <a:ea typeface="ＭＳ Ｐゴシック" charset="-128"/>
              </a:defRPr>
            </a:lvl3pPr>
            <a:lvl4pPr marL="1599122" indent="-228447" defTabSz="912198" eaLnBrk="0" hangingPunct="0">
              <a:defRPr kumimoji="1" sz="1000">
                <a:solidFill>
                  <a:schemeClr val="tx1"/>
                </a:solidFill>
                <a:latin typeface="Arial" charset="0"/>
                <a:ea typeface="ＭＳ Ｐゴシック" charset="-128"/>
              </a:defRPr>
            </a:lvl4pPr>
            <a:lvl5pPr marL="2056014" indent="-228447" defTabSz="912198" eaLnBrk="0" hangingPunct="0">
              <a:defRPr kumimoji="1" sz="1000">
                <a:solidFill>
                  <a:schemeClr val="tx1"/>
                </a:solidFill>
                <a:latin typeface="Arial" charset="0"/>
                <a:ea typeface="ＭＳ Ｐゴシック" charset="-128"/>
              </a:defRPr>
            </a:lvl5pPr>
            <a:lvl6pPr marL="2512905" indent="-228447" defTabSz="912198" eaLnBrk="0" fontAlgn="base" hangingPunct="0">
              <a:spcBef>
                <a:spcPct val="0"/>
              </a:spcBef>
              <a:spcAft>
                <a:spcPct val="0"/>
              </a:spcAft>
              <a:defRPr kumimoji="1" sz="1000">
                <a:solidFill>
                  <a:schemeClr val="tx1"/>
                </a:solidFill>
                <a:latin typeface="Arial" charset="0"/>
                <a:ea typeface="ＭＳ Ｐゴシック" charset="-128"/>
              </a:defRPr>
            </a:lvl6pPr>
            <a:lvl7pPr marL="2969798" indent="-228447" defTabSz="912198" eaLnBrk="0" fontAlgn="base" hangingPunct="0">
              <a:spcBef>
                <a:spcPct val="0"/>
              </a:spcBef>
              <a:spcAft>
                <a:spcPct val="0"/>
              </a:spcAft>
              <a:defRPr kumimoji="1" sz="1000">
                <a:solidFill>
                  <a:schemeClr val="tx1"/>
                </a:solidFill>
                <a:latin typeface="Arial" charset="0"/>
                <a:ea typeface="ＭＳ Ｐゴシック" charset="-128"/>
              </a:defRPr>
            </a:lvl7pPr>
            <a:lvl8pPr marL="3426688" indent="-228447" defTabSz="912198" eaLnBrk="0" fontAlgn="base" hangingPunct="0">
              <a:spcBef>
                <a:spcPct val="0"/>
              </a:spcBef>
              <a:spcAft>
                <a:spcPct val="0"/>
              </a:spcAft>
              <a:defRPr kumimoji="1" sz="1000">
                <a:solidFill>
                  <a:schemeClr val="tx1"/>
                </a:solidFill>
                <a:latin typeface="Arial" charset="0"/>
                <a:ea typeface="ＭＳ Ｐゴシック" charset="-128"/>
              </a:defRPr>
            </a:lvl8pPr>
            <a:lvl9pPr marL="3883581" indent="-228447" defTabSz="912198"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fld id="{72F658E5-02F2-4798-BE1E-A58AB018B8D3}" type="slidenum">
              <a:rPr lang="en-US" altLang="ja-JP" sz="1200">
                <a:solidFill>
                  <a:prstClr val="black"/>
                </a:solidFill>
              </a:rPr>
              <a:pPr eaLnBrk="1" hangingPunct="1"/>
              <a:t>19</a:t>
            </a:fld>
            <a:endParaRPr lang="en-US" altLang="ja-JP" sz="120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24672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392659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810010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324619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869949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57266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B39CDF2-1903-42CF-A341-5C2BE0CD63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94451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727004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07491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4683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298285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332239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246242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884966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647029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486805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835528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327506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474566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2995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9231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59677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442131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692833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087165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353584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203821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458419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931778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044496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6795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99632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348197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929038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89073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B39CDF2-1903-42CF-A341-5C2BE0CD63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70675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902438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688718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2BA6F5B-09D5-4D26-B71B-F8A362CD0724}"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6AC6B0F-085C-4260-B2F1-68BCA6AB6F8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884967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019CE0E-914D-4A3A-8B40-EBF061E8655F}"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6A858F2-86DD-4DA2-A19F-FD10A722C7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77990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D833047-3391-4699-8E0A-612633593436}"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5116B5-8153-4B35-BD3B-60F43050D90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697922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678BF88-203C-4611-A759-2AA9813EA5DA}"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FA1385C-66E0-4483-9139-7A9A42F12FB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50620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201192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026A7FFB-28C2-475E-9887-B1BE273FEA8F}"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A0497CD-5AD5-4440-A543-A034D44F9A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349545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591F2D69-9839-4A72-BA94-3260E2F2B914}"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08908044-78D1-487B-A5E0-62A9D7E7393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5526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61FD9FF-A441-4CD6-9649-E75635E2D47C}"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31F7349-F796-48E7-9677-8F7DBEE891C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698206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086252-2840-4E37-92C7-C3B31C829C0C}"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77AF8AA-F40F-4F4C-83DA-2D1AA51482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392666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809DA5F-24CD-4968-8062-B22C2719BDFD}"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055EE74-AAFC-4335-AF86-59FAB1B63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243524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2597F23-8EAC-4D98-BD85-53368F096CCB}"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4ED1256-BC7A-42E3-A3D8-AB75734AFA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917220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EC6D3C1-970F-47ED-8DC2-779ED12C467A}"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F79D878-06DE-4A25-BD22-291D37DB2E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196576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solidFill>
                  <a:prstClr val="black">
                    <a:tint val="75000"/>
                  </a:prstClr>
                </a:solidFill>
              </a:defRPr>
            </a:lvl1pPr>
          </a:lstStyle>
          <a:p>
            <a:pPr>
              <a:defRPr/>
            </a:pPr>
            <a:fld id="{B1EDB85F-60EA-45FB-BCD4-C3366CE067DB}" type="slidenum">
              <a:rPr lang="en-US" altLang="ja-JP"/>
              <a:pPr>
                <a:defRPr/>
              </a:pPr>
              <a:t>‹#›</a:t>
            </a:fld>
            <a:endParaRPr lang="en-US" altLang="ja-JP"/>
          </a:p>
        </p:txBody>
      </p:sp>
    </p:spTree>
    <p:extLst>
      <p:ext uri="{BB962C8B-B14F-4D97-AF65-F5344CB8AC3E}">
        <p14:creationId xmlns:p14="http://schemas.microsoft.com/office/powerpoint/2010/main" val="4322647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B3E6DAF-F2B1-48C2-872A-BB57EEA26C1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265297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09B0B23D-16D9-467D-AA40-67B760A51AA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3254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335041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58A90B-16D2-486E-BE77-0ABD4121D97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474392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00A6B1BF-3162-4932-A084-D8690DD41C0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93267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9E3E85C9-733A-4023-8856-999C0DC0137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782364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5507DBDD-2043-4ADA-9C3C-5145C956453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7665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98B6792-5FA5-4E94-92CC-40BE7A78247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757918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38EFC1F4-4A7E-4135-BF76-B8F9683967D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38467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620401F7-9B42-46A1-A653-C391E229668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027015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968F40EE-72AD-4D46-801B-C30011E34A0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076437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0FE0A0-014B-40E0-B933-B78A57C586D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279255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5686AE2-FD42-4874-A637-D9849C150B5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4388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6358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184EFAC-8FF5-4DD9-80A9-961C84DF932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344408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6C738B8-1F23-4DC2-B6A2-133E1DE030B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945688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D023346-A2D4-4252-A0CF-F2E93ACE730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29478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0C1D114-B5FF-4876-89CA-695E5823881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996120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FE27A0BE-6643-4B32-87E9-359573C6894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398837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2BA6BCA0-C284-4D0D-B592-101382168A6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767917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39DCD4A-4DD0-4DC8-8723-0014DE2BD2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966203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D8A5E99-EE5E-4443-9157-86355BFDC8B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9684556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F5E2C48-6457-4834-9858-A27B64E7DFA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051406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7FE463B-3AD4-4D7B-BC89-62AF46279AC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0799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58858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F2C2EEAD-9895-4F6E-BBF4-C0BFC2F4FC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08306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5587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8864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525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2132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10915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B39CDF2-1903-42CF-A341-5C2BE0CD63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69533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60891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31175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24956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673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32530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2249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40441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80069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76753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23755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9670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99399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13350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B39CDF2-1903-42CF-A341-5C2BE0CD63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95515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91356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7982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46285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47899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11288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9539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22855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05161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80272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1020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5849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9039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14700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B39CDF2-1903-42CF-A341-5C2BE0CD63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86984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13366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164047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77781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91001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1153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03949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08107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3485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7000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26785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531996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44348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50885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B39CDF2-1903-42CF-A341-5C2BE0CD63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56759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58539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04650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83007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1923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135304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74528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64046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50226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23486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91680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73438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92248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2212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2048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40805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562016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551031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36187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689936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201598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B246A01-0773-4E5A-BB19-081A8826A1E1}"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364041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D61ED07-6D41-41D8-A78C-D9AF6A77A8C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796892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1010289-4668-48A1-BA83-AF89694ABB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09554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C7F0760-32A9-495D-93F8-7D56AC4C8F3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96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2011/2/10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BD2D3F1-4041-4ACE-BBDA-EB60B6631E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61169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E1C3028-82B6-458A-BF8A-B3EB9291357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661029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B39CDF2-1903-42CF-A341-5C2BE0CD6369}"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93967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C872172-46DF-4FC6-B6EE-766E5337074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447508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DBCB02A-460C-4427-9ED8-72EA0FCE65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609214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C93D982-DD27-40B2-97E2-5FEE2F43101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552908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25C8673-6184-476A-AB95-9DCF486497D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809550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D7204AA-6A1E-4412-96CC-624535E0420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335762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9A215EE8-FD61-40FA-8DAC-AFDCD43C8FE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725870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5EE09E13-74A4-446F-94EC-869BFFCB29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1615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0.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1.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2.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3.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7.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8.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2011/2/10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393388449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FF7CBDA-4EFC-43EC-BD75-5D5F6B1AA831}" type="datetimeFigureOut">
              <a:rPr lang="ja-JP" altLang="en-US">
                <a:solidFill>
                  <a:prstClr val="black">
                    <a:tint val="75000"/>
                  </a:prstClr>
                </a:solidFill>
              </a:rPr>
              <a:pPr>
                <a:defRPr/>
              </a:pPr>
              <a:t>2011/2/10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4085EFB-9C52-44FA-AA2B-2E154B6FF24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5911272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ltLang="ja-JP"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ltLang="ja-JP"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4974F0A-3935-4206-BB86-1234A3EF6223}" type="slidenum">
              <a:rPr lang="en-US" altLang="ja-JP" smtClean="0">
                <a:solidFill>
                  <a:srgbClr val="000000"/>
                </a:solidFill>
              </a:rPr>
              <a:pPr fontAlgn="base">
                <a:spcBef>
                  <a:spcPct val="0"/>
                </a:spcBef>
                <a:spcAft>
                  <a:spcPct val="0"/>
                </a:spcAft>
              </a:pPr>
              <a:t>‹#›</a:t>
            </a:fld>
            <a:endParaRPr lang="en-US" altLang="ja-JP" smtClean="0">
              <a:solidFill>
                <a:srgbClr val="000000"/>
              </a:solidFill>
            </a:endParaRPr>
          </a:p>
        </p:txBody>
      </p:sp>
    </p:spTree>
    <p:extLst>
      <p:ext uri="{BB962C8B-B14F-4D97-AF65-F5344CB8AC3E}">
        <p14:creationId xmlns:p14="http://schemas.microsoft.com/office/powerpoint/2010/main" val="23667903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50" charset="-128"/>
              </a:defRPr>
            </a:lvl1pPr>
          </a:lstStyle>
          <a:p>
            <a:pPr fontAlgn="base">
              <a:spcBef>
                <a:spcPct val="0"/>
              </a:spcBef>
              <a:spcAft>
                <a:spcPct val="0"/>
              </a:spcAft>
              <a:defRPr/>
            </a:pPr>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50" charset="-128"/>
              </a:defRPr>
            </a:lvl1pPr>
          </a:lstStyle>
          <a:p>
            <a:pPr fontAlgn="base">
              <a:spcBef>
                <a:spcPct val="0"/>
              </a:spcBef>
              <a:spcAft>
                <a:spcPct val="0"/>
              </a:spcAft>
              <a:defRPr/>
            </a:pPr>
            <a:endParaRPr lang="en-US" altLang="ja-JP">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pitchFamily="50" charset="-128"/>
              </a:defRPr>
            </a:lvl1pPr>
          </a:lstStyle>
          <a:p>
            <a:pPr fontAlgn="base">
              <a:spcBef>
                <a:spcPct val="0"/>
              </a:spcBef>
              <a:spcAft>
                <a:spcPct val="0"/>
              </a:spcAft>
              <a:defRPr/>
            </a:pPr>
            <a:fld id="{BE1178F1-3243-4241-80E3-689B19C7BEAD}" type="slidenum">
              <a:rPr lang="en-US" altLang="ja-JP">
                <a:solidFill>
                  <a:prstClr val="black">
                    <a:tint val="75000"/>
                  </a:prstClr>
                </a:solidFill>
              </a:rPr>
              <a:pPr fontAlgn="base">
                <a:spcBef>
                  <a:spcPct val="0"/>
                </a:spcBef>
                <a:spcAft>
                  <a:spcPct val="0"/>
                </a:spcAft>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4582711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2691374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29585101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6867131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50316308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40787573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4"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3565778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5329262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253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704A0E36-E761-4E78-88E2-43337657588D}" type="slidenum">
              <a:rPr lang="en-US" altLang="ja-JP">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300719046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3" r:id="rId12"/>
    <p:sldLayoutId id="2147483824"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70.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4.png"/><Relationship Id="rId2" Type="http://schemas.openxmlformats.org/officeDocument/2006/relationships/slideLayout" Target="../slideLayouts/slideLayout159.xml"/><Relationship Id="rId1" Type="http://schemas.openxmlformats.org/officeDocument/2006/relationships/vmlDrawing" Target="../drawings/vmlDrawing8.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70.xml"/><Relationship Id="rId1" Type="http://schemas.openxmlformats.org/officeDocument/2006/relationships/vmlDrawing" Target="../drawings/vmlDrawing9.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4.png"/><Relationship Id="rId2" Type="http://schemas.openxmlformats.org/officeDocument/2006/relationships/slideLayout" Target="../slideLayouts/slideLayout159.xml"/><Relationship Id="rId1" Type="http://schemas.openxmlformats.org/officeDocument/2006/relationships/vmlDrawing" Target="../drawings/vmlDrawing10.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5.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2.xml"/><Relationship Id="rId1" Type="http://schemas.openxmlformats.org/officeDocument/2006/relationships/vmlDrawing" Target="../drawings/vmlDrawing12.vml"/><Relationship Id="rId6" Type="http://schemas.openxmlformats.org/officeDocument/2006/relationships/image" Target="../media/image21.emf"/><Relationship Id="rId5" Type="http://schemas.openxmlformats.org/officeDocument/2006/relationships/oleObject" Target="../embeddings/oleObject17.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12" Type="http://schemas.openxmlformats.org/officeDocument/2006/relationships/image" Target="../media/image40.wmf"/><Relationship Id="rId2" Type="http://schemas.openxmlformats.org/officeDocument/2006/relationships/notesSlide" Target="../notesSlides/notesSlide9.xml"/><Relationship Id="rId1" Type="http://schemas.openxmlformats.org/officeDocument/2006/relationships/slideLayout" Target="../slideLayouts/slideLayout71.xml"/><Relationship Id="rId6" Type="http://schemas.openxmlformats.org/officeDocument/2006/relationships/image" Target="../media/image34.jpeg"/><Relationship Id="rId11" Type="http://schemas.openxmlformats.org/officeDocument/2006/relationships/image" Target="../media/image39.wmf"/><Relationship Id="rId5" Type="http://schemas.openxmlformats.org/officeDocument/2006/relationships/image" Target="../media/image33.png"/><Relationship Id="rId10" Type="http://schemas.openxmlformats.org/officeDocument/2006/relationships/image" Target="../media/image38.wmf"/><Relationship Id="rId4" Type="http://schemas.openxmlformats.org/officeDocument/2006/relationships/image" Target="../media/image32.png"/><Relationship Id="rId9" Type="http://schemas.openxmlformats.org/officeDocument/2006/relationships/image" Target="../media/image3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pn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7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1.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1.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1.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1.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1.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e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wm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1.xml"/><Relationship Id="rId5" Type="http://schemas.openxmlformats.org/officeDocument/2006/relationships/image" Target="../media/image67.emf"/><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71.xml"/><Relationship Id="rId6" Type="http://schemas.openxmlformats.org/officeDocument/2006/relationships/image" Target="../media/image70.emf"/><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1.xml"/><Relationship Id="rId5" Type="http://schemas.openxmlformats.org/officeDocument/2006/relationships/image" Target="../media/image73.wmf"/><Relationship Id="rId4" Type="http://schemas.openxmlformats.org/officeDocument/2006/relationships/image" Target="../media/image7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1.xml"/><Relationship Id="rId5" Type="http://schemas.openxmlformats.org/officeDocument/2006/relationships/image" Target="../media/image75.jpeg"/><Relationship Id="rId4" Type="http://schemas.openxmlformats.org/officeDocument/2006/relationships/image" Target="../media/image74.w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7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1.xml"/><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1.xml"/><Relationship Id="rId5" Type="http://schemas.openxmlformats.org/officeDocument/2006/relationships/image" Target="../media/image86.png"/><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1.xml"/><Relationship Id="rId5" Type="http://schemas.openxmlformats.org/officeDocument/2006/relationships/image" Target="../media/image88.wmf"/><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1.xml"/><Relationship Id="rId5" Type="http://schemas.openxmlformats.org/officeDocument/2006/relationships/image" Target="../media/image90.png"/><Relationship Id="rId4" Type="http://schemas.openxmlformats.org/officeDocument/2006/relationships/image" Target="../media/image89.wmf"/></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4.png"/><Relationship Id="rId7"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71.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png"/></Relationships>
</file>

<file path=ppt/slides/_rels/slide4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13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65.xml"/><Relationship Id="rId6" Type="http://schemas.openxmlformats.org/officeDocument/2006/relationships/image" Target="../media/image102.png"/><Relationship Id="rId5" Type="http://schemas.openxmlformats.org/officeDocument/2006/relationships/image" Target="../media/image99.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5.xml"/><Relationship Id="rId1" Type="http://schemas.openxmlformats.org/officeDocument/2006/relationships/vmlDrawing" Target="../drawings/vmlDrawing13.vml"/><Relationship Id="rId5" Type="http://schemas.openxmlformats.org/officeDocument/2006/relationships/image" Target="../media/image4.png"/><Relationship Id="rId4" Type="http://schemas.openxmlformats.org/officeDocument/2006/relationships/image" Target="../media/image103.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7.xml"/><Relationship Id="rId1" Type="http://schemas.openxmlformats.org/officeDocument/2006/relationships/vmlDrawing" Target="../drawings/vmlDrawing14.vml"/><Relationship Id="rId5" Type="http://schemas.openxmlformats.org/officeDocument/2006/relationships/image" Target="../media/image4.png"/><Relationship Id="rId4" Type="http://schemas.openxmlformats.org/officeDocument/2006/relationships/image" Target="../media/image104.emf"/></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5.xml"/><Relationship Id="rId1" Type="http://schemas.openxmlformats.org/officeDocument/2006/relationships/vmlDrawing" Target="../drawings/vmlDrawing15.vml"/><Relationship Id="rId5" Type="http://schemas.openxmlformats.org/officeDocument/2006/relationships/image" Target="../media/image105.emf"/><Relationship Id="rId4" Type="http://schemas.openxmlformats.org/officeDocument/2006/relationships/oleObject" Target="../embeddings/oleObject20.bin"/></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7.xml"/><Relationship Id="rId1" Type="http://schemas.openxmlformats.org/officeDocument/2006/relationships/vmlDrawing" Target="../drawings/vmlDrawing16.vml"/><Relationship Id="rId5" Type="http://schemas.openxmlformats.org/officeDocument/2006/relationships/image" Target="../media/image106.emf"/><Relationship Id="rId4" Type="http://schemas.openxmlformats.org/officeDocument/2006/relationships/oleObject" Target="../embeddings/oleObject21.bin"/></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7.xml"/><Relationship Id="rId1" Type="http://schemas.openxmlformats.org/officeDocument/2006/relationships/vmlDrawing" Target="../drawings/vmlDrawing17.vml"/><Relationship Id="rId5" Type="http://schemas.openxmlformats.org/officeDocument/2006/relationships/image" Target="../media/image107.emf"/><Relationship Id="rId4"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7.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108.emf"/><Relationship Id="rId4"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0.emf"/><Relationship Id="rId2" Type="http://schemas.openxmlformats.org/officeDocument/2006/relationships/slideLayout" Target="../slideLayouts/slideLayout67.xml"/><Relationship Id="rId1" Type="http://schemas.openxmlformats.org/officeDocument/2006/relationships/vmlDrawing" Target="../drawings/vmlDrawing19.vml"/><Relationship Id="rId6" Type="http://schemas.openxmlformats.org/officeDocument/2006/relationships/oleObject" Target="../embeddings/oleObject25.bin"/><Relationship Id="rId5" Type="http://schemas.openxmlformats.org/officeDocument/2006/relationships/image" Target="../media/image109.emf"/><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7.xml"/><Relationship Id="rId1" Type="http://schemas.openxmlformats.org/officeDocument/2006/relationships/vmlDrawing" Target="../drawings/vmlDrawing20.vml"/><Relationship Id="rId5" Type="http://schemas.openxmlformats.org/officeDocument/2006/relationships/image" Target="../media/image4.png"/><Relationship Id="rId4" Type="http://schemas.openxmlformats.org/officeDocument/2006/relationships/image" Target="../media/image11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7.xml"/><Relationship Id="rId1" Type="http://schemas.openxmlformats.org/officeDocument/2006/relationships/vmlDrawing" Target="../drawings/vmlDrawing21.vml"/><Relationship Id="rId5" Type="http://schemas.openxmlformats.org/officeDocument/2006/relationships/image" Target="../media/image4.png"/><Relationship Id="rId4" Type="http://schemas.openxmlformats.org/officeDocument/2006/relationships/image" Target="../media/image112.emf"/></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5.xml"/><Relationship Id="rId1" Type="http://schemas.openxmlformats.org/officeDocument/2006/relationships/vmlDrawing" Target="../drawings/vmlDrawing22.vml"/><Relationship Id="rId6" Type="http://schemas.openxmlformats.org/officeDocument/2006/relationships/image" Target="../media/image4.png"/><Relationship Id="rId5" Type="http://schemas.openxmlformats.org/officeDocument/2006/relationships/image" Target="../media/image113.emf"/><Relationship Id="rId4" Type="http://schemas.openxmlformats.org/officeDocument/2006/relationships/oleObject" Target="../embeddings/oleObject28.bin"/></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5.e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30.bin"/><Relationship Id="rId5" Type="http://schemas.openxmlformats.org/officeDocument/2006/relationships/image" Target="../media/image114.emf"/><Relationship Id="rId4" Type="http://schemas.openxmlformats.org/officeDocument/2006/relationships/oleObject" Target="../embeddings/oleObject29.bin"/></Relationships>
</file>

<file path=ppt/slides/_rels/slide6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image" Target="../media/image9.e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png"/><Relationship Id="rId10" Type="http://schemas.openxmlformats.org/officeDocument/2006/relationships/image" Target="../media/image10.emf"/><Relationship Id="rId4" Type="http://schemas.openxmlformats.org/officeDocument/2006/relationships/image" Target="../media/image11.jpeg"/><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9.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8"/>
          <p:cNvSpPr txBox="1">
            <a:spLocks noChangeArrowheads="1"/>
          </p:cNvSpPr>
          <p:nvPr/>
        </p:nvSpPr>
        <p:spPr bwMode="auto">
          <a:xfrm>
            <a:off x="2124075" y="6149975"/>
            <a:ext cx="4679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2800" b="1" dirty="0">
                <a:solidFill>
                  <a:srgbClr val="FF0066"/>
                </a:solidFill>
                <a:latin typeface="HGP創英角ﾎﾟｯﾌﾟ体" pitchFamily="50" charset="-128"/>
                <a:ea typeface="HGP創英角ﾎﾟｯﾌﾟ体" pitchFamily="50" charset="-128"/>
              </a:rPr>
              <a:t>（平成</a:t>
            </a:r>
            <a:r>
              <a:rPr lang="ja-JP" altLang="en-US" sz="2800" b="1" dirty="0" smtClean="0">
                <a:solidFill>
                  <a:srgbClr val="FF0066"/>
                </a:solidFill>
                <a:latin typeface="HGP創英角ﾎﾟｯﾌﾟ体" pitchFamily="50" charset="-128"/>
                <a:ea typeface="HGP創英角ﾎﾟｯﾌﾟ体" pitchFamily="50" charset="-128"/>
              </a:rPr>
              <a:t>２３年</a:t>
            </a:r>
            <a:r>
              <a:rPr lang="ja-JP" altLang="en-US" sz="2800" b="1" dirty="0">
                <a:solidFill>
                  <a:srgbClr val="FF0066"/>
                </a:solidFill>
                <a:latin typeface="HGP創英角ﾎﾟｯﾌﾟ体" pitchFamily="50" charset="-128"/>
                <a:ea typeface="HGP創英角ﾎﾟｯﾌﾟ体" pitchFamily="50" charset="-128"/>
              </a:rPr>
              <a:t>２月）</a:t>
            </a:r>
          </a:p>
        </p:txBody>
      </p:sp>
      <p:sp>
        <p:nvSpPr>
          <p:cNvPr id="771081" name="AutoShape 9"/>
          <p:cNvSpPr>
            <a:spLocks noChangeArrowheads="1"/>
          </p:cNvSpPr>
          <p:nvPr/>
        </p:nvSpPr>
        <p:spPr bwMode="auto">
          <a:xfrm>
            <a:off x="179388" y="981075"/>
            <a:ext cx="8713787" cy="1871861"/>
          </a:xfrm>
          <a:prstGeom prst="roundRect">
            <a:avLst>
              <a:gd name="adj" fmla="val 1090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4800" dirty="0">
                <a:solidFill>
                  <a:srgbClr val="FF0066"/>
                </a:solidFill>
                <a:latin typeface="Arial" charset="0"/>
                <a:ea typeface="HGP創英角ﾎﾟｯﾌﾟ体" pitchFamily="50" charset="-128"/>
              </a:rPr>
              <a:t>平成</a:t>
            </a:r>
            <a:r>
              <a:rPr lang="ja-JP" altLang="en-US" sz="4800" dirty="0" smtClean="0">
                <a:solidFill>
                  <a:srgbClr val="FF0066"/>
                </a:solidFill>
                <a:latin typeface="Arial" charset="0"/>
                <a:ea typeface="HGP創英角ﾎﾟｯﾌﾟ体" pitchFamily="50" charset="-128"/>
              </a:rPr>
              <a:t>２３年度</a:t>
            </a:r>
            <a:endParaRPr lang="ja-JP" altLang="en-US" sz="4800" dirty="0">
              <a:solidFill>
                <a:srgbClr val="FF0066"/>
              </a:solidFill>
              <a:latin typeface="Arial" charset="0"/>
              <a:ea typeface="HGP創英角ﾎﾟｯﾌﾟ体" pitchFamily="50" charset="-128"/>
            </a:endParaRPr>
          </a:p>
          <a:p>
            <a:pPr algn="ctr" fontAlgn="base">
              <a:spcAft>
                <a:spcPct val="0"/>
              </a:spcAft>
              <a:defRPr/>
            </a:pPr>
            <a:r>
              <a:rPr lang="ja-JP" altLang="en-US" sz="4800" dirty="0">
                <a:solidFill>
                  <a:srgbClr val="FF0066"/>
                </a:solidFill>
                <a:latin typeface="Arial" charset="0"/>
                <a:ea typeface="HGP創英角ﾎﾟｯﾌﾟ体" pitchFamily="50" charset="-128"/>
              </a:rPr>
              <a:t>当初予算の</a:t>
            </a:r>
            <a:r>
              <a:rPr lang="ja-JP" altLang="en-US" sz="4800" dirty="0" smtClean="0">
                <a:solidFill>
                  <a:srgbClr val="FF0066"/>
                </a:solidFill>
                <a:latin typeface="Arial" charset="0"/>
                <a:ea typeface="HGP創英角ﾎﾟｯﾌﾟ体" pitchFamily="50" charset="-128"/>
              </a:rPr>
              <a:t>あらまし</a:t>
            </a:r>
            <a:endParaRPr lang="en-US" altLang="ja-JP" sz="4800" dirty="0" smtClean="0">
              <a:solidFill>
                <a:srgbClr val="FF0066"/>
              </a:solidFill>
              <a:latin typeface="Arial" charset="0"/>
              <a:ea typeface="HGP創英角ﾎﾟｯﾌﾟ体" pitchFamily="50" charset="-128"/>
            </a:endParaRPr>
          </a:p>
        </p:txBody>
      </p:sp>
      <p:sp>
        <p:nvSpPr>
          <p:cNvPr id="23554" name="Text Box 6"/>
          <p:cNvSpPr txBox="1">
            <a:spLocks noChangeArrowheads="1"/>
          </p:cNvSpPr>
          <p:nvPr/>
        </p:nvSpPr>
        <p:spPr bwMode="auto">
          <a:xfrm>
            <a:off x="2771775" y="5524500"/>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3600" b="1" dirty="0">
                <a:solidFill>
                  <a:srgbClr val="FF0066"/>
                </a:solidFill>
                <a:ea typeface="HGP創英角ﾎﾟｯﾌﾟ体" pitchFamily="50" charset="-128"/>
              </a:rPr>
              <a:t>岡　山　県</a:t>
            </a:r>
          </a:p>
        </p:txBody>
      </p:sp>
      <p:sp>
        <p:nvSpPr>
          <p:cNvPr id="2" name="正方形/長方形 1"/>
          <p:cNvSpPr/>
          <p:nvPr/>
        </p:nvSpPr>
        <p:spPr>
          <a:xfrm>
            <a:off x="5292080" y="5466710"/>
            <a:ext cx="1133872" cy="338554"/>
          </a:xfrm>
          <a:prstGeom prst="rect">
            <a:avLst/>
          </a:prstGeom>
        </p:spPr>
        <p:txBody>
          <a:bodyPr wrap="square">
            <a:spAutoFit/>
          </a:bodyPr>
          <a:lstStyle/>
          <a:p>
            <a:pPr algn="ctr"/>
            <a:r>
              <a:rPr lang="ja-JP" altLang="en-US" sz="800" dirty="0"/>
              <a:t>うらっち 　　も</a:t>
            </a:r>
            <a:r>
              <a:rPr lang="ja-JP" altLang="en-US" sz="800" dirty="0" err="1" smtClean="0"/>
              <a:t>もっち</a:t>
            </a:r>
            <a:endParaRPr lang="en-US" altLang="ja-JP" sz="800" dirty="0" smtClean="0"/>
          </a:p>
          <a:p>
            <a:pPr algn="ctr"/>
            <a:r>
              <a:rPr lang="ja-JP" altLang="en-US" sz="800" dirty="0" smtClean="0"/>
              <a:t>岡山県</a:t>
            </a:r>
            <a:r>
              <a:rPr lang="ja-JP" altLang="en-US" sz="800" dirty="0"/>
              <a:t>マスコット</a:t>
            </a:r>
          </a:p>
        </p:txBody>
      </p:sp>
      <p:pic>
        <p:nvPicPr>
          <p:cNvPr id="63490" name="図 134" descr="13_ももっちと仲間たち.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249" y="3573016"/>
            <a:ext cx="2880767" cy="19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2307791" y="3090168"/>
            <a:ext cx="4456979" cy="517773"/>
          </a:xfrm>
          <a:prstGeom prst="roundRect">
            <a:avLst>
              <a:gd name="adj" fmla="val 10907"/>
            </a:avLst>
          </a:prstGeom>
          <a:noFill/>
          <a:ln w="9525" algn="ctr">
            <a:noFill/>
            <a:round/>
            <a:headEnd/>
            <a:tailEnd/>
          </a:ln>
          <a:effectLst/>
        </p:spPr>
        <p:txBody>
          <a:bodyPr wrap="none" anchor="ctr"/>
          <a:lstStyle/>
          <a:p>
            <a:pPr algn="ctr" fontAlgn="base">
              <a:spcAft>
                <a:spcPct val="0"/>
              </a:spcAft>
              <a:defRPr/>
            </a:pPr>
            <a:r>
              <a:rPr lang="ja-JP" altLang="en-US" sz="2400" dirty="0" smtClean="0">
                <a:solidFill>
                  <a:srgbClr val="FF0066"/>
                </a:solidFill>
                <a:latin typeface="Arial" charset="0"/>
                <a:ea typeface="HGP創英角ﾎﾟｯﾌﾟ体" pitchFamily="50" charset="-128"/>
              </a:rPr>
              <a:t>～「夢と元気」の岡山づくり予算～</a:t>
            </a:r>
            <a:endParaRPr lang="ja-JP" altLang="en-US" sz="2400" dirty="0">
              <a:solidFill>
                <a:srgbClr val="FF0066"/>
              </a:solidFill>
              <a:latin typeface="Arial" charset="0"/>
              <a:ea typeface="HGP創英角ﾎﾟｯﾌﾟ体" pitchFamily="50" charset="-128"/>
            </a:endParaRPr>
          </a:p>
        </p:txBody>
      </p:sp>
    </p:spTree>
    <p:extLst>
      <p:ext uri="{BB962C8B-B14F-4D97-AF65-F5344CB8AC3E}">
        <p14:creationId xmlns:p14="http://schemas.microsoft.com/office/powerpoint/2010/main" val="397108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7"/>
          <p:cNvSpPr txBox="1">
            <a:spLocks noChangeArrowheads="1"/>
          </p:cNvSpPr>
          <p:nvPr/>
        </p:nvSpPr>
        <p:spPr bwMode="auto">
          <a:xfrm>
            <a:off x="4288160" y="6491436"/>
            <a:ext cx="4859337" cy="366712"/>
          </a:xfrm>
          <a:prstGeom prst="rect">
            <a:avLst/>
          </a:prstGeom>
          <a:gradFill rotWithShape="1">
            <a:gsLst>
              <a:gs pos="0">
                <a:srgbClr val="FF0066">
                  <a:gamma/>
                  <a:tint val="0"/>
                  <a:invGamma/>
                </a:srgbClr>
              </a:gs>
              <a:gs pos="100000">
                <a:srgbClr val="FF0066"/>
              </a:gs>
            </a:gsLst>
            <a:lin ang="0" scaled="1"/>
          </a:gradFill>
          <a:ln w="9525">
            <a:noFill/>
            <a:miter lim="800000"/>
            <a:headEnd/>
            <a:tailEnd/>
          </a:ln>
          <a:effectLst/>
        </p:spPr>
        <p:txBody>
          <a:bodyPr>
            <a:spAutoFit/>
          </a:bodyPr>
          <a:lstStyle/>
          <a:p>
            <a:pPr algn="r" fontAlgn="base">
              <a:spcBef>
                <a:spcPct val="0"/>
              </a:spcBef>
              <a:spcAft>
                <a:spcPct val="0"/>
              </a:spcAft>
              <a:defRPr/>
            </a:pPr>
            <a:r>
              <a:rPr lang="ja-JP" altLang="en-US" b="1" i="1" dirty="0">
                <a:solidFill>
                  <a:prstClr val="white"/>
                </a:solidFill>
                <a:effectLst>
                  <a:outerShdw blurRad="38100" dist="38100" dir="2700000" algn="tl">
                    <a:srgbClr val="000000"/>
                  </a:outerShdw>
                </a:effectLst>
                <a:latin typeface="Arial" charset="0"/>
              </a:rPr>
              <a:t>予算の特徴</a:t>
            </a:r>
          </a:p>
        </p:txBody>
      </p:sp>
      <p:sp>
        <p:nvSpPr>
          <p:cNvPr id="6147" name="AutoShape 86"/>
          <p:cNvSpPr>
            <a:spLocks noChangeArrowheads="1"/>
          </p:cNvSpPr>
          <p:nvPr/>
        </p:nvSpPr>
        <p:spPr bwMode="auto">
          <a:xfrm>
            <a:off x="250825" y="2133600"/>
            <a:ext cx="8640763" cy="4103688"/>
          </a:xfrm>
          <a:prstGeom prst="roundRect">
            <a:avLst>
              <a:gd name="adj" fmla="val 4588"/>
            </a:avLst>
          </a:prstGeom>
          <a:noFill/>
          <a:ln w="28575" algn="ctr">
            <a:solidFill>
              <a:srgbClr val="FF8BBA"/>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ja-JP" altLang="en-US" sz="1000" smtClean="0">
              <a:solidFill>
                <a:prstClr val="black"/>
              </a:solidFill>
              <a:latin typeface="Arial" pitchFamily="34" charset="0"/>
            </a:endParaRPr>
          </a:p>
        </p:txBody>
      </p:sp>
      <p:sp>
        <p:nvSpPr>
          <p:cNvPr id="73735" name="Text Box 7"/>
          <p:cNvSpPr txBox="1">
            <a:spLocks noChangeArrowheads="1"/>
          </p:cNvSpPr>
          <p:nvPr/>
        </p:nvSpPr>
        <p:spPr bwMode="auto">
          <a:xfrm>
            <a:off x="0" y="0"/>
            <a:ext cx="9144000" cy="584200"/>
          </a:xfrm>
          <a:prstGeom prst="rect">
            <a:avLst/>
          </a:prstGeom>
          <a:solidFill>
            <a:srgbClr val="FF8BBA"/>
          </a:solidFill>
          <a:ln w="9525">
            <a:noFill/>
            <a:miter lim="800000"/>
            <a:headEnd/>
            <a:tailEnd/>
          </a:ln>
          <a:effectLst/>
        </p:spPr>
        <p:txBody>
          <a:bodyPr>
            <a:spAutoFit/>
          </a:bodyPr>
          <a:lstStyle/>
          <a:p>
            <a:pPr algn="ctr" fontAlgn="base">
              <a:spcBef>
                <a:spcPct val="0"/>
              </a:spcBef>
              <a:spcAft>
                <a:spcPct val="0"/>
              </a:spcAft>
              <a:defRPr/>
            </a:pPr>
            <a:r>
              <a:rPr lang="ja-JP" altLang="en-US" sz="3200" i="1" dirty="0">
                <a:solidFill>
                  <a:prstClr val="white"/>
                </a:solidFill>
                <a:effectLst>
                  <a:outerShdw blurRad="38100" dist="38100" dir="2700000" algn="tl">
                    <a:srgbClr val="000000"/>
                  </a:outerShdw>
                </a:effectLst>
                <a:latin typeface="Arial" charset="0"/>
                <a:ea typeface="HGｺﾞｼｯｸE" pitchFamily="49" charset="-128"/>
              </a:rPr>
              <a:t>平成２３年度当初予算における収支の状況等　</a:t>
            </a:r>
          </a:p>
        </p:txBody>
      </p:sp>
      <p:grpSp>
        <p:nvGrpSpPr>
          <p:cNvPr id="6149" name="Group 46"/>
          <p:cNvGrpSpPr>
            <a:grpSpLocks/>
          </p:cNvGrpSpPr>
          <p:nvPr/>
        </p:nvGrpSpPr>
        <p:grpSpPr bwMode="auto">
          <a:xfrm>
            <a:off x="53975" y="6381750"/>
            <a:ext cx="1638300" cy="457200"/>
            <a:chOff x="4728" y="3999"/>
            <a:chExt cx="1032" cy="288"/>
          </a:xfrm>
        </p:grpSpPr>
        <p:sp>
          <p:nvSpPr>
            <p:cNvPr id="73775" name="Text Box 4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6160"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0" name="Text Box 45"/>
          <p:cNvSpPr txBox="1">
            <a:spLocks noChangeArrowheads="1"/>
          </p:cNvSpPr>
          <p:nvPr/>
        </p:nvSpPr>
        <p:spPr bwMode="auto">
          <a:xfrm>
            <a:off x="3851275" y="6453188"/>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800" dirty="0" smtClean="0">
                <a:solidFill>
                  <a:prstClr val="black"/>
                </a:solidFill>
              </a:rPr>
              <a:t>－８－</a:t>
            </a:r>
          </a:p>
        </p:txBody>
      </p:sp>
      <p:sp>
        <p:nvSpPr>
          <p:cNvPr id="6151" name="Line 68"/>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smtClean="0">
              <a:solidFill>
                <a:prstClr val="black"/>
              </a:solidFill>
              <a:latin typeface="Arial" pitchFamily="34" charset="0"/>
            </a:endParaRPr>
          </a:p>
        </p:txBody>
      </p:sp>
      <p:sp>
        <p:nvSpPr>
          <p:cNvPr id="73836" name="Text Box 108"/>
          <p:cNvSpPr txBox="1">
            <a:spLocks noChangeArrowheads="1"/>
          </p:cNvSpPr>
          <p:nvPr/>
        </p:nvSpPr>
        <p:spPr bwMode="auto">
          <a:xfrm>
            <a:off x="250825" y="692150"/>
            <a:ext cx="8642350" cy="1296988"/>
          </a:xfrm>
          <a:prstGeom prst="rect">
            <a:avLst/>
          </a:prstGeom>
          <a:noFill/>
          <a:ln w="28575" algn="ctr">
            <a:solidFill>
              <a:srgbClr val="FF6600"/>
            </a:solidFill>
            <a:miter lim="800000"/>
            <a:headEnd/>
            <a:tailEnd/>
          </a:ln>
          <a:effectLst/>
        </p:spPr>
        <p:txBody>
          <a:bodyPr anchor="ctr"/>
          <a:lstStyle/>
          <a:p>
            <a:pPr fontAlgn="base">
              <a:spcBef>
                <a:spcPts val="600"/>
              </a:spcBef>
              <a:spcAft>
                <a:spcPts val="600"/>
              </a:spcAft>
              <a:defRPr/>
            </a:pPr>
            <a:r>
              <a:rPr lang="ja-JP" altLang="en-US" dirty="0">
                <a:solidFill>
                  <a:prstClr val="black"/>
                </a:solidFill>
                <a:latin typeface="ＭＳ Ｐゴシック" pitchFamily="50" charset="-128"/>
              </a:rPr>
              <a:t>○　行財政構造改革大綱に基づく着実な取組等により</a:t>
            </a:r>
            <a:r>
              <a:rPr lang="ja-JP" altLang="en-US" dirty="0" smtClean="0">
                <a:solidFill>
                  <a:prstClr val="black"/>
                </a:solidFill>
                <a:latin typeface="ＭＳ Ｐゴシック" pitchFamily="50" charset="-128"/>
              </a:rPr>
              <a:t>、</a:t>
            </a:r>
            <a:r>
              <a:rPr lang="ja-JP" altLang="en-US" dirty="0">
                <a:solidFill>
                  <a:prstClr val="black"/>
                </a:solidFill>
                <a:latin typeface="ＭＳ Ｐゴシック" pitchFamily="50" charset="-128"/>
              </a:rPr>
              <a:t>プラン</a:t>
            </a:r>
            <a:r>
              <a:rPr lang="ja-JP" altLang="en-US" dirty="0" smtClean="0">
                <a:solidFill>
                  <a:prstClr val="black"/>
                </a:solidFill>
                <a:latin typeface="ＭＳ Ｐゴシック" pitchFamily="50" charset="-128"/>
              </a:rPr>
              <a:t>策定時の見込みどおり</a:t>
            </a:r>
            <a:endParaRPr lang="en-US" altLang="ja-JP" dirty="0" smtClean="0">
              <a:solidFill>
                <a:prstClr val="black"/>
              </a:solidFill>
              <a:latin typeface="ＭＳ Ｐゴシック" pitchFamily="50" charset="-128"/>
            </a:endParaRPr>
          </a:p>
          <a:p>
            <a:pPr fontAlgn="base">
              <a:spcAft>
                <a:spcPts val="600"/>
              </a:spcAft>
              <a:defRPr/>
            </a:pPr>
            <a:r>
              <a:rPr lang="ja-JP" altLang="en-US" dirty="0">
                <a:solidFill>
                  <a:prstClr val="black"/>
                </a:solidFill>
                <a:latin typeface="ＭＳ Ｐゴシック" pitchFamily="50" charset="-128"/>
              </a:rPr>
              <a:t>　</a:t>
            </a:r>
            <a:r>
              <a:rPr lang="ja-JP" altLang="en-US" dirty="0" smtClean="0">
                <a:solidFill>
                  <a:prstClr val="black"/>
                </a:solidFill>
                <a:latin typeface="ＭＳ Ｐゴシック" pitchFamily="50" charset="-128"/>
              </a:rPr>
              <a:t>　 平成</a:t>
            </a:r>
            <a:r>
              <a:rPr lang="ja-JP" altLang="en-US" dirty="0">
                <a:solidFill>
                  <a:prstClr val="black"/>
                </a:solidFill>
                <a:latin typeface="ＭＳ Ｐゴシック" pitchFamily="50" charset="-128"/>
              </a:rPr>
              <a:t>２３年度の収支は</a:t>
            </a:r>
            <a:r>
              <a:rPr lang="ja-JP" altLang="en-US" b="1" u="sng" dirty="0">
                <a:solidFill>
                  <a:srgbClr val="FF0066"/>
                </a:solidFill>
                <a:effectLst>
                  <a:outerShdw blurRad="50800" dist="38100" dir="2700000" algn="tl" rotWithShape="0">
                    <a:prstClr val="black">
                      <a:alpha val="40000"/>
                    </a:prstClr>
                  </a:outerShdw>
                </a:effectLst>
                <a:latin typeface="ＭＳ Ｐゴシック" pitchFamily="50" charset="-128"/>
              </a:rPr>
              <a:t>プラス</a:t>
            </a:r>
            <a:r>
              <a:rPr lang="ja-JP" altLang="en-US" b="1" u="sng" dirty="0" smtClean="0">
                <a:solidFill>
                  <a:srgbClr val="FF0066"/>
                </a:solidFill>
                <a:effectLst>
                  <a:outerShdw blurRad="50800" dist="38100" dir="2700000" algn="tl" rotWithShape="0">
                    <a:prstClr val="black">
                      <a:alpha val="40000"/>
                    </a:prstClr>
                  </a:outerShdw>
                </a:effectLst>
                <a:latin typeface="ＭＳ Ｐゴシック" pitchFamily="50" charset="-128"/>
              </a:rPr>
              <a:t>に転換</a:t>
            </a:r>
            <a:endParaRPr lang="en-US" altLang="ja-JP" b="1" u="sng" dirty="0">
              <a:solidFill>
                <a:srgbClr val="FF0066"/>
              </a:solidFill>
              <a:effectLst>
                <a:outerShdw blurRad="50800" dist="38100" dir="2700000" algn="tl" rotWithShape="0">
                  <a:prstClr val="black">
                    <a:alpha val="40000"/>
                  </a:prstClr>
                </a:outerShdw>
              </a:effectLst>
              <a:latin typeface="ＭＳ Ｐゴシック" pitchFamily="50" charset="-128"/>
            </a:endParaRPr>
          </a:p>
          <a:p>
            <a:pPr fontAlgn="base">
              <a:spcBef>
                <a:spcPts val="600"/>
              </a:spcBef>
              <a:spcAft>
                <a:spcPts val="600"/>
              </a:spcAft>
              <a:defRPr/>
            </a:pPr>
            <a:r>
              <a:rPr lang="ja-JP" altLang="en-US" dirty="0">
                <a:solidFill>
                  <a:prstClr val="black"/>
                </a:solidFill>
                <a:latin typeface="ＭＳ Ｐゴシック" pitchFamily="50" charset="-128"/>
              </a:rPr>
              <a:t>○ </a:t>
            </a:r>
            <a:r>
              <a:rPr lang="ja-JP" altLang="en-US" b="1" dirty="0">
                <a:solidFill>
                  <a:prstClr val="black"/>
                </a:solidFill>
                <a:effectLst>
                  <a:outerShdw blurRad="38100" dist="38100" dir="2700000" algn="tl">
                    <a:srgbClr val="C0C0C0"/>
                  </a:outerShdw>
                </a:effectLst>
                <a:latin typeface="ＭＳ Ｐゴシック" pitchFamily="50" charset="-128"/>
              </a:rPr>
              <a:t> </a:t>
            </a:r>
            <a:r>
              <a:rPr lang="ja-JP" altLang="en-US" b="1" u="sng" dirty="0">
                <a:solidFill>
                  <a:srgbClr val="FF0066"/>
                </a:solidFill>
                <a:effectLst>
                  <a:outerShdw blurRad="38100" dist="38100" dir="2700000" algn="tl">
                    <a:srgbClr val="000000">
                      <a:alpha val="43137"/>
                    </a:srgbClr>
                  </a:outerShdw>
                </a:effectLst>
                <a:latin typeface="Arial" charset="0"/>
              </a:rPr>
              <a:t>緊急避難的な対策に依存した財政運営</a:t>
            </a:r>
            <a:r>
              <a:rPr lang="ja-JP" altLang="en-US" dirty="0">
                <a:solidFill>
                  <a:prstClr val="black"/>
                </a:solidFill>
                <a:latin typeface="Arial" charset="0"/>
              </a:rPr>
              <a:t>に変わりはなく、依然として厳しい状況</a:t>
            </a:r>
            <a:endParaRPr lang="ja-JP" altLang="en-US" dirty="0">
              <a:solidFill>
                <a:prstClr val="black"/>
              </a:solidFill>
              <a:latin typeface="ＭＳ Ｐゴシック" pitchFamily="50" charset="-128"/>
            </a:endParaRPr>
          </a:p>
        </p:txBody>
      </p:sp>
      <p:sp>
        <p:nvSpPr>
          <p:cNvPr id="27" name="AutoShape 85"/>
          <p:cNvSpPr>
            <a:spLocks noChangeArrowheads="1"/>
          </p:cNvSpPr>
          <p:nvPr/>
        </p:nvSpPr>
        <p:spPr bwMode="auto">
          <a:xfrm>
            <a:off x="611188" y="2217663"/>
            <a:ext cx="7848600" cy="779289"/>
          </a:xfrm>
          <a:prstGeom prst="roundRect">
            <a:avLst>
              <a:gd name="adj" fmla="val 16667"/>
            </a:avLst>
          </a:prstGeom>
          <a:solidFill>
            <a:srgbClr val="FF0066"/>
          </a:solidFill>
          <a:ln w="9525" algn="ctr">
            <a:noFill/>
            <a:round/>
            <a:headEnd/>
            <a:tailEnd/>
          </a:ln>
          <a:effectLst>
            <a:outerShdw dist="107763" dir="2700000" algn="ctr" rotWithShape="0">
              <a:srgbClr val="808080"/>
            </a:outerShdw>
          </a:effectLst>
        </p:spPr>
        <p:txBody>
          <a:bodyPr wrap="square" anchor="ctr">
            <a:noAutofit/>
          </a:bodyPr>
          <a:lstStyle/>
          <a:p>
            <a:pPr algn="ctr" fontAlgn="base">
              <a:spcBef>
                <a:spcPct val="0"/>
              </a:spcBef>
              <a:spcAft>
                <a:spcPct val="0"/>
              </a:spcAft>
              <a:defRPr/>
            </a:pPr>
            <a:r>
              <a:rPr lang="ja-JP" altLang="en-US" sz="2200" i="1" dirty="0">
                <a:solidFill>
                  <a:prstClr val="white"/>
                </a:solidFill>
                <a:effectLst>
                  <a:outerShdw blurRad="38100" dist="38100" dir="2700000" algn="tl">
                    <a:srgbClr val="C0C0C0"/>
                  </a:outerShdw>
                </a:effectLst>
                <a:latin typeface="Arial" charset="0"/>
                <a:ea typeface="HGP創英角ﾎﾟｯﾌﾟ体" pitchFamily="50" charset="-128"/>
              </a:rPr>
              <a:t>平成２３年度 当初予算における収支は、プラス６億円</a:t>
            </a:r>
            <a:endParaRPr lang="en-US" altLang="ja-JP" sz="2200" i="1" dirty="0">
              <a:solidFill>
                <a:prstClr val="white"/>
              </a:solidFill>
              <a:effectLst>
                <a:outerShdw blurRad="38100" dist="38100" dir="2700000" algn="tl">
                  <a:srgbClr val="C0C0C0"/>
                </a:outerShdw>
              </a:effectLst>
              <a:latin typeface="Arial" charset="0"/>
              <a:ea typeface="HGP創英角ﾎﾟｯﾌﾟ体" pitchFamily="50" charset="-128"/>
            </a:endParaRPr>
          </a:p>
          <a:p>
            <a:pPr algn="ctr" fontAlgn="base">
              <a:spcBef>
                <a:spcPct val="0"/>
              </a:spcBef>
              <a:spcAft>
                <a:spcPct val="0"/>
              </a:spcAft>
              <a:defRPr/>
            </a:pPr>
            <a:r>
              <a:rPr lang="ja-JP" altLang="en-US" sz="2200" i="1" dirty="0">
                <a:solidFill>
                  <a:srgbClr val="FFFF00"/>
                </a:solidFill>
                <a:effectLst>
                  <a:outerShdw blurRad="38100" dist="38100" dir="2700000" algn="tl">
                    <a:srgbClr val="C0C0C0"/>
                  </a:outerShdw>
                </a:effectLst>
                <a:latin typeface="Arial" charset="0"/>
                <a:ea typeface="HGP創英角ﾎﾟｯﾌﾟ体" pitchFamily="50" charset="-128"/>
              </a:rPr>
              <a:t>独自の給与カット（１１６億円）前では、１１０億円の収支不足</a:t>
            </a:r>
          </a:p>
        </p:txBody>
      </p:sp>
      <p:sp>
        <p:nvSpPr>
          <p:cNvPr id="46" name="AutoShape 94"/>
          <p:cNvSpPr>
            <a:spLocks noChangeArrowheads="1"/>
          </p:cNvSpPr>
          <p:nvPr/>
        </p:nvSpPr>
        <p:spPr bwMode="auto">
          <a:xfrm>
            <a:off x="4788097" y="4274527"/>
            <a:ext cx="3888000" cy="522625"/>
          </a:xfrm>
          <a:prstGeom prst="roundRect">
            <a:avLst>
              <a:gd name="adj" fmla="val 16667"/>
            </a:avLst>
          </a:prstGeom>
          <a:solidFill>
            <a:schemeClr val="accent5">
              <a:lumMod val="40000"/>
              <a:lumOff val="60000"/>
            </a:schemeClr>
          </a:solidFill>
          <a:ln w="9525" algn="ctr">
            <a:noFill/>
            <a:round/>
            <a:headEnd/>
            <a:tailEnd/>
          </a:ln>
          <a:effectLst>
            <a:outerShdw dist="107763" dir="2700000" algn="ctr" rotWithShape="0">
              <a:srgbClr val="808080"/>
            </a:outerShdw>
          </a:effectLst>
        </p:spPr>
        <p:txBody>
          <a:bodyPr wrap="square" lIns="234000" anchor="ctr">
            <a:noAutofit/>
          </a:bodyPr>
          <a:lstStyle/>
          <a:p>
            <a:pPr fontAlgn="base">
              <a:spcBef>
                <a:spcPct val="0"/>
              </a:spcBef>
              <a:spcAft>
                <a:spcPct val="0"/>
              </a:spcAft>
              <a:buFont typeface="Wingdings" pitchFamily="2" charset="2"/>
              <a:buChar char="l"/>
              <a:defRPr/>
            </a:pPr>
            <a:r>
              <a:rPr lang="ja-JP" altLang="en-US" sz="1400" b="1" i="1" dirty="0">
                <a:solidFill>
                  <a:prstClr val="black"/>
                </a:solidFill>
                <a:effectLst>
                  <a:outerShdw blurRad="38100" dist="38100" dir="2700000" algn="tl">
                    <a:srgbClr val="FFFFFF"/>
                  </a:outerShdw>
                </a:effectLst>
                <a:latin typeface="Arial" charset="0"/>
              </a:rPr>
              <a:t> 特定目的基金からの借入は、</a:t>
            </a:r>
            <a:endParaRPr lang="en-US" altLang="ja-JP" sz="1400" b="1" i="1" dirty="0">
              <a:solidFill>
                <a:prstClr val="black"/>
              </a:solidFill>
              <a:effectLst>
                <a:outerShdw blurRad="38100" dist="38100" dir="2700000" algn="tl">
                  <a:srgbClr val="FFFFFF"/>
                </a:outerShdw>
              </a:effectLst>
              <a:latin typeface="Arial" charset="0"/>
            </a:endParaRPr>
          </a:p>
          <a:p>
            <a:pPr fontAlgn="base">
              <a:spcBef>
                <a:spcPct val="0"/>
              </a:spcBef>
              <a:spcAft>
                <a:spcPct val="0"/>
              </a:spcAft>
              <a:defRPr/>
            </a:pPr>
            <a:r>
              <a:rPr lang="ja-JP" altLang="en-US" sz="1400" b="1" i="1" dirty="0">
                <a:solidFill>
                  <a:prstClr val="black"/>
                </a:solidFill>
                <a:effectLst>
                  <a:outerShdw blurRad="38100" dist="38100" dir="2700000" algn="tl">
                    <a:srgbClr val="FFFFFF"/>
                  </a:outerShdw>
                </a:effectLst>
                <a:latin typeface="Arial" charset="0"/>
              </a:rPr>
              <a:t>　 借換を含めて行わずに予算を編成  </a:t>
            </a:r>
          </a:p>
        </p:txBody>
      </p:sp>
      <p:sp>
        <p:nvSpPr>
          <p:cNvPr id="48" name="角丸四角形吹き出し 47"/>
          <p:cNvSpPr/>
          <p:nvPr/>
        </p:nvSpPr>
        <p:spPr bwMode="auto">
          <a:xfrm>
            <a:off x="5922803" y="4945732"/>
            <a:ext cx="2897669" cy="499492"/>
          </a:xfrm>
          <a:prstGeom prst="wedgeRoundRectCallout">
            <a:avLst>
              <a:gd name="adj1" fmla="val 36600"/>
              <a:gd name="adj2" fmla="val -96861"/>
              <a:gd name="adj3" fmla="val 16667"/>
            </a:avLst>
          </a:prstGeom>
          <a:solidFill>
            <a:srgbClr val="FFFFCC"/>
          </a:solidFill>
          <a:ln w="9525" cap="flat" cmpd="sng" algn="ctr">
            <a:solidFill>
              <a:schemeClr val="tx1"/>
            </a:solidFill>
            <a:prstDash val="sysDash"/>
            <a:round/>
            <a:headEnd type="none" w="med" len="med"/>
            <a:tailEnd type="none" w="med" len="med"/>
          </a:ln>
          <a:effectLst/>
        </p:spPr>
        <p:txBody>
          <a:bodyPr anchor="ctr"/>
          <a:lstStyle/>
          <a:p>
            <a:pPr fontAlgn="base">
              <a:spcBef>
                <a:spcPct val="0"/>
              </a:spcBef>
              <a:spcAft>
                <a:spcPct val="0"/>
              </a:spcAft>
              <a:defRPr/>
            </a:pPr>
            <a:r>
              <a:rPr lang="ja-JP" altLang="en-US" sz="1200" b="1" dirty="0">
                <a:solidFill>
                  <a:srgbClr val="FF0000"/>
                </a:solidFill>
                <a:effectLst>
                  <a:outerShdw blurRad="38100" dist="38100" dir="2700000" algn="tl">
                    <a:srgbClr val="000000">
                      <a:alpha val="43137"/>
                    </a:srgbClr>
                  </a:outerShdw>
                </a:effectLst>
                <a:latin typeface="Arial" charset="0"/>
              </a:rPr>
              <a:t>活用可能な基金残高（見込）　約６６億円</a:t>
            </a:r>
            <a:r>
              <a:rPr lang="en-US" altLang="ja-JP" sz="1200" b="1" dirty="0">
                <a:solidFill>
                  <a:srgbClr val="FF0000"/>
                </a:solidFill>
                <a:effectLst>
                  <a:outerShdw blurRad="38100" dist="38100" dir="2700000" algn="tl">
                    <a:srgbClr val="000000">
                      <a:alpha val="43137"/>
                    </a:srgbClr>
                  </a:outerShdw>
                </a:effectLst>
                <a:latin typeface="Arial" charset="0"/>
              </a:rPr>
              <a:t/>
            </a:r>
            <a:br>
              <a:rPr lang="en-US" altLang="ja-JP" sz="1200" b="1" dirty="0">
                <a:solidFill>
                  <a:srgbClr val="FF0000"/>
                </a:solidFill>
                <a:effectLst>
                  <a:outerShdw blurRad="38100" dist="38100" dir="2700000" algn="tl">
                    <a:srgbClr val="000000">
                      <a:alpha val="43137"/>
                    </a:srgbClr>
                  </a:outerShdw>
                </a:effectLst>
                <a:latin typeface="Arial" charset="0"/>
              </a:rPr>
            </a:br>
            <a:r>
              <a:rPr lang="ja-JP" altLang="en-US" sz="1200" b="1" dirty="0">
                <a:solidFill>
                  <a:srgbClr val="FF0000"/>
                </a:solidFill>
                <a:effectLst>
                  <a:outerShdw blurRad="38100" dist="38100" dir="2700000" algn="tl">
                    <a:srgbClr val="000000">
                      <a:alpha val="43137"/>
                    </a:srgbClr>
                  </a:outerShdw>
                </a:effectLst>
                <a:latin typeface="Arial" charset="0"/>
              </a:rPr>
              <a:t>過去の借入残高（見込）　約</a:t>
            </a:r>
            <a:r>
              <a:rPr lang="ja-JP" altLang="en-US" sz="1200" b="1" dirty="0" smtClean="0">
                <a:solidFill>
                  <a:srgbClr val="FF0000"/>
                </a:solidFill>
                <a:effectLst>
                  <a:outerShdw blurRad="38100" dist="38100" dir="2700000" algn="tl">
                    <a:srgbClr val="000000">
                      <a:alpha val="43137"/>
                    </a:srgbClr>
                  </a:outerShdw>
                </a:effectLst>
                <a:latin typeface="Arial" charset="0"/>
              </a:rPr>
              <a:t>１７１億円</a:t>
            </a:r>
            <a:endParaRPr lang="ja-JP" altLang="en-US" sz="1200" b="1" dirty="0">
              <a:solidFill>
                <a:srgbClr val="FF0000"/>
              </a:solidFill>
              <a:effectLst>
                <a:outerShdw blurRad="38100" dist="38100" dir="2700000" algn="tl">
                  <a:srgbClr val="000000">
                    <a:alpha val="43137"/>
                  </a:srgbClr>
                </a:outerShdw>
              </a:effectLst>
              <a:latin typeface="Arial" charset="0"/>
            </a:endParaRPr>
          </a:p>
        </p:txBody>
      </p:sp>
      <p:sp>
        <p:nvSpPr>
          <p:cNvPr id="50" name="AutoShape 94"/>
          <p:cNvSpPr>
            <a:spLocks noChangeArrowheads="1"/>
          </p:cNvSpPr>
          <p:nvPr/>
        </p:nvSpPr>
        <p:spPr bwMode="auto">
          <a:xfrm>
            <a:off x="4788098" y="3197225"/>
            <a:ext cx="3888000" cy="522625"/>
          </a:xfrm>
          <a:prstGeom prst="roundRect">
            <a:avLst>
              <a:gd name="adj" fmla="val 16667"/>
            </a:avLst>
          </a:prstGeom>
          <a:solidFill>
            <a:srgbClr val="FF8BBA"/>
          </a:solidFill>
          <a:ln w="9525" algn="ctr">
            <a:noFill/>
            <a:round/>
            <a:headEnd/>
            <a:tailEnd/>
          </a:ln>
          <a:effectLst>
            <a:outerShdw dist="107763" dir="2700000" algn="ctr" rotWithShape="0">
              <a:srgbClr val="808080"/>
            </a:outerShdw>
          </a:effectLst>
        </p:spPr>
        <p:txBody>
          <a:bodyPr wrap="square" lIns="234000" anchor="ctr">
            <a:noAutofit/>
          </a:bodyPr>
          <a:lstStyle/>
          <a:p>
            <a:pPr fontAlgn="base">
              <a:spcBef>
                <a:spcPct val="0"/>
              </a:spcBef>
              <a:spcAft>
                <a:spcPct val="0"/>
              </a:spcAft>
              <a:buFont typeface="Wingdings" pitchFamily="2" charset="2"/>
              <a:buChar char="l"/>
              <a:defRPr/>
            </a:pPr>
            <a:r>
              <a:rPr lang="ja-JP" altLang="en-US" sz="1400" b="1" i="1" dirty="0">
                <a:solidFill>
                  <a:prstClr val="black"/>
                </a:solidFill>
                <a:effectLst>
                  <a:outerShdw blurRad="38100" dist="38100" dir="2700000" algn="tl">
                    <a:srgbClr val="FFFFFF"/>
                  </a:outerShdw>
                </a:effectLst>
                <a:latin typeface="Arial" charset="0"/>
              </a:rPr>
              <a:t> 企業会計からの新たな借入はなし</a:t>
            </a:r>
            <a:endParaRPr lang="en-US" altLang="ja-JP" sz="1400" b="1" i="1" dirty="0">
              <a:solidFill>
                <a:prstClr val="black"/>
              </a:solidFill>
              <a:effectLst>
                <a:outerShdw blurRad="38100" dist="38100" dir="2700000" algn="tl">
                  <a:srgbClr val="FFFFFF"/>
                </a:outerShdw>
              </a:effectLst>
              <a:latin typeface="Arial" charset="0"/>
            </a:endParaRPr>
          </a:p>
          <a:p>
            <a:pPr fontAlgn="base">
              <a:spcBef>
                <a:spcPct val="0"/>
              </a:spcBef>
              <a:spcAft>
                <a:spcPct val="0"/>
              </a:spcAft>
              <a:defRPr/>
            </a:pPr>
            <a:r>
              <a:rPr lang="ja-JP" altLang="en-US" sz="1400" b="1" dirty="0">
                <a:solidFill>
                  <a:prstClr val="black"/>
                </a:solidFill>
                <a:latin typeface="Arial" charset="0"/>
              </a:rPr>
              <a:t>　　</a:t>
            </a:r>
            <a:r>
              <a:rPr lang="ja-JP" altLang="en-US" sz="1400" b="1" i="1" dirty="0">
                <a:solidFill>
                  <a:prstClr val="black"/>
                </a:solidFill>
                <a:latin typeface="Arial" charset="0"/>
              </a:rPr>
              <a:t>（４０億円（Ｈ２０借入分）を借換）</a:t>
            </a:r>
            <a:endParaRPr lang="ja-JP" altLang="en-US" sz="1400" b="1" i="1" dirty="0">
              <a:solidFill>
                <a:prstClr val="black"/>
              </a:solidFill>
              <a:effectLst>
                <a:outerShdw blurRad="38100" dist="38100" dir="2700000" algn="tl">
                  <a:srgbClr val="FFFFFF"/>
                </a:outerShdw>
              </a:effectLst>
              <a:latin typeface="Arial" charset="0"/>
            </a:endParaRPr>
          </a:p>
        </p:txBody>
      </p:sp>
      <p:sp>
        <p:nvSpPr>
          <p:cNvPr id="52" name="角丸四角形吹き出し 51"/>
          <p:cNvSpPr/>
          <p:nvPr/>
        </p:nvSpPr>
        <p:spPr bwMode="auto">
          <a:xfrm>
            <a:off x="6211728" y="3841304"/>
            <a:ext cx="2592213" cy="307776"/>
          </a:xfrm>
          <a:prstGeom prst="wedgeRoundRectCallout">
            <a:avLst>
              <a:gd name="adj1" fmla="val 36734"/>
              <a:gd name="adj2" fmla="val -120577"/>
              <a:gd name="adj3" fmla="val 16667"/>
            </a:avLst>
          </a:prstGeom>
          <a:solidFill>
            <a:srgbClr val="FFFFCC"/>
          </a:solidFill>
          <a:ln w="9525" cap="flat" cmpd="sng" algn="ctr">
            <a:solidFill>
              <a:schemeClr val="tx1"/>
            </a:solidFill>
            <a:prstDash val="sysDash"/>
            <a:round/>
            <a:headEnd type="none" w="med" len="med"/>
            <a:tailEnd type="none" w="med" len="med"/>
          </a:ln>
          <a:effectLst/>
        </p:spPr>
        <p:txBody>
          <a:bodyPr anchor="ctr"/>
          <a:lstStyle/>
          <a:p>
            <a:pPr fontAlgn="base">
              <a:spcBef>
                <a:spcPct val="0"/>
              </a:spcBef>
              <a:spcAft>
                <a:spcPct val="0"/>
              </a:spcAft>
              <a:defRPr/>
            </a:pPr>
            <a:r>
              <a:rPr lang="ja-JP" altLang="en-US" sz="1200" b="1" dirty="0">
                <a:solidFill>
                  <a:srgbClr val="FF0000"/>
                </a:solidFill>
                <a:effectLst>
                  <a:outerShdw blurRad="38100" dist="38100" dir="2700000" algn="tl">
                    <a:srgbClr val="000000">
                      <a:alpha val="43137"/>
                    </a:srgbClr>
                  </a:outerShdw>
                </a:effectLst>
                <a:latin typeface="Arial" charset="0"/>
              </a:rPr>
              <a:t>過去の借入残高（見込）　１１９億円</a:t>
            </a:r>
          </a:p>
        </p:txBody>
      </p:sp>
      <p:sp>
        <p:nvSpPr>
          <p:cNvPr id="53" name="AutoShape 94"/>
          <p:cNvSpPr>
            <a:spLocks noChangeArrowheads="1"/>
          </p:cNvSpPr>
          <p:nvPr/>
        </p:nvSpPr>
        <p:spPr bwMode="auto">
          <a:xfrm>
            <a:off x="4788098" y="5570671"/>
            <a:ext cx="3888000" cy="522625"/>
          </a:xfrm>
          <a:prstGeom prst="roundRect">
            <a:avLst>
              <a:gd name="adj" fmla="val 16667"/>
            </a:avLst>
          </a:prstGeom>
          <a:solidFill>
            <a:schemeClr val="accent5">
              <a:lumMod val="40000"/>
              <a:lumOff val="60000"/>
            </a:schemeClr>
          </a:solidFill>
          <a:ln w="9525" algn="ctr">
            <a:noFill/>
            <a:round/>
            <a:headEnd/>
            <a:tailEnd/>
          </a:ln>
          <a:effectLst>
            <a:outerShdw dist="107763" dir="2700000" algn="ctr" rotWithShape="0">
              <a:srgbClr val="808080"/>
            </a:outerShdw>
          </a:effectLst>
        </p:spPr>
        <p:txBody>
          <a:bodyPr wrap="square" lIns="234000" anchor="ctr">
            <a:noAutofit/>
          </a:bodyPr>
          <a:lstStyle/>
          <a:p>
            <a:pPr fontAlgn="base">
              <a:spcBef>
                <a:spcPct val="0"/>
              </a:spcBef>
              <a:spcAft>
                <a:spcPct val="0"/>
              </a:spcAft>
              <a:buFont typeface="Wingdings" pitchFamily="2" charset="2"/>
              <a:buChar char="l"/>
              <a:defRPr/>
            </a:pPr>
            <a:r>
              <a:rPr lang="ja-JP" altLang="en-US" sz="1400" b="1" i="1" dirty="0">
                <a:solidFill>
                  <a:prstClr val="black"/>
                </a:solidFill>
                <a:effectLst>
                  <a:outerShdw blurRad="38100" dist="38100" dir="2700000" algn="tl">
                    <a:srgbClr val="FFFFFF"/>
                  </a:outerShdw>
                </a:effectLst>
                <a:latin typeface="Arial" charset="0"/>
              </a:rPr>
              <a:t> ２１・２２年度に引き続き、</a:t>
            </a:r>
            <a:endParaRPr lang="en-US" altLang="ja-JP" sz="1400" b="1" i="1" dirty="0">
              <a:solidFill>
                <a:prstClr val="black"/>
              </a:solidFill>
              <a:effectLst>
                <a:outerShdw blurRad="38100" dist="38100" dir="2700000" algn="tl">
                  <a:srgbClr val="FFFFFF"/>
                </a:outerShdw>
              </a:effectLst>
              <a:latin typeface="Arial" charset="0"/>
            </a:endParaRPr>
          </a:p>
          <a:p>
            <a:pPr fontAlgn="base">
              <a:spcBef>
                <a:spcPct val="0"/>
              </a:spcBef>
              <a:spcAft>
                <a:spcPct val="0"/>
              </a:spcAft>
              <a:defRPr/>
            </a:pPr>
            <a:r>
              <a:rPr lang="ja-JP" altLang="en-US" sz="1400" b="1" i="1" dirty="0">
                <a:solidFill>
                  <a:prstClr val="black"/>
                </a:solidFill>
                <a:effectLst>
                  <a:outerShdw blurRad="38100" dist="38100" dir="2700000" algn="tl">
                    <a:srgbClr val="FFFFFF"/>
                  </a:outerShdw>
                </a:effectLst>
                <a:latin typeface="Arial" charset="0"/>
              </a:rPr>
              <a:t>   行政改革推進債を発行せずに予算を編成 </a:t>
            </a:r>
          </a:p>
        </p:txBody>
      </p:sp>
      <p:graphicFrame>
        <p:nvGraphicFramePr>
          <p:cNvPr id="232449" name="Object 1"/>
          <p:cNvGraphicFramePr>
            <a:graphicFrameLocks noChangeAspect="1"/>
          </p:cNvGraphicFramePr>
          <p:nvPr>
            <p:extLst>
              <p:ext uri="{D42A27DB-BD31-4B8C-83A1-F6EECF244321}">
                <p14:modId xmlns:p14="http://schemas.microsoft.com/office/powerpoint/2010/main" val="1025742242"/>
              </p:ext>
            </p:extLst>
          </p:nvPr>
        </p:nvGraphicFramePr>
        <p:xfrm>
          <a:off x="323850" y="3521075"/>
          <a:ext cx="4322763" cy="2362200"/>
        </p:xfrm>
        <a:graphic>
          <a:graphicData uri="http://schemas.openxmlformats.org/presentationml/2006/ole">
            <mc:AlternateContent xmlns:mc="http://schemas.openxmlformats.org/markup-compatibility/2006">
              <mc:Choice xmlns:v="urn:schemas-microsoft-com:vml" Requires="v">
                <p:oleObj spid="_x0000_s65581" name="ワークシート" r:id="rId4" imgW="4972202" imgH="2724302" progId="Excel.Sheet.8">
                  <p:embed/>
                </p:oleObj>
              </mc:Choice>
              <mc:Fallback>
                <p:oleObj name="ワークシート" r:id="rId4" imgW="4972202" imgH="2724302" progId="Excel.Sheet.8">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521075"/>
                        <a:ext cx="4322763"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AutoShape 94"/>
          <p:cNvSpPr>
            <a:spLocks noChangeArrowheads="1"/>
          </p:cNvSpPr>
          <p:nvPr/>
        </p:nvSpPr>
        <p:spPr bwMode="auto">
          <a:xfrm>
            <a:off x="107504" y="3140968"/>
            <a:ext cx="4104456" cy="360040"/>
          </a:xfrm>
          <a:prstGeom prst="roundRect">
            <a:avLst>
              <a:gd name="adj" fmla="val 16667"/>
            </a:avLst>
          </a:prstGeom>
          <a:noFill/>
          <a:ln w="9525" algn="ctr">
            <a:noFill/>
            <a:round/>
            <a:headEnd/>
            <a:tailEnd/>
          </a:ln>
          <a:effectLst/>
        </p:spPr>
        <p:txBody>
          <a:bodyPr wrap="square" lIns="234000" anchor="ctr">
            <a:noAutofit/>
          </a:bodyPr>
          <a:lstStyle/>
          <a:p>
            <a:pPr fontAlgn="base">
              <a:spcBef>
                <a:spcPct val="0"/>
              </a:spcBef>
              <a:spcAft>
                <a:spcPct val="0"/>
              </a:spcAft>
              <a:defRPr/>
            </a:pPr>
            <a:r>
              <a:rPr lang="ja-JP" altLang="en-US" sz="1300" b="1" dirty="0" smtClean="0">
                <a:solidFill>
                  <a:prstClr val="black"/>
                </a:solidFill>
                <a:effectLst>
                  <a:outerShdw blurRad="38100" dist="38100" dir="2700000" algn="tl">
                    <a:srgbClr val="FFFFFF"/>
                  </a:outerShdw>
                </a:effectLst>
                <a:latin typeface="Arial" charset="0"/>
              </a:rPr>
              <a:t>●  平成２３年度当初予算の収支 （一般会計）</a:t>
            </a:r>
            <a:endParaRPr lang="ja-JP" altLang="en-US" sz="1300" b="1" dirty="0">
              <a:solidFill>
                <a:prstClr val="black"/>
              </a:solidFill>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1687187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オブジェクト 13"/>
          <p:cNvGraphicFramePr>
            <a:graphicFrameLocks noChangeAspect="1"/>
          </p:cNvGraphicFramePr>
          <p:nvPr>
            <p:extLst>
              <p:ext uri="{D42A27DB-BD31-4B8C-83A1-F6EECF244321}">
                <p14:modId xmlns:p14="http://schemas.microsoft.com/office/powerpoint/2010/main" val="127000174"/>
              </p:ext>
            </p:extLst>
          </p:nvPr>
        </p:nvGraphicFramePr>
        <p:xfrm>
          <a:off x="-19050" y="620713"/>
          <a:ext cx="9074150" cy="2752725"/>
        </p:xfrm>
        <a:graphic>
          <a:graphicData uri="http://schemas.openxmlformats.org/presentationml/2006/ole">
            <mc:AlternateContent xmlns:mc="http://schemas.openxmlformats.org/markup-compatibility/2006">
              <mc:Choice xmlns:v="urn:schemas-microsoft-com:vml" Requires="v">
                <p:oleObj spid="_x0000_s58914" name="ワークシート" r:id="rId3" imgW="10429951" imgH="3162300" progId="Excel.Sheet.8">
                  <p:embed/>
                </p:oleObj>
              </mc:Choice>
              <mc:Fallback>
                <p:oleObj name="ワークシート" r:id="rId3" imgW="10429951" imgH="3162300" progId="Excel.Sheet.8">
                  <p:embed/>
                  <p:pic>
                    <p:nvPicPr>
                      <p:cNvPr id="0" name="Picture 5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620713"/>
                        <a:ext cx="9074150" cy="275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5914" name="Text Box 26"/>
          <p:cNvSpPr txBox="1">
            <a:spLocks noChangeArrowheads="1"/>
          </p:cNvSpPr>
          <p:nvPr/>
        </p:nvSpPr>
        <p:spPr bwMode="auto">
          <a:xfrm>
            <a:off x="4284663" y="6491288"/>
            <a:ext cx="4859337" cy="366712"/>
          </a:xfrm>
          <a:prstGeom prst="rect">
            <a:avLst/>
          </a:prstGeom>
          <a:gradFill rotWithShape="1">
            <a:gsLst>
              <a:gs pos="0">
                <a:srgbClr val="FF9900">
                  <a:gamma/>
                  <a:tint val="0"/>
                  <a:invGamma/>
                </a:srgbClr>
              </a:gs>
              <a:gs pos="100000">
                <a:srgbClr val="FF9900"/>
              </a:gs>
            </a:gsLst>
            <a:lin ang="0" scaled="1"/>
          </a:gradFill>
          <a:ln w="9525">
            <a:noFill/>
            <a:miter lim="800000"/>
            <a:headEnd/>
            <a:tailEnd/>
          </a:ln>
          <a:effectLst/>
        </p:spPr>
        <p:txBody>
          <a:bodyPr>
            <a:spAutoFit/>
          </a:bodyPr>
          <a:lstStyle/>
          <a:p>
            <a:pPr algn="r" fontAlgn="base">
              <a:spcBef>
                <a:spcPct val="0"/>
              </a:spcBef>
              <a:spcAft>
                <a:spcPct val="0"/>
              </a:spcAft>
              <a:defRPr/>
            </a:pPr>
            <a:r>
              <a:rPr lang="ja-JP" altLang="en-US" b="1" i="1">
                <a:solidFill>
                  <a:prstClr val="white"/>
                </a:solidFill>
                <a:effectLst>
                  <a:outerShdw blurRad="38100" dist="38100" dir="2700000" algn="tl">
                    <a:srgbClr val="000000"/>
                  </a:outerShdw>
                </a:effectLst>
                <a:latin typeface="Arial" charset="0"/>
              </a:rPr>
              <a:t>今後の財政見通し等</a:t>
            </a:r>
          </a:p>
        </p:txBody>
      </p:sp>
      <p:sp>
        <p:nvSpPr>
          <p:cNvPr id="1029" name="AutoShape 2"/>
          <p:cNvSpPr>
            <a:spLocks noChangeArrowheads="1"/>
          </p:cNvSpPr>
          <p:nvPr/>
        </p:nvSpPr>
        <p:spPr bwMode="auto">
          <a:xfrm>
            <a:off x="179388" y="3644900"/>
            <a:ext cx="8785225" cy="2663825"/>
          </a:xfrm>
          <a:prstGeom prst="roundRect">
            <a:avLst>
              <a:gd name="adj" fmla="val 11491"/>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1000" smtClean="0">
              <a:solidFill>
                <a:prstClr val="black"/>
              </a:solidFill>
              <a:latin typeface="Arial" pitchFamily="34" charset="0"/>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3036718132"/>
              </p:ext>
            </p:extLst>
          </p:nvPr>
        </p:nvGraphicFramePr>
        <p:xfrm>
          <a:off x="254000" y="3789363"/>
          <a:ext cx="8582025" cy="2259012"/>
        </p:xfrm>
        <a:graphic>
          <a:graphicData uri="http://schemas.openxmlformats.org/presentationml/2006/ole">
            <mc:AlternateContent xmlns:mc="http://schemas.openxmlformats.org/markup-compatibility/2006">
              <mc:Choice xmlns:v="urn:schemas-microsoft-com:vml" Requires="v">
                <p:oleObj spid="_x0000_s58915" name="グラフ" r:id="rId5" imgW="11963400" imgH="3162300" progId="MSGraph.Chart.8">
                  <p:embed followColorScheme="full"/>
                </p:oleObj>
              </mc:Choice>
              <mc:Fallback>
                <p:oleObj name="グラフ" r:id="rId5" imgW="11963400" imgH="3162300" progId="MSGraph.Chart.8">
                  <p:embed followColorScheme="full"/>
                  <p:pic>
                    <p:nvPicPr>
                      <p:cNvPr id="0" name="Picture 5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3789363"/>
                        <a:ext cx="8582025" cy="225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5"/>
          <p:cNvSpPr txBox="1">
            <a:spLocks noChangeArrowheads="1"/>
          </p:cNvSpPr>
          <p:nvPr/>
        </p:nvSpPr>
        <p:spPr bwMode="auto">
          <a:xfrm>
            <a:off x="468313" y="3644900"/>
            <a:ext cx="1042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mtClean="0">
                <a:solidFill>
                  <a:prstClr val="black"/>
                </a:solidFill>
              </a:rPr>
              <a:t>（億円）</a:t>
            </a:r>
          </a:p>
        </p:txBody>
      </p:sp>
      <p:sp>
        <p:nvSpPr>
          <p:cNvPr id="1031" name="Text Box 6"/>
          <p:cNvSpPr txBox="1">
            <a:spLocks noChangeArrowheads="1"/>
          </p:cNvSpPr>
          <p:nvPr/>
        </p:nvSpPr>
        <p:spPr bwMode="auto">
          <a:xfrm>
            <a:off x="8388350" y="60213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mtClean="0">
                <a:solidFill>
                  <a:prstClr val="black"/>
                </a:solidFill>
              </a:rPr>
              <a:t>（年度）</a:t>
            </a:r>
          </a:p>
        </p:txBody>
      </p:sp>
      <p:sp>
        <p:nvSpPr>
          <p:cNvPr id="805896" name="AutoShape 8"/>
          <p:cNvSpPr>
            <a:spLocks noChangeArrowheads="1"/>
          </p:cNvSpPr>
          <p:nvPr/>
        </p:nvSpPr>
        <p:spPr bwMode="auto">
          <a:xfrm>
            <a:off x="3275013" y="3503613"/>
            <a:ext cx="2449512" cy="285750"/>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r>
              <a:rPr lang="ja-JP" altLang="en-US" sz="1600" i="1" dirty="0">
                <a:solidFill>
                  <a:prstClr val="black"/>
                </a:solidFill>
                <a:effectLst>
                  <a:outerShdw blurRad="38100" dist="38100" dir="2700000" algn="tl">
                    <a:srgbClr val="FFFFFF"/>
                  </a:outerShdw>
                </a:effectLst>
                <a:latin typeface="Arial" charset="0"/>
                <a:ea typeface="ＭＳ ゴシック" pitchFamily="49" charset="-128"/>
              </a:rPr>
              <a:t>収支の推移（</a:t>
            </a:r>
            <a:r>
              <a:rPr lang="en-US" altLang="ja-JP" sz="1600" i="1" dirty="0">
                <a:solidFill>
                  <a:prstClr val="black"/>
                </a:solidFill>
                <a:effectLst>
                  <a:outerShdw blurRad="38100" dist="38100" dir="2700000" algn="tl">
                    <a:srgbClr val="FFFFFF"/>
                  </a:outerShdw>
                </a:effectLst>
                <a:latin typeface="Arial" charset="0"/>
                <a:ea typeface="ＭＳ ゴシック" pitchFamily="49" charset="-128"/>
              </a:rPr>
              <a:t>H23</a:t>
            </a:r>
            <a:r>
              <a:rPr lang="ja-JP" altLang="en-US" sz="1600" i="1" dirty="0">
                <a:solidFill>
                  <a:prstClr val="black"/>
                </a:solidFill>
                <a:effectLst>
                  <a:outerShdw blurRad="38100" dist="38100" dir="2700000" algn="tl">
                    <a:srgbClr val="FFFFFF"/>
                  </a:outerShdw>
                </a:effectLst>
                <a:latin typeface="Arial" charset="0"/>
                <a:ea typeface="ＭＳ ゴシック" pitchFamily="49" charset="-128"/>
              </a:rPr>
              <a:t>以降）</a:t>
            </a:r>
          </a:p>
        </p:txBody>
      </p:sp>
      <p:sp>
        <p:nvSpPr>
          <p:cNvPr id="805902" name="Text Box 14"/>
          <p:cNvSpPr txBox="1">
            <a:spLocks noChangeArrowheads="1"/>
          </p:cNvSpPr>
          <p:nvPr/>
        </p:nvSpPr>
        <p:spPr bwMode="auto">
          <a:xfrm>
            <a:off x="0" y="-20638"/>
            <a:ext cx="9144000" cy="646113"/>
          </a:xfrm>
          <a:prstGeom prst="rect">
            <a:avLst/>
          </a:prstGeom>
          <a:solidFill>
            <a:srgbClr val="FF8BBA"/>
          </a:solidFill>
          <a:ln w="9525">
            <a:noFill/>
            <a:miter lim="800000"/>
            <a:headEnd/>
            <a:tailEnd/>
          </a:ln>
          <a:effectLst/>
        </p:spPr>
        <p:txBody>
          <a:bodyPr>
            <a:spAutoFit/>
          </a:bodyPr>
          <a:lstStyle/>
          <a:p>
            <a:pPr algn="ctr" fontAlgn="base">
              <a:spcBef>
                <a:spcPct val="0"/>
              </a:spcBef>
              <a:spcAft>
                <a:spcPct val="0"/>
              </a:spcAft>
              <a:buFont typeface="Wingdings" pitchFamily="2" charset="2"/>
              <a:buNone/>
              <a:defRPr/>
            </a:pPr>
            <a:r>
              <a:rPr lang="ja-JP" altLang="en-US" sz="3600" i="1" dirty="0">
                <a:solidFill>
                  <a:prstClr val="white"/>
                </a:solidFill>
                <a:effectLst>
                  <a:outerShdw blurRad="38100" dist="38100" dir="2700000" algn="tl">
                    <a:srgbClr val="000000"/>
                  </a:outerShdw>
                </a:effectLst>
                <a:latin typeface="Arial" charset="0"/>
                <a:ea typeface="HGPｺﾞｼｯｸE" pitchFamily="50" charset="-128"/>
              </a:rPr>
              <a:t>岡山県の今後の収支見通し（粗い長期試算）</a:t>
            </a:r>
          </a:p>
        </p:txBody>
      </p:sp>
      <p:grpSp>
        <p:nvGrpSpPr>
          <p:cNvPr id="1034" name="Group 17"/>
          <p:cNvGrpSpPr>
            <a:grpSpLocks/>
          </p:cNvGrpSpPr>
          <p:nvPr/>
        </p:nvGrpSpPr>
        <p:grpSpPr bwMode="auto">
          <a:xfrm>
            <a:off x="53975" y="6381750"/>
            <a:ext cx="1638300" cy="457200"/>
            <a:chOff x="4728" y="3999"/>
            <a:chExt cx="1032" cy="288"/>
          </a:xfrm>
        </p:grpSpPr>
        <p:sp>
          <p:nvSpPr>
            <p:cNvPr id="805906" name="Text Box 18"/>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039"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 name="Text Box 21"/>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800" dirty="0" smtClean="0">
                <a:solidFill>
                  <a:prstClr val="black"/>
                </a:solidFill>
              </a:rPr>
              <a:t>－９－</a:t>
            </a:r>
          </a:p>
        </p:txBody>
      </p:sp>
      <p:sp>
        <p:nvSpPr>
          <p:cNvPr id="1036" name="Line 22"/>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smtClean="0">
              <a:solidFill>
                <a:prstClr val="black"/>
              </a:solidFill>
              <a:latin typeface="Arial" pitchFamily="34" charset="0"/>
            </a:endParaRPr>
          </a:p>
        </p:txBody>
      </p:sp>
      <p:sp>
        <p:nvSpPr>
          <p:cNvPr id="1037" name="AutoShape 8"/>
          <p:cNvSpPr>
            <a:spLocks noChangeArrowheads="1"/>
          </p:cNvSpPr>
          <p:nvPr/>
        </p:nvSpPr>
        <p:spPr bwMode="auto">
          <a:xfrm>
            <a:off x="371475" y="3244850"/>
            <a:ext cx="7334250" cy="2555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pPr fontAlgn="base">
              <a:spcBef>
                <a:spcPct val="0"/>
              </a:spcBef>
              <a:spcAft>
                <a:spcPct val="0"/>
              </a:spcAft>
            </a:pPr>
            <a:r>
              <a:rPr lang="en-US" altLang="ja-JP" sz="900" smtClean="0">
                <a:solidFill>
                  <a:prstClr val="black"/>
                </a:solidFill>
                <a:latin typeface="Arial" pitchFamily="34" charset="0"/>
                <a:ea typeface="ＭＳ ゴシック" pitchFamily="49" charset="-128"/>
              </a:rPr>
              <a:t>※</a:t>
            </a:r>
            <a:r>
              <a:rPr lang="ja-JP" altLang="en-US" sz="900" smtClean="0">
                <a:solidFill>
                  <a:prstClr val="black"/>
                </a:solidFill>
                <a:latin typeface="Arial" pitchFamily="34" charset="0"/>
                <a:ea typeface="ＭＳ ゴシック" pitchFamily="49" charset="-128"/>
              </a:rPr>
              <a:t>１：</a:t>
            </a:r>
            <a:r>
              <a:rPr lang="en-US" altLang="ja-JP" sz="900" smtClean="0">
                <a:solidFill>
                  <a:prstClr val="black"/>
                </a:solidFill>
                <a:latin typeface="Arial" pitchFamily="34" charset="0"/>
                <a:ea typeface="ＭＳ ゴシック" pitchFamily="49" charset="-128"/>
              </a:rPr>
              <a:t> H20</a:t>
            </a:r>
            <a:r>
              <a:rPr lang="ja-JP" altLang="en-US" sz="900" smtClean="0">
                <a:solidFill>
                  <a:prstClr val="black"/>
                </a:solidFill>
                <a:latin typeface="Arial" pitchFamily="34" charset="0"/>
                <a:ea typeface="ＭＳ ゴシック" pitchFamily="49" charset="-128"/>
              </a:rPr>
              <a:t>～</a:t>
            </a:r>
            <a:r>
              <a:rPr lang="en-US" altLang="ja-JP" sz="900" smtClean="0">
                <a:solidFill>
                  <a:prstClr val="black"/>
                </a:solidFill>
                <a:latin typeface="Arial" pitchFamily="34" charset="0"/>
                <a:ea typeface="ＭＳ ゴシック" pitchFamily="49" charset="-128"/>
              </a:rPr>
              <a:t>H22</a:t>
            </a:r>
            <a:r>
              <a:rPr lang="ja-JP" altLang="en-US" sz="900" smtClean="0">
                <a:solidFill>
                  <a:prstClr val="black"/>
                </a:solidFill>
                <a:latin typeface="Arial" pitchFamily="34" charset="0"/>
                <a:ea typeface="ＭＳ ゴシック" pitchFamily="49" charset="-128"/>
              </a:rPr>
              <a:t>の参考値は、当初予算ベース　　　</a:t>
            </a:r>
            <a:r>
              <a:rPr lang="en-US" altLang="ja-JP" sz="900" smtClean="0">
                <a:solidFill>
                  <a:prstClr val="black"/>
                </a:solidFill>
                <a:latin typeface="Arial" pitchFamily="34" charset="0"/>
                <a:ea typeface="ＭＳ ゴシック" pitchFamily="49" charset="-128"/>
              </a:rPr>
              <a:t>※</a:t>
            </a:r>
            <a:r>
              <a:rPr lang="ja-JP" altLang="en-US" sz="900" smtClean="0">
                <a:solidFill>
                  <a:prstClr val="black"/>
                </a:solidFill>
                <a:latin typeface="Arial" pitchFamily="34" charset="0"/>
                <a:ea typeface="ＭＳ ゴシック" pitchFamily="49" charset="-128"/>
              </a:rPr>
              <a:t>２：カッコ内の数値は借換　　　</a:t>
            </a:r>
            <a:r>
              <a:rPr lang="en-US" altLang="ja-JP" sz="900" smtClean="0">
                <a:solidFill>
                  <a:prstClr val="black"/>
                </a:solidFill>
                <a:latin typeface="Arial" pitchFamily="34" charset="0"/>
                <a:ea typeface="ＭＳ ゴシック" pitchFamily="49" charset="-128"/>
              </a:rPr>
              <a:t>※</a:t>
            </a:r>
            <a:r>
              <a:rPr lang="ja-JP" altLang="en-US" sz="900" smtClean="0">
                <a:solidFill>
                  <a:prstClr val="black"/>
                </a:solidFill>
                <a:latin typeface="Arial" pitchFamily="34" charset="0"/>
                <a:ea typeface="ＭＳ ゴシック" pitchFamily="49" charset="-128"/>
              </a:rPr>
              <a:t>３：特定目的基金からの借入の償還に充当</a:t>
            </a:r>
          </a:p>
        </p:txBody>
      </p:sp>
      <p:sp>
        <p:nvSpPr>
          <p:cNvPr id="3" name="正方形/長方形 1"/>
          <p:cNvSpPr>
            <a:spLocks noChangeArrowheads="1"/>
          </p:cNvSpPr>
          <p:nvPr/>
        </p:nvSpPr>
        <p:spPr bwMode="auto">
          <a:xfrm>
            <a:off x="495300" y="1954213"/>
            <a:ext cx="2762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正方形/長方形 2"/>
          <p:cNvSpPr>
            <a:spLocks noChangeArrowheads="1"/>
          </p:cNvSpPr>
          <p:nvPr/>
        </p:nvSpPr>
        <p:spPr bwMode="auto">
          <a:xfrm>
            <a:off x="457200" y="1973263"/>
            <a:ext cx="3238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228165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4284663" y="6491288"/>
            <a:ext cx="4859337" cy="366712"/>
          </a:xfrm>
          <a:prstGeom prst="rect">
            <a:avLst/>
          </a:prstGeom>
          <a:gradFill rotWithShape="1">
            <a:gsLst>
              <a:gs pos="0">
                <a:srgbClr val="FF9900">
                  <a:gamma/>
                  <a:tint val="0"/>
                  <a:invGamma/>
                </a:srgbClr>
              </a:gs>
              <a:gs pos="100000">
                <a:srgbClr val="FF9900"/>
              </a:gs>
            </a:gsLst>
            <a:lin ang="0" scaled="1"/>
          </a:gradFill>
          <a:ln w="9525">
            <a:noFill/>
            <a:miter lim="800000"/>
            <a:headEnd/>
            <a:tailEnd/>
          </a:ln>
          <a:effectLst/>
        </p:spPr>
        <p:txBody>
          <a:bodyPr>
            <a:spAutoFit/>
          </a:bodyPr>
          <a:lstStyle/>
          <a:p>
            <a:pPr algn="r" fontAlgn="base">
              <a:spcBef>
                <a:spcPct val="0"/>
              </a:spcBef>
              <a:spcAft>
                <a:spcPct val="0"/>
              </a:spcAft>
              <a:defRPr/>
            </a:pPr>
            <a:r>
              <a:rPr lang="ja-JP" altLang="en-US" b="1" i="1" dirty="0">
                <a:solidFill>
                  <a:prstClr val="white"/>
                </a:solidFill>
                <a:effectLst>
                  <a:outerShdw blurRad="38100" dist="38100" dir="2700000" algn="tl">
                    <a:srgbClr val="000000"/>
                  </a:outerShdw>
                </a:effectLst>
                <a:latin typeface="Arial" charset="0"/>
              </a:rPr>
              <a:t>今後の財政見通し等</a:t>
            </a:r>
          </a:p>
        </p:txBody>
      </p:sp>
      <p:grpSp>
        <p:nvGrpSpPr>
          <p:cNvPr id="7170" name="Group 46"/>
          <p:cNvGrpSpPr>
            <a:grpSpLocks/>
          </p:cNvGrpSpPr>
          <p:nvPr/>
        </p:nvGrpSpPr>
        <p:grpSpPr bwMode="auto">
          <a:xfrm>
            <a:off x="53975" y="6381750"/>
            <a:ext cx="1638300" cy="457200"/>
            <a:chOff x="4728" y="3999"/>
            <a:chExt cx="1032" cy="288"/>
          </a:xfrm>
        </p:grpSpPr>
        <p:sp>
          <p:nvSpPr>
            <p:cNvPr id="73775" name="Text Box 4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7180"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Text Box 45"/>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800" dirty="0" smtClean="0">
                <a:solidFill>
                  <a:prstClr val="black"/>
                </a:solidFill>
              </a:rPr>
              <a:t>－１０－</a:t>
            </a:r>
          </a:p>
        </p:txBody>
      </p:sp>
      <p:sp>
        <p:nvSpPr>
          <p:cNvPr id="7172" name="Line 68"/>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smtClean="0">
              <a:solidFill>
                <a:prstClr val="black"/>
              </a:solidFill>
              <a:latin typeface="Arial" pitchFamily="34" charset="0"/>
            </a:endParaRPr>
          </a:p>
        </p:txBody>
      </p:sp>
      <p:sp>
        <p:nvSpPr>
          <p:cNvPr id="50" name="Text Box 20"/>
          <p:cNvSpPr txBox="1">
            <a:spLocks noChangeArrowheads="1"/>
          </p:cNvSpPr>
          <p:nvPr/>
        </p:nvSpPr>
        <p:spPr bwMode="auto">
          <a:xfrm>
            <a:off x="94679" y="3011811"/>
            <a:ext cx="9013825" cy="1641325"/>
          </a:xfrm>
          <a:prstGeom prst="rect">
            <a:avLst/>
          </a:prstGeom>
          <a:noFill/>
          <a:ln w="28575" algn="ctr">
            <a:solidFill>
              <a:srgbClr val="FF6600"/>
            </a:solidFill>
            <a:miter lim="800000"/>
            <a:headEnd/>
            <a:tailEnd/>
          </a:ln>
          <a:effectLst/>
        </p:spPr>
        <p:txBody>
          <a:bodyPr lIns="90000" tIns="36000" bIns="36000" spcCol="360000" anchor="ctr"/>
          <a:lstStyle/>
          <a:p>
            <a:pPr fontAlgn="base">
              <a:spcBef>
                <a:spcPts val="800"/>
              </a:spcBef>
              <a:spcAft>
                <a:spcPct val="0"/>
              </a:spcAft>
              <a:defRPr/>
            </a:pPr>
            <a:r>
              <a:rPr lang="ja-JP" altLang="en-US" sz="1400" dirty="0">
                <a:solidFill>
                  <a:prstClr val="black"/>
                </a:solidFill>
                <a:latin typeface="ＭＳ Ｐゴシック"/>
              </a:rPr>
              <a:t>○　</a:t>
            </a:r>
            <a:r>
              <a:rPr lang="en-US" altLang="ja-JP" sz="1400" dirty="0">
                <a:solidFill>
                  <a:prstClr val="black"/>
                </a:solidFill>
                <a:latin typeface="ＭＳ Ｐゴシック"/>
              </a:rPr>
              <a:t> 23</a:t>
            </a:r>
            <a:r>
              <a:rPr lang="ja-JP" altLang="en-US" sz="1400" dirty="0">
                <a:solidFill>
                  <a:prstClr val="black"/>
                </a:solidFill>
                <a:latin typeface="ＭＳ Ｐゴシック"/>
              </a:rPr>
              <a:t>年度の収支は、税収の増などにより、前回試算（</a:t>
            </a:r>
            <a:r>
              <a:rPr lang="en-US" altLang="ja-JP" sz="1400" dirty="0">
                <a:solidFill>
                  <a:prstClr val="black"/>
                </a:solidFill>
                <a:latin typeface="ＭＳ Ｐゴシック"/>
              </a:rPr>
              <a:t>H22.8</a:t>
            </a:r>
            <a:r>
              <a:rPr lang="ja-JP" altLang="en-US" sz="1400" dirty="0">
                <a:solidFill>
                  <a:prstClr val="black"/>
                </a:solidFill>
                <a:latin typeface="ＭＳ Ｐゴシック"/>
              </a:rPr>
              <a:t>月）から</a:t>
            </a:r>
            <a:r>
              <a:rPr lang="en-US" altLang="ja-JP" sz="1400" dirty="0">
                <a:solidFill>
                  <a:prstClr val="black"/>
                </a:solidFill>
                <a:latin typeface="ＭＳ Ｐゴシック"/>
              </a:rPr>
              <a:t>15</a:t>
            </a:r>
            <a:r>
              <a:rPr lang="ja-JP" altLang="en-US" sz="1400" dirty="0">
                <a:solidFill>
                  <a:prstClr val="black"/>
                </a:solidFill>
                <a:latin typeface="ＭＳ Ｐゴシック"/>
              </a:rPr>
              <a:t>億円改善し、独自</a:t>
            </a:r>
            <a:r>
              <a:rPr lang="ja-JP" altLang="en-US" sz="1400" dirty="0" smtClean="0">
                <a:solidFill>
                  <a:prstClr val="black"/>
                </a:solidFill>
                <a:latin typeface="ＭＳ Ｐゴシック"/>
              </a:rPr>
              <a:t>の給与</a:t>
            </a:r>
            <a:r>
              <a:rPr lang="ja-JP" altLang="en-US" sz="1400" dirty="0">
                <a:solidFill>
                  <a:prstClr val="black"/>
                </a:solidFill>
                <a:latin typeface="ＭＳ Ｐゴシック"/>
              </a:rPr>
              <a:t>カット実施後で、</a:t>
            </a:r>
            <a:r>
              <a:rPr lang="ja-JP" altLang="en-US" sz="1400" dirty="0" smtClean="0">
                <a:solidFill>
                  <a:prstClr val="black"/>
                </a:solidFill>
                <a:latin typeface="ＭＳ Ｐゴシック"/>
              </a:rPr>
              <a:t>プラス</a:t>
            </a:r>
            <a:endParaRPr lang="en-US" altLang="ja-JP" sz="1400" dirty="0" smtClean="0">
              <a:solidFill>
                <a:prstClr val="black"/>
              </a:solidFill>
              <a:latin typeface="ＭＳ Ｐゴシック"/>
            </a:endParaRPr>
          </a:p>
          <a:p>
            <a:pPr fontAlgn="base">
              <a:spcAft>
                <a:spcPct val="0"/>
              </a:spcAft>
              <a:defRPr/>
            </a:pPr>
            <a:r>
              <a:rPr lang="ja-JP" altLang="en-US" sz="1400" dirty="0" smtClean="0">
                <a:solidFill>
                  <a:prstClr val="black"/>
                </a:solidFill>
                <a:latin typeface="ＭＳ Ｐゴシック"/>
              </a:rPr>
              <a:t>　　　６億円</a:t>
            </a:r>
            <a:r>
              <a:rPr lang="ja-JP" altLang="en-US" sz="1400" dirty="0">
                <a:solidFill>
                  <a:prstClr val="black"/>
                </a:solidFill>
                <a:latin typeface="ＭＳ Ｐゴシック"/>
              </a:rPr>
              <a:t>となった。 </a:t>
            </a:r>
            <a:endParaRPr lang="en-US" altLang="ja-JP" sz="1400" dirty="0">
              <a:solidFill>
                <a:prstClr val="black"/>
              </a:solidFill>
              <a:latin typeface="ＭＳ Ｐゴシック"/>
            </a:endParaRPr>
          </a:p>
          <a:p>
            <a:pPr fontAlgn="base">
              <a:spcBef>
                <a:spcPts val="800"/>
              </a:spcBef>
              <a:spcAft>
                <a:spcPct val="0"/>
              </a:spcAft>
              <a:defRPr/>
            </a:pPr>
            <a:r>
              <a:rPr lang="ja-JP" altLang="en-US" sz="1400" dirty="0">
                <a:solidFill>
                  <a:prstClr val="black"/>
                </a:solidFill>
                <a:latin typeface="ＭＳ Ｐゴシック"/>
              </a:rPr>
              <a:t>○　 ただし、独自の給与カット（約</a:t>
            </a:r>
            <a:r>
              <a:rPr lang="en-US" altLang="ja-JP" sz="1400" dirty="0">
                <a:solidFill>
                  <a:prstClr val="black"/>
                </a:solidFill>
                <a:latin typeface="ＭＳ Ｐゴシック"/>
              </a:rPr>
              <a:t>116</a:t>
            </a:r>
            <a:r>
              <a:rPr lang="ja-JP" altLang="en-US" sz="1400" dirty="0">
                <a:solidFill>
                  <a:prstClr val="black"/>
                </a:solidFill>
                <a:latin typeface="ＭＳ Ｐゴシック"/>
              </a:rPr>
              <a:t>億円）を実施しているほか、企業局からの借換（</a:t>
            </a:r>
            <a:r>
              <a:rPr lang="en-US" altLang="ja-JP" sz="1400" dirty="0">
                <a:solidFill>
                  <a:prstClr val="black"/>
                </a:solidFill>
                <a:latin typeface="ＭＳ Ｐゴシック"/>
              </a:rPr>
              <a:t>40</a:t>
            </a:r>
            <a:r>
              <a:rPr lang="ja-JP" altLang="en-US" sz="1400" dirty="0" smtClean="0">
                <a:solidFill>
                  <a:prstClr val="black"/>
                </a:solidFill>
                <a:latin typeface="ＭＳ Ｐゴシック"/>
              </a:rPr>
              <a:t>億円</a:t>
            </a:r>
            <a:r>
              <a:rPr lang="ja-JP" altLang="en-US" sz="1400" dirty="0">
                <a:solidFill>
                  <a:prstClr val="black"/>
                </a:solidFill>
                <a:latin typeface="ＭＳ Ｐゴシック"/>
              </a:rPr>
              <a:t>）を計上しているところで</a:t>
            </a:r>
            <a:r>
              <a:rPr lang="ja-JP" altLang="en-US" sz="1400" dirty="0" err="1" smtClean="0">
                <a:solidFill>
                  <a:prstClr val="black"/>
                </a:solidFill>
                <a:latin typeface="ＭＳ Ｐゴシック"/>
              </a:rPr>
              <a:t>あ</a:t>
            </a:r>
            <a:endParaRPr lang="en-US" altLang="ja-JP" sz="1400" dirty="0" smtClean="0">
              <a:solidFill>
                <a:prstClr val="black"/>
              </a:solidFill>
              <a:latin typeface="ＭＳ Ｐゴシック"/>
            </a:endParaRPr>
          </a:p>
          <a:p>
            <a:pPr fontAlgn="base">
              <a:spcAft>
                <a:spcPct val="0"/>
              </a:spcAft>
              <a:defRPr/>
            </a:pPr>
            <a:r>
              <a:rPr lang="ja-JP" altLang="en-US" sz="1400" dirty="0" smtClean="0">
                <a:solidFill>
                  <a:prstClr val="black"/>
                </a:solidFill>
                <a:latin typeface="ＭＳ Ｐゴシック"/>
              </a:rPr>
              <a:t>　　　り</a:t>
            </a:r>
            <a:r>
              <a:rPr lang="ja-JP" altLang="en-US" sz="1400" dirty="0">
                <a:solidFill>
                  <a:prstClr val="black"/>
                </a:solidFill>
                <a:latin typeface="ＭＳ Ｐゴシック"/>
              </a:rPr>
              <a:t>、厳しい財政状況に変わりはない。</a:t>
            </a:r>
            <a:endParaRPr lang="en-US" altLang="ja-JP" sz="1400" dirty="0">
              <a:solidFill>
                <a:prstClr val="black"/>
              </a:solidFill>
              <a:latin typeface="ＭＳ Ｐゴシック"/>
            </a:endParaRPr>
          </a:p>
          <a:p>
            <a:pPr fontAlgn="base">
              <a:spcBef>
                <a:spcPts val="800"/>
              </a:spcBef>
              <a:spcAft>
                <a:spcPct val="0"/>
              </a:spcAft>
              <a:defRPr/>
            </a:pPr>
            <a:r>
              <a:rPr lang="ja-JP" altLang="en-US" sz="1400" dirty="0">
                <a:solidFill>
                  <a:prstClr val="black"/>
                </a:solidFill>
                <a:latin typeface="ＭＳ Ｐゴシック"/>
              </a:rPr>
              <a:t>○　 </a:t>
            </a:r>
            <a:r>
              <a:rPr lang="en-US" altLang="ja-JP" sz="1400" dirty="0">
                <a:solidFill>
                  <a:prstClr val="black"/>
                </a:solidFill>
                <a:latin typeface="ＭＳ Ｐゴシック" pitchFamily="50" charset="-128"/>
              </a:rPr>
              <a:t>24</a:t>
            </a:r>
            <a:r>
              <a:rPr lang="ja-JP" altLang="en-US" sz="1400" dirty="0">
                <a:solidFill>
                  <a:prstClr val="black"/>
                </a:solidFill>
                <a:latin typeface="Arial" charset="0"/>
              </a:rPr>
              <a:t>年度以降の収支については、財政構造改革プランに係る取組の着実な推進により</a:t>
            </a:r>
            <a:r>
              <a:rPr lang="ja-JP" altLang="en-US" sz="1400" dirty="0" smtClean="0">
                <a:solidFill>
                  <a:prstClr val="black"/>
                </a:solidFill>
                <a:latin typeface="Arial" charset="0"/>
              </a:rPr>
              <a:t>、前回</a:t>
            </a:r>
            <a:r>
              <a:rPr lang="ja-JP" altLang="en-US" sz="1400" dirty="0">
                <a:solidFill>
                  <a:prstClr val="black"/>
                </a:solidFill>
                <a:latin typeface="Arial" charset="0"/>
              </a:rPr>
              <a:t>試算時と比べ、当面</a:t>
            </a:r>
            <a:r>
              <a:rPr lang="ja-JP" altLang="en-US" sz="1400" dirty="0" smtClean="0">
                <a:solidFill>
                  <a:prstClr val="black"/>
                </a:solidFill>
                <a:latin typeface="Arial" charset="0"/>
              </a:rPr>
              <a:t>、</a:t>
            </a:r>
            <a:endParaRPr lang="en-US" altLang="ja-JP" sz="1400" dirty="0" smtClean="0">
              <a:solidFill>
                <a:prstClr val="black"/>
              </a:solidFill>
              <a:latin typeface="Arial" charset="0"/>
            </a:endParaRPr>
          </a:p>
          <a:p>
            <a:pPr fontAlgn="base">
              <a:spcAft>
                <a:spcPct val="0"/>
              </a:spcAft>
              <a:defRPr/>
            </a:pPr>
            <a:r>
              <a:rPr lang="ja-JP" altLang="en-US" sz="1400" dirty="0" smtClean="0">
                <a:solidFill>
                  <a:prstClr val="black"/>
                </a:solidFill>
                <a:latin typeface="Arial" charset="0"/>
              </a:rPr>
              <a:t>　　　大きな</a:t>
            </a:r>
            <a:r>
              <a:rPr lang="ja-JP" altLang="en-US" sz="1400" dirty="0">
                <a:solidFill>
                  <a:prstClr val="black"/>
                </a:solidFill>
                <a:latin typeface="Arial" charset="0"/>
              </a:rPr>
              <a:t>収支の悪化は見込まれていない。</a:t>
            </a:r>
            <a:endParaRPr lang="en-US" altLang="ja-JP" sz="1400" dirty="0">
              <a:solidFill>
                <a:prstClr val="black"/>
              </a:solidFill>
              <a:latin typeface="ＭＳ Ｐゴシック"/>
            </a:endParaRPr>
          </a:p>
        </p:txBody>
      </p:sp>
      <p:sp>
        <p:nvSpPr>
          <p:cNvPr id="13" name="Text Box 14"/>
          <p:cNvSpPr txBox="1">
            <a:spLocks noChangeArrowheads="1"/>
          </p:cNvSpPr>
          <p:nvPr/>
        </p:nvSpPr>
        <p:spPr bwMode="auto">
          <a:xfrm>
            <a:off x="0" y="-20638"/>
            <a:ext cx="9144000" cy="646113"/>
          </a:xfrm>
          <a:prstGeom prst="rect">
            <a:avLst/>
          </a:prstGeom>
          <a:solidFill>
            <a:srgbClr val="FF8BBA"/>
          </a:solidFill>
          <a:ln w="9525">
            <a:noFill/>
            <a:miter lim="800000"/>
            <a:headEnd/>
            <a:tailEnd/>
          </a:ln>
          <a:effectLst/>
        </p:spPr>
        <p:txBody>
          <a:bodyPr>
            <a:spAutoFit/>
          </a:bodyPr>
          <a:lstStyle/>
          <a:p>
            <a:pPr algn="ctr" fontAlgn="base">
              <a:spcBef>
                <a:spcPct val="0"/>
              </a:spcBef>
              <a:spcAft>
                <a:spcPct val="0"/>
              </a:spcAft>
              <a:buFont typeface="Wingdings" pitchFamily="2" charset="2"/>
              <a:buNone/>
              <a:defRPr/>
            </a:pPr>
            <a:r>
              <a:rPr lang="ja-JP" altLang="en-US" sz="3600" i="1" dirty="0">
                <a:solidFill>
                  <a:prstClr val="white"/>
                </a:solidFill>
                <a:effectLst>
                  <a:outerShdw blurRad="38100" dist="38100" dir="2700000" algn="tl">
                    <a:srgbClr val="000000"/>
                  </a:outerShdw>
                </a:effectLst>
                <a:latin typeface="Arial" charset="0"/>
                <a:ea typeface="HGPｺﾞｼｯｸE" pitchFamily="50" charset="-128"/>
              </a:rPr>
              <a:t>岡山県の今後の収支見通し（粗い長期試算）</a:t>
            </a:r>
          </a:p>
        </p:txBody>
      </p:sp>
      <p:sp>
        <p:nvSpPr>
          <p:cNvPr id="7175" name="AutoShape 3"/>
          <p:cNvSpPr>
            <a:spLocks noChangeArrowheads="1"/>
          </p:cNvSpPr>
          <p:nvPr/>
        </p:nvSpPr>
        <p:spPr bwMode="auto">
          <a:xfrm>
            <a:off x="323974" y="4822467"/>
            <a:ext cx="8424490" cy="1440245"/>
          </a:xfrm>
          <a:prstGeom prst="roundRect">
            <a:avLst>
              <a:gd name="adj" fmla="val 11903"/>
            </a:avLst>
          </a:prstGeom>
          <a:noFill/>
          <a:ln w="38100" cmpd="dbl"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34000" tIns="0" bIns="0"/>
          <a:lstStyle/>
          <a:p>
            <a:pPr fontAlgn="base">
              <a:spcBef>
                <a:spcPct val="0"/>
              </a:spcBef>
              <a:spcAft>
                <a:spcPct val="0"/>
              </a:spcAft>
            </a:pPr>
            <a:endParaRPr lang="ja-JP" altLang="en-US" sz="1100" smtClean="0">
              <a:solidFill>
                <a:prstClr val="black"/>
              </a:solidFill>
              <a:latin typeface="Arial" pitchFamily="34" charset="0"/>
            </a:endParaRPr>
          </a:p>
        </p:txBody>
      </p:sp>
      <p:sp>
        <p:nvSpPr>
          <p:cNvPr id="7176" name="AutoShape 12"/>
          <p:cNvSpPr>
            <a:spLocks noChangeArrowheads="1"/>
          </p:cNvSpPr>
          <p:nvPr/>
        </p:nvSpPr>
        <p:spPr bwMode="auto">
          <a:xfrm>
            <a:off x="3347864" y="4397904"/>
            <a:ext cx="3132137" cy="204241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round/>
                <a:headEnd/>
                <a:tailEnd/>
              </a14:hiddenLine>
            </a:ext>
          </a:extLst>
        </p:spPr>
        <p:txBody>
          <a:bodyPr anchor="ctr"/>
          <a:lstStyle/>
          <a:p>
            <a:pPr fontAlgn="base">
              <a:spcBef>
                <a:spcPct val="0"/>
              </a:spcBef>
              <a:spcAft>
                <a:spcPct val="0"/>
              </a:spcAft>
            </a:pPr>
            <a:r>
              <a:rPr lang="en-US" altLang="ja-JP" sz="1050" dirty="0" smtClean="0">
                <a:solidFill>
                  <a:prstClr val="black"/>
                </a:solidFill>
                <a:latin typeface="Arial" pitchFamily="34" charset="0"/>
              </a:rPr>
              <a:t>《</a:t>
            </a:r>
            <a:r>
              <a:rPr lang="ja-JP" altLang="en-US" sz="1050" dirty="0" smtClean="0">
                <a:solidFill>
                  <a:prstClr val="black"/>
                </a:solidFill>
                <a:latin typeface="Arial" pitchFamily="34" charset="0"/>
              </a:rPr>
              <a:t>歳入</a:t>
            </a:r>
            <a:r>
              <a:rPr lang="en-US" altLang="ja-JP" sz="1050" dirty="0" smtClean="0">
                <a:solidFill>
                  <a:prstClr val="black"/>
                </a:solidFill>
                <a:latin typeface="Arial" pitchFamily="34" charset="0"/>
              </a:rPr>
              <a:t>》</a:t>
            </a:r>
          </a:p>
          <a:p>
            <a:pPr fontAlgn="base">
              <a:spcBef>
                <a:spcPct val="0"/>
              </a:spcBef>
              <a:spcAft>
                <a:spcPct val="0"/>
              </a:spcAft>
            </a:pPr>
            <a:r>
              <a:rPr lang="en-US" altLang="ja-JP" sz="400" dirty="0" smtClean="0">
                <a:solidFill>
                  <a:prstClr val="black"/>
                </a:solidFill>
                <a:latin typeface="Arial" pitchFamily="34" charset="0"/>
              </a:rPr>
              <a:t/>
            </a:r>
            <a:br>
              <a:rPr lang="en-US" altLang="ja-JP" sz="400" dirty="0" smtClean="0">
                <a:solidFill>
                  <a:prstClr val="black"/>
                </a:solidFill>
                <a:latin typeface="Arial" pitchFamily="34" charset="0"/>
              </a:rPr>
            </a:br>
            <a:r>
              <a:rPr lang="en-US" altLang="ja-JP" sz="1050" dirty="0" smtClean="0">
                <a:solidFill>
                  <a:prstClr val="black"/>
                </a:solidFill>
                <a:latin typeface="Arial" pitchFamily="34" charset="0"/>
              </a:rPr>
              <a:t> </a:t>
            </a:r>
            <a:r>
              <a:rPr lang="ja-JP" altLang="en-US" sz="1050" dirty="0" smtClean="0">
                <a:solidFill>
                  <a:prstClr val="black"/>
                </a:solidFill>
                <a:latin typeface="Arial" pitchFamily="34" charset="0"/>
              </a:rPr>
              <a:t>・県税は</a:t>
            </a:r>
            <a:r>
              <a:rPr lang="en-US" altLang="ja-JP" sz="1050" dirty="0" smtClean="0">
                <a:solidFill>
                  <a:prstClr val="black"/>
                </a:solidFill>
                <a:latin typeface="Arial" pitchFamily="34" charset="0"/>
              </a:rPr>
              <a:t>H23</a:t>
            </a:r>
            <a:r>
              <a:rPr lang="ja-JP" altLang="en-US" sz="1050" dirty="0" smtClean="0">
                <a:solidFill>
                  <a:prstClr val="black"/>
                </a:solidFill>
                <a:latin typeface="Arial" pitchFamily="34" charset="0"/>
              </a:rPr>
              <a:t>年度当初予算をベースに</a:t>
            </a:r>
            <a:endParaRPr lang="en-US" altLang="ja-JP" sz="1050" dirty="0" smtClean="0">
              <a:solidFill>
                <a:prstClr val="black"/>
              </a:solidFill>
              <a:latin typeface="Arial" pitchFamily="34" charset="0"/>
            </a:endParaRPr>
          </a:p>
          <a:p>
            <a:pPr fontAlgn="base">
              <a:spcBef>
                <a:spcPct val="0"/>
              </a:spcBef>
              <a:spcAft>
                <a:spcPct val="0"/>
              </a:spcAft>
            </a:pPr>
            <a:r>
              <a:rPr lang="ja-JP" altLang="en-US" sz="1050" dirty="0" smtClean="0">
                <a:solidFill>
                  <a:prstClr val="black"/>
                </a:solidFill>
                <a:latin typeface="Arial" pitchFamily="34" charset="0"/>
              </a:rPr>
              <a:t>   </a:t>
            </a:r>
            <a:r>
              <a:rPr lang="ja-JP" altLang="en-US" sz="1050" u="sng" dirty="0" smtClean="0">
                <a:solidFill>
                  <a:prstClr val="black"/>
                </a:solidFill>
                <a:latin typeface="Arial" pitchFamily="34" charset="0"/>
              </a:rPr>
              <a:t>名目経済成長率０％</a:t>
            </a:r>
            <a:r>
              <a:rPr lang="ja-JP" altLang="en-US" sz="1050" dirty="0" smtClean="0">
                <a:solidFill>
                  <a:prstClr val="black"/>
                </a:solidFill>
                <a:latin typeface="Arial" pitchFamily="34" charset="0"/>
              </a:rPr>
              <a:t>で試算</a:t>
            </a:r>
            <a:br>
              <a:rPr lang="ja-JP" altLang="en-US" sz="1050" dirty="0" smtClean="0">
                <a:solidFill>
                  <a:prstClr val="black"/>
                </a:solidFill>
                <a:latin typeface="Arial" pitchFamily="34" charset="0"/>
              </a:rPr>
            </a:br>
            <a:r>
              <a:rPr lang="ja-JP" altLang="en-US" sz="1050" dirty="0" smtClean="0">
                <a:solidFill>
                  <a:prstClr val="black"/>
                </a:solidFill>
                <a:latin typeface="Arial" pitchFamily="34" charset="0"/>
              </a:rPr>
              <a:t> ・地方交付税は</a:t>
            </a:r>
            <a:r>
              <a:rPr lang="en-US" altLang="ja-JP" sz="1050" dirty="0" smtClean="0">
                <a:solidFill>
                  <a:prstClr val="black"/>
                </a:solidFill>
                <a:latin typeface="Arial" pitchFamily="34" charset="0"/>
              </a:rPr>
              <a:t>H23</a:t>
            </a:r>
            <a:r>
              <a:rPr lang="ja-JP" altLang="en-US" sz="1050" dirty="0" smtClean="0">
                <a:solidFill>
                  <a:prstClr val="black"/>
                </a:solidFill>
                <a:latin typeface="Arial" pitchFamily="34" charset="0"/>
              </a:rPr>
              <a:t>年度当初予算を</a:t>
            </a:r>
            <a:endParaRPr lang="en-US" altLang="ja-JP" sz="1050" dirty="0" smtClean="0">
              <a:solidFill>
                <a:prstClr val="black"/>
              </a:solidFill>
              <a:latin typeface="Arial" pitchFamily="34" charset="0"/>
            </a:endParaRPr>
          </a:p>
          <a:p>
            <a:pPr fontAlgn="base">
              <a:spcBef>
                <a:spcPct val="0"/>
              </a:spcBef>
              <a:spcAft>
                <a:spcPct val="0"/>
              </a:spcAft>
            </a:pPr>
            <a:r>
              <a:rPr lang="en-US" altLang="ja-JP" sz="1050" dirty="0">
                <a:solidFill>
                  <a:prstClr val="black"/>
                </a:solidFill>
                <a:latin typeface="Arial" pitchFamily="34" charset="0"/>
              </a:rPr>
              <a:t> </a:t>
            </a:r>
            <a:r>
              <a:rPr lang="en-US" altLang="ja-JP" sz="1050" dirty="0" smtClean="0">
                <a:solidFill>
                  <a:prstClr val="black"/>
                </a:solidFill>
                <a:latin typeface="Arial" pitchFamily="34" charset="0"/>
              </a:rPr>
              <a:t>  </a:t>
            </a:r>
            <a:r>
              <a:rPr lang="ja-JP" altLang="en-US" sz="1050" dirty="0" smtClean="0">
                <a:solidFill>
                  <a:prstClr val="black"/>
                </a:solidFill>
                <a:latin typeface="Arial" pitchFamily="34" charset="0"/>
              </a:rPr>
              <a:t>ベースに試算</a:t>
            </a:r>
          </a:p>
        </p:txBody>
      </p:sp>
      <p:sp>
        <p:nvSpPr>
          <p:cNvPr id="7177" name="AutoShape 13"/>
          <p:cNvSpPr>
            <a:spLocks noChangeArrowheads="1"/>
          </p:cNvSpPr>
          <p:nvPr/>
        </p:nvSpPr>
        <p:spPr bwMode="auto">
          <a:xfrm>
            <a:off x="5868144" y="4431812"/>
            <a:ext cx="3132138" cy="223754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anchor="ctr"/>
          <a:lstStyle/>
          <a:p>
            <a:pPr fontAlgn="base">
              <a:spcBef>
                <a:spcPct val="0"/>
              </a:spcBef>
              <a:spcAft>
                <a:spcPct val="0"/>
              </a:spcAft>
            </a:pPr>
            <a:r>
              <a:rPr lang="en-US" altLang="ja-JP" sz="1050" dirty="0" smtClean="0">
                <a:solidFill>
                  <a:prstClr val="black"/>
                </a:solidFill>
                <a:latin typeface="Arial" pitchFamily="34" charset="0"/>
              </a:rPr>
              <a:t>《</a:t>
            </a:r>
            <a:r>
              <a:rPr lang="ja-JP" altLang="en-US" sz="1050" dirty="0" smtClean="0">
                <a:solidFill>
                  <a:prstClr val="black"/>
                </a:solidFill>
                <a:latin typeface="Arial" pitchFamily="34" charset="0"/>
              </a:rPr>
              <a:t>歳出</a:t>
            </a:r>
            <a:r>
              <a:rPr lang="en-US" altLang="ja-JP" sz="1050" dirty="0" smtClean="0">
                <a:solidFill>
                  <a:prstClr val="black"/>
                </a:solidFill>
                <a:latin typeface="Arial" pitchFamily="34" charset="0"/>
              </a:rPr>
              <a:t>》</a:t>
            </a:r>
          </a:p>
          <a:p>
            <a:pPr fontAlgn="base">
              <a:spcBef>
                <a:spcPct val="0"/>
              </a:spcBef>
              <a:spcAft>
                <a:spcPct val="0"/>
              </a:spcAft>
            </a:pPr>
            <a:r>
              <a:rPr lang="en-US" altLang="ja-JP" sz="400" dirty="0" smtClean="0">
                <a:solidFill>
                  <a:prstClr val="black"/>
                </a:solidFill>
                <a:latin typeface="Arial" pitchFamily="34" charset="0"/>
              </a:rPr>
              <a:t/>
            </a:r>
            <a:br>
              <a:rPr lang="en-US" altLang="ja-JP" sz="400" dirty="0" smtClean="0">
                <a:solidFill>
                  <a:prstClr val="black"/>
                </a:solidFill>
                <a:latin typeface="Arial" pitchFamily="34" charset="0"/>
              </a:rPr>
            </a:br>
            <a:r>
              <a:rPr lang="ja-JP" altLang="en-US" sz="1050" dirty="0" smtClean="0">
                <a:solidFill>
                  <a:prstClr val="black"/>
                </a:solidFill>
                <a:latin typeface="Arial" pitchFamily="34" charset="0"/>
              </a:rPr>
              <a:t>・人件費は給与改定率０．５％、総人件費</a:t>
            </a:r>
            <a:endParaRPr lang="en-US" altLang="ja-JP" sz="1050" dirty="0" smtClean="0">
              <a:solidFill>
                <a:prstClr val="black"/>
              </a:solidFill>
              <a:latin typeface="Arial" pitchFamily="34" charset="0"/>
            </a:endParaRPr>
          </a:p>
          <a:p>
            <a:pPr fontAlgn="base">
              <a:spcBef>
                <a:spcPct val="0"/>
              </a:spcBef>
              <a:spcAft>
                <a:spcPct val="0"/>
              </a:spcAft>
            </a:pPr>
            <a:r>
              <a:rPr lang="en-US" altLang="ja-JP" sz="1050" dirty="0">
                <a:solidFill>
                  <a:prstClr val="black"/>
                </a:solidFill>
                <a:latin typeface="Arial" pitchFamily="34" charset="0"/>
              </a:rPr>
              <a:t> </a:t>
            </a:r>
            <a:r>
              <a:rPr lang="en-US" altLang="ja-JP" sz="1050" dirty="0" smtClean="0">
                <a:solidFill>
                  <a:prstClr val="black"/>
                </a:solidFill>
                <a:latin typeface="Arial" pitchFamily="34" charset="0"/>
              </a:rPr>
              <a:t> </a:t>
            </a:r>
            <a:r>
              <a:rPr lang="ja-JP" altLang="en-US" sz="1050" dirty="0" smtClean="0">
                <a:solidFill>
                  <a:prstClr val="black"/>
                </a:solidFill>
                <a:latin typeface="Arial" pitchFamily="34" charset="0"/>
              </a:rPr>
              <a:t>変動率０．０％で試算</a:t>
            </a:r>
            <a:br>
              <a:rPr lang="ja-JP" altLang="en-US" sz="1050" dirty="0" smtClean="0">
                <a:solidFill>
                  <a:prstClr val="black"/>
                </a:solidFill>
                <a:latin typeface="Arial" pitchFamily="34" charset="0"/>
              </a:rPr>
            </a:br>
            <a:r>
              <a:rPr lang="ja-JP" altLang="en-US" sz="1050" dirty="0" smtClean="0">
                <a:solidFill>
                  <a:prstClr val="black"/>
                </a:solidFill>
                <a:latin typeface="Arial" pitchFamily="34" charset="0"/>
              </a:rPr>
              <a:t>・公債費は新規借入利率２％で試算</a:t>
            </a:r>
            <a:br>
              <a:rPr lang="ja-JP" altLang="en-US" sz="1050" dirty="0" smtClean="0">
                <a:solidFill>
                  <a:prstClr val="black"/>
                </a:solidFill>
                <a:latin typeface="Arial" pitchFamily="34" charset="0"/>
              </a:rPr>
            </a:br>
            <a:r>
              <a:rPr lang="ja-JP" altLang="en-US" sz="1050" dirty="0" smtClean="0">
                <a:solidFill>
                  <a:prstClr val="black"/>
                </a:solidFill>
                <a:latin typeface="Arial" pitchFamily="34" charset="0"/>
              </a:rPr>
              <a:t>・扶助費、補助費等（介護保険等）は</a:t>
            </a:r>
            <a:endParaRPr lang="en-US" altLang="ja-JP" sz="1050" dirty="0" smtClean="0">
              <a:solidFill>
                <a:prstClr val="black"/>
              </a:solidFill>
              <a:latin typeface="Arial" pitchFamily="34" charset="0"/>
            </a:endParaRPr>
          </a:p>
          <a:p>
            <a:pPr fontAlgn="base">
              <a:spcBef>
                <a:spcPct val="0"/>
              </a:spcBef>
              <a:spcAft>
                <a:spcPct val="0"/>
              </a:spcAft>
            </a:pPr>
            <a:r>
              <a:rPr lang="en-US" altLang="ja-JP" sz="1050" dirty="0">
                <a:solidFill>
                  <a:prstClr val="black"/>
                </a:solidFill>
                <a:latin typeface="Arial" pitchFamily="34" charset="0"/>
              </a:rPr>
              <a:t> </a:t>
            </a:r>
            <a:r>
              <a:rPr lang="en-US" altLang="ja-JP" sz="1050" dirty="0" smtClean="0">
                <a:solidFill>
                  <a:prstClr val="black"/>
                </a:solidFill>
                <a:latin typeface="Arial" pitchFamily="34" charset="0"/>
              </a:rPr>
              <a:t> H23</a:t>
            </a:r>
            <a:r>
              <a:rPr lang="ja-JP" altLang="en-US" sz="1050" dirty="0" smtClean="0">
                <a:solidFill>
                  <a:prstClr val="black"/>
                </a:solidFill>
                <a:latin typeface="Arial" pitchFamily="34" charset="0"/>
              </a:rPr>
              <a:t>年度当初予算をベースに過去の</a:t>
            </a:r>
            <a:endParaRPr lang="en-US" altLang="ja-JP" sz="1050" dirty="0" smtClean="0">
              <a:solidFill>
                <a:prstClr val="black"/>
              </a:solidFill>
              <a:latin typeface="Arial" pitchFamily="34" charset="0"/>
            </a:endParaRPr>
          </a:p>
          <a:p>
            <a:pPr fontAlgn="base">
              <a:spcBef>
                <a:spcPct val="0"/>
              </a:spcBef>
              <a:spcAft>
                <a:spcPct val="0"/>
              </a:spcAft>
            </a:pPr>
            <a:r>
              <a:rPr lang="en-US" altLang="ja-JP" sz="1050" dirty="0">
                <a:solidFill>
                  <a:prstClr val="black"/>
                </a:solidFill>
                <a:latin typeface="Arial" pitchFamily="34" charset="0"/>
              </a:rPr>
              <a:t> </a:t>
            </a:r>
            <a:r>
              <a:rPr lang="en-US" altLang="ja-JP" sz="1050" dirty="0" smtClean="0">
                <a:solidFill>
                  <a:prstClr val="black"/>
                </a:solidFill>
                <a:latin typeface="Arial" pitchFamily="34" charset="0"/>
              </a:rPr>
              <a:t> </a:t>
            </a:r>
            <a:r>
              <a:rPr lang="ja-JP" altLang="en-US" sz="1050" dirty="0" smtClean="0">
                <a:solidFill>
                  <a:prstClr val="black"/>
                </a:solidFill>
                <a:latin typeface="Arial" pitchFamily="34" charset="0"/>
              </a:rPr>
              <a:t>実績等を勘案して試算</a:t>
            </a:r>
          </a:p>
        </p:txBody>
      </p:sp>
      <p:sp>
        <p:nvSpPr>
          <p:cNvPr id="7178" name="AutoShape 13"/>
          <p:cNvSpPr>
            <a:spLocks noChangeArrowheads="1"/>
          </p:cNvSpPr>
          <p:nvPr/>
        </p:nvSpPr>
        <p:spPr bwMode="auto">
          <a:xfrm>
            <a:off x="467544" y="4534520"/>
            <a:ext cx="3096344" cy="194592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anchor="ctr"/>
          <a:lstStyle/>
          <a:p>
            <a:pPr fontAlgn="base">
              <a:spcBef>
                <a:spcPct val="0"/>
              </a:spcBef>
              <a:spcAft>
                <a:spcPct val="0"/>
              </a:spcAft>
            </a:pPr>
            <a:r>
              <a:rPr lang="ja-JP" altLang="en-US" sz="1050" dirty="0" smtClean="0">
                <a:solidFill>
                  <a:prstClr val="black"/>
                </a:solidFill>
                <a:latin typeface="ＭＳ Ｐゴシック" pitchFamily="50" charset="-128"/>
              </a:rPr>
              <a:t>＜主な前提条件等＞</a:t>
            </a:r>
            <a:endParaRPr lang="en-US" altLang="ja-JP" sz="1050" dirty="0" smtClean="0">
              <a:solidFill>
                <a:prstClr val="black"/>
              </a:solidFill>
              <a:latin typeface="ＭＳ Ｐゴシック" pitchFamily="50" charset="-128"/>
            </a:endParaRPr>
          </a:p>
          <a:p>
            <a:pPr fontAlgn="base">
              <a:spcBef>
                <a:spcPct val="0"/>
              </a:spcBef>
              <a:spcAft>
                <a:spcPct val="0"/>
              </a:spcAft>
            </a:pPr>
            <a:r>
              <a:rPr lang="ja-JP" altLang="en-US" sz="1050" dirty="0" smtClean="0">
                <a:solidFill>
                  <a:prstClr val="black"/>
                </a:solidFill>
                <a:latin typeface="ＭＳ Ｐゴシック" pitchFamily="50" charset="-128"/>
              </a:rPr>
              <a:t/>
            </a:r>
            <a:br>
              <a:rPr lang="ja-JP" altLang="en-US" sz="1050" dirty="0" smtClean="0">
                <a:solidFill>
                  <a:prstClr val="black"/>
                </a:solidFill>
                <a:latin typeface="ＭＳ Ｐゴシック" pitchFamily="50" charset="-128"/>
              </a:rPr>
            </a:br>
            <a:r>
              <a:rPr lang="ja-JP" altLang="en-US" sz="1050" dirty="0" smtClean="0">
                <a:solidFill>
                  <a:prstClr val="black"/>
                </a:solidFill>
                <a:latin typeface="ＭＳ Ｐゴシック" pitchFamily="50" charset="-128"/>
              </a:rPr>
              <a:t>①岡山県行財政構造改革大綱</a:t>
            </a:r>
            <a:r>
              <a:rPr lang="en-US" altLang="ja-JP" sz="1050" dirty="0" smtClean="0">
                <a:solidFill>
                  <a:prstClr val="black"/>
                </a:solidFill>
                <a:latin typeface="ＭＳ Ｐゴシック" pitchFamily="50" charset="-128"/>
              </a:rPr>
              <a:t>2008</a:t>
            </a:r>
            <a:r>
              <a:rPr lang="ja-JP" altLang="en-US" sz="1050" dirty="0" smtClean="0">
                <a:solidFill>
                  <a:prstClr val="black"/>
                </a:solidFill>
                <a:latin typeface="ＭＳ Ｐゴシック" pitchFamily="50" charset="-128"/>
              </a:rPr>
              <a:t>による</a:t>
            </a:r>
            <a:endParaRPr lang="en-US" altLang="ja-JP" sz="1050" dirty="0" smtClean="0">
              <a:solidFill>
                <a:prstClr val="black"/>
              </a:solidFill>
              <a:latin typeface="ＭＳ Ｐゴシック" pitchFamily="50" charset="-128"/>
            </a:endParaRPr>
          </a:p>
          <a:p>
            <a:pPr fontAlgn="base">
              <a:spcBef>
                <a:spcPct val="0"/>
              </a:spcBef>
              <a:spcAft>
                <a:spcPct val="0"/>
              </a:spcAft>
            </a:pPr>
            <a:r>
              <a:rPr lang="en-US" altLang="ja-JP" sz="1050" dirty="0">
                <a:solidFill>
                  <a:prstClr val="black"/>
                </a:solidFill>
                <a:latin typeface="ＭＳ Ｐゴシック" pitchFamily="50" charset="-128"/>
              </a:rPr>
              <a:t> </a:t>
            </a:r>
            <a:r>
              <a:rPr lang="en-US" altLang="ja-JP" sz="1050" dirty="0" smtClean="0">
                <a:solidFill>
                  <a:prstClr val="black"/>
                </a:solidFill>
                <a:latin typeface="ＭＳ Ｐゴシック" pitchFamily="50" charset="-128"/>
              </a:rPr>
              <a:t>  </a:t>
            </a:r>
            <a:r>
              <a:rPr lang="ja-JP" altLang="en-US" sz="1050" dirty="0" smtClean="0">
                <a:solidFill>
                  <a:prstClr val="black"/>
                </a:solidFill>
                <a:latin typeface="ＭＳ Ｐゴシック" pitchFamily="50" charset="-128"/>
              </a:rPr>
              <a:t>効果額を反映</a:t>
            </a:r>
            <a:br>
              <a:rPr lang="ja-JP" altLang="en-US" sz="1050" dirty="0" smtClean="0">
                <a:solidFill>
                  <a:prstClr val="black"/>
                </a:solidFill>
                <a:latin typeface="ＭＳ Ｐゴシック" pitchFamily="50" charset="-128"/>
              </a:rPr>
            </a:br>
            <a:r>
              <a:rPr lang="ja-JP" altLang="en-US" sz="1050" dirty="0" smtClean="0">
                <a:solidFill>
                  <a:prstClr val="black"/>
                </a:solidFill>
                <a:latin typeface="ＭＳ Ｐゴシック" pitchFamily="50" charset="-128"/>
              </a:rPr>
              <a:t>②</a:t>
            </a:r>
            <a:r>
              <a:rPr lang="en-US" altLang="ja-JP" sz="1050" dirty="0" smtClean="0">
                <a:solidFill>
                  <a:prstClr val="black"/>
                </a:solidFill>
                <a:latin typeface="ＭＳ Ｐゴシック" pitchFamily="50" charset="-128"/>
              </a:rPr>
              <a:t>H27</a:t>
            </a:r>
            <a:r>
              <a:rPr lang="ja-JP" altLang="en-US" sz="1050" dirty="0" smtClean="0">
                <a:solidFill>
                  <a:prstClr val="black"/>
                </a:solidFill>
                <a:latin typeface="ＭＳ Ｐゴシック" pitchFamily="50" charset="-128"/>
              </a:rPr>
              <a:t>年度以降は</a:t>
            </a:r>
            <a:r>
              <a:rPr lang="en-US" altLang="ja-JP" sz="1050" dirty="0" smtClean="0">
                <a:solidFill>
                  <a:prstClr val="black"/>
                </a:solidFill>
                <a:latin typeface="ＭＳ Ｐゴシック" pitchFamily="50" charset="-128"/>
              </a:rPr>
              <a:t>10</a:t>
            </a:r>
            <a:r>
              <a:rPr lang="ja-JP" altLang="en-US" sz="1050" dirty="0" smtClean="0">
                <a:solidFill>
                  <a:prstClr val="black"/>
                </a:solidFill>
                <a:latin typeface="ＭＳ Ｐゴシック" pitchFamily="50" charset="-128"/>
              </a:rPr>
              <a:t>億円単位で試算</a:t>
            </a:r>
            <a:br>
              <a:rPr lang="ja-JP" altLang="en-US" sz="1050" dirty="0" smtClean="0">
                <a:solidFill>
                  <a:prstClr val="black"/>
                </a:solidFill>
                <a:latin typeface="ＭＳ Ｐゴシック" pitchFamily="50" charset="-128"/>
              </a:rPr>
            </a:br>
            <a:r>
              <a:rPr lang="ja-JP" altLang="en-US" sz="1050" dirty="0" smtClean="0">
                <a:solidFill>
                  <a:prstClr val="black"/>
                </a:solidFill>
                <a:latin typeface="ＭＳ Ｐゴシック" pitchFamily="50" charset="-128"/>
              </a:rPr>
              <a:t>③</a:t>
            </a:r>
            <a:r>
              <a:rPr lang="ja-JP" altLang="en-US" sz="1050" dirty="0" smtClean="0">
                <a:solidFill>
                  <a:prstClr val="black"/>
                </a:solidFill>
                <a:latin typeface="Arial" pitchFamily="34" charset="0"/>
              </a:rPr>
              <a:t>特別会計への繰出状況、国の制度改正等</a:t>
            </a:r>
            <a:endParaRPr lang="en-US" altLang="ja-JP" sz="1050" dirty="0" smtClean="0">
              <a:solidFill>
                <a:prstClr val="black"/>
              </a:solidFill>
              <a:latin typeface="Arial" pitchFamily="34" charset="0"/>
            </a:endParaRPr>
          </a:p>
          <a:p>
            <a:pPr fontAlgn="base">
              <a:spcBef>
                <a:spcPct val="0"/>
              </a:spcBef>
              <a:spcAft>
                <a:spcPct val="0"/>
              </a:spcAft>
            </a:pPr>
            <a:r>
              <a:rPr lang="en-US" altLang="ja-JP" sz="1050" dirty="0">
                <a:solidFill>
                  <a:prstClr val="black"/>
                </a:solidFill>
                <a:latin typeface="Arial" pitchFamily="34" charset="0"/>
              </a:rPr>
              <a:t> </a:t>
            </a:r>
            <a:r>
              <a:rPr lang="en-US" altLang="ja-JP" sz="1050" dirty="0" smtClean="0">
                <a:solidFill>
                  <a:prstClr val="black"/>
                </a:solidFill>
                <a:latin typeface="Arial" pitchFamily="34" charset="0"/>
              </a:rPr>
              <a:t>  </a:t>
            </a:r>
            <a:r>
              <a:rPr lang="ja-JP" altLang="en-US" sz="1050" dirty="0" smtClean="0">
                <a:solidFill>
                  <a:prstClr val="black"/>
                </a:solidFill>
                <a:latin typeface="Arial" pitchFamily="34" charset="0"/>
              </a:rPr>
              <a:t>によって変動が生じ得る</a:t>
            </a:r>
          </a:p>
        </p:txBody>
      </p:sp>
      <p:sp>
        <p:nvSpPr>
          <p:cNvPr id="15" name="AutoShape 2"/>
          <p:cNvSpPr>
            <a:spLocks noChangeArrowheads="1"/>
          </p:cNvSpPr>
          <p:nvPr/>
        </p:nvSpPr>
        <p:spPr bwMode="auto">
          <a:xfrm>
            <a:off x="179388" y="833983"/>
            <a:ext cx="8785225" cy="2018953"/>
          </a:xfrm>
          <a:prstGeom prst="roundRect">
            <a:avLst>
              <a:gd name="adj" fmla="val 11491"/>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1000" smtClean="0">
              <a:solidFill>
                <a:prstClr val="black"/>
              </a:solidFill>
              <a:latin typeface="Arial" pitchFamily="34" charset="0"/>
            </a:endParaRPr>
          </a:p>
        </p:txBody>
      </p:sp>
      <p:graphicFrame>
        <p:nvGraphicFramePr>
          <p:cNvPr id="16" name="Object 4"/>
          <p:cNvGraphicFramePr>
            <a:graphicFrameLocks noChangeAspect="1"/>
          </p:cNvGraphicFramePr>
          <p:nvPr>
            <p:extLst>
              <p:ext uri="{D42A27DB-BD31-4B8C-83A1-F6EECF244321}">
                <p14:modId xmlns:p14="http://schemas.microsoft.com/office/powerpoint/2010/main" val="2231285953"/>
              </p:ext>
            </p:extLst>
          </p:nvPr>
        </p:nvGraphicFramePr>
        <p:xfrm>
          <a:off x="254000" y="978446"/>
          <a:ext cx="8582025" cy="1712139"/>
        </p:xfrm>
        <a:graphic>
          <a:graphicData uri="http://schemas.openxmlformats.org/presentationml/2006/ole">
            <mc:AlternateContent xmlns:mc="http://schemas.openxmlformats.org/markup-compatibility/2006">
              <mc:Choice xmlns:v="urn:schemas-microsoft-com:vml" Requires="v">
                <p:oleObj spid="_x0000_s67619" name="グラフ" r:id="rId4" imgW="11792102" imgH="3162300" progId="MSGraph.Chart.8">
                  <p:embed followColorScheme="full"/>
                </p:oleObj>
              </mc:Choice>
              <mc:Fallback>
                <p:oleObj name="グラフ" r:id="rId4" imgW="11792102" imgH="3162300" progId="MSGraph.Chart.8">
                  <p:embed followColorScheme="full"/>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978446"/>
                        <a:ext cx="8582025" cy="1712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5"/>
          <p:cNvSpPr txBox="1">
            <a:spLocks noChangeArrowheads="1"/>
          </p:cNvSpPr>
          <p:nvPr/>
        </p:nvSpPr>
        <p:spPr bwMode="auto">
          <a:xfrm>
            <a:off x="468313" y="833983"/>
            <a:ext cx="1042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mtClean="0">
                <a:solidFill>
                  <a:prstClr val="black"/>
                </a:solidFill>
              </a:rPr>
              <a:t>（億円）</a:t>
            </a:r>
          </a:p>
        </p:txBody>
      </p:sp>
      <p:sp>
        <p:nvSpPr>
          <p:cNvPr id="18" name="Text Box 6"/>
          <p:cNvSpPr txBox="1">
            <a:spLocks noChangeArrowheads="1"/>
          </p:cNvSpPr>
          <p:nvPr/>
        </p:nvSpPr>
        <p:spPr bwMode="auto">
          <a:xfrm>
            <a:off x="8316416" y="2636912"/>
            <a:ext cx="647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dirty="0" smtClean="0">
                <a:solidFill>
                  <a:prstClr val="black"/>
                </a:solidFill>
              </a:rPr>
              <a:t>（年度）</a:t>
            </a:r>
          </a:p>
        </p:txBody>
      </p:sp>
      <p:sp>
        <p:nvSpPr>
          <p:cNvPr id="19" name="AutoShape 8"/>
          <p:cNvSpPr>
            <a:spLocks noChangeArrowheads="1"/>
          </p:cNvSpPr>
          <p:nvPr/>
        </p:nvSpPr>
        <p:spPr bwMode="auto">
          <a:xfrm>
            <a:off x="2770956" y="692696"/>
            <a:ext cx="3385220" cy="216024"/>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r>
              <a:rPr lang="ja-JP" altLang="en-US" sz="1600" i="1" dirty="0">
                <a:solidFill>
                  <a:prstClr val="black"/>
                </a:solidFill>
                <a:effectLst>
                  <a:outerShdw blurRad="38100" dist="38100" dir="2700000" algn="tl">
                    <a:srgbClr val="FFFFFF"/>
                  </a:outerShdw>
                </a:effectLst>
                <a:latin typeface="Arial" charset="0"/>
                <a:ea typeface="ＭＳ ゴシック" pitchFamily="49" charset="-128"/>
              </a:rPr>
              <a:t>収支の推移（</a:t>
            </a:r>
            <a:r>
              <a:rPr lang="en-US" altLang="ja-JP" sz="1600" i="1" dirty="0">
                <a:solidFill>
                  <a:prstClr val="black"/>
                </a:solidFill>
                <a:effectLst>
                  <a:outerShdw blurRad="38100" dist="38100" dir="2700000" algn="tl">
                    <a:srgbClr val="FFFFFF"/>
                  </a:outerShdw>
                </a:effectLst>
                <a:latin typeface="Arial" charset="0"/>
                <a:ea typeface="ＭＳ ゴシック" pitchFamily="49" charset="-128"/>
              </a:rPr>
              <a:t>H23</a:t>
            </a:r>
            <a:r>
              <a:rPr lang="ja-JP" altLang="en-US" sz="1600" i="1" dirty="0">
                <a:solidFill>
                  <a:prstClr val="black"/>
                </a:solidFill>
                <a:effectLst>
                  <a:outerShdw blurRad="38100" dist="38100" dir="2700000" algn="tl">
                    <a:srgbClr val="FFFFFF"/>
                  </a:outerShdw>
                </a:effectLst>
                <a:latin typeface="Arial" charset="0"/>
                <a:ea typeface="ＭＳ ゴシック" pitchFamily="49" charset="-128"/>
              </a:rPr>
              <a:t>以降</a:t>
            </a:r>
            <a:r>
              <a:rPr lang="ja-JP" altLang="en-US" sz="1600" i="1" dirty="0" smtClean="0">
                <a:solidFill>
                  <a:prstClr val="black"/>
                </a:solidFill>
                <a:effectLst>
                  <a:outerShdw blurRad="38100" dist="38100" dir="2700000" algn="tl">
                    <a:srgbClr val="FFFFFF"/>
                  </a:outerShdw>
                </a:effectLst>
                <a:latin typeface="Arial" charset="0"/>
                <a:ea typeface="ＭＳ ゴシック" pitchFamily="49" charset="-128"/>
              </a:rPr>
              <a:t>）</a:t>
            </a:r>
            <a:r>
              <a:rPr lang="en-US" altLang="ja-JP" sz="1600" i="1" dirty="0" smtClean="0">
                <a:solidFill>
                  <a:prstClr val="black"/>
                </a:solidFill>
                <a:effectLst>
                  <a:outerShdw blurRad="38100" dist="38100" dir="2700000" algn="tl">
                    <a:srgbClr val="FFFFFF"/>
                  </a:outerShdw>
                </a:effectLst>
                <a:latin typeface="Arial" charset="0"/>
                <a:ea typeface="ＭＳ ゴシック" pitchFamily="49" charset="-128"/>
              </a:rPr>
              <a:t>【</a:t>
            </a:r>
            <a:r>
              <a:rPr lang="ja-JP" altLang="en-US" sz="1600" i="1" dirty="0" smtClean="0">
                <a:solidFill>
                  <a:prstClr val="black"/>
                </a:solidFill>
                <a:effectLst>
                  <a:outerShdw blurRad="38100" dist="38100" dir="2700000" algn="tl">
                    <a:srgbClr val="FFFFFF"/>
                  </a:outerShdw>
                </a:effectLst>
                <a:latin typeface="Arial" charset="0"/>
                <a:ea typeface="ＭＳ ゴシック" pitchFamily="49" charset="-128"/>
              </a:rPr>
              <a:t>再掲</a:t>
            </a:r>
            <a:r>
              <a:rPr lang="en-US" altLang="ja-JP" sz="1600" i="1" dirty="0" smtClean="0">
                <a:solidFill>
                  <a:prstClr val="black"/>
                </a:solidFill>
                <a:effectLst>
                  <a:outerShdw blurRad="38100" dist="38100" dir="2700000" algn="tl">
                    <a:srgbClr val="FFFFFF"/>
                  </a:outerShdw>
                </a:effectLst>
                <a:latin typeface="Arial" charset="0"/>
                <a:ea typeface="ＭＳ ゴシック" pitchFamily="49" charset="-128"/>
              </a:rPr>
              <a:t>】</a:t>
            </a:r>
            <a:endParaRPr lang="ja-JP" altLang="en-US" sz="1600" i="1" dirty="0">
              <a:solidFill>
                <a:prstClr val="black"/>
              </a:solidFill>
              <a:effectLst>
                <a:outerShdw blurRad="38100" dist="38100" dir="2700000" algn="tl">
                  <a:srgbClr val="FFFFFF"/>
                </a:outerShdw>
              </a:effectLst>
              <a:latin typeface="Arial" charset="0"/>
              <a:ea typeface="ＭＳ ゴシック" pitchFamily="49" charset="-128"/>
            </a:endParaRPr>
          </a:p>
        </p:txBody>
      </p:sp>
    </p:spTree>
    <p:extLst>
      <p:ext uri="{BB962C8B-B14F-4D97-AF65-F5344CB8AC3E}">
        <p14:creationId xmlns:p14="http://schemas.microsoft.com/office/powerpoint/2010/main" val="86177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8"/>
          <p:cNvSpPr txBox="1">
            <a:spLocks noChangeArrowheads="1"/>
          </p:cNvSpPr>
          <p:nvPr/>
        </p:nvSpPr>
        <p:spPr bwMode="auto">
          <a:xfrm>
            <a:off x="4284663" y="6491288"/>
            <a:ext cx="4859337" cy="366712"/>
          </a:xfrm>
          <a:prstGeom prst="rect">
            <a:avLst/>
          </a:prstGeom>
          <a:gradFill rotWithShape="1">
            <a:gsLst>
              <a:gs pos="0">
                <a:srgbClr val="FF9900">
                  <a:gamma/>
                  <a:tint val="0"/>
                  <a:invGamma/>
                </a:srgbClr>
              </a:gs>
              <a:gs pos="100000">
                <a:srgbClr val="FF9900"/>
              </a:gs>
            </a:gsLst>
            <a:lin ang="0" scaled="1"/>
          </a:gradFill>
          <a:ln w="9525">
            <a:noFill/>
            <a:miter lim="800000"/>
            <a:headEnd/>
            <a:tailEnd/>
          </a:ln>
          <a:effectLst/>
        </p:spPr>
        <p:txBody>
          <a:bodyPr>
            <a:spAutoFit/>
          </a:bodyPr>
          <a:lstStyle/>
          <a:p>
            <a:pPr algn="r" fontAlgn="base">
              <a:spcBef>
                <a:spcPct val="0"/>
              </a:spcBef>
              <a:spcAft>
                <a:spcPct val="0"/>
              </a:spcAft>
              <a:defRPr/>
            </a:pPr>
            <a:r>
              <a:rPr lang="ja-JP" altLang="en-US" b="1" i="1" dirty="0">
                <a:solidFill>
                  <a:prstClr val="white"/>
                </a:solidFill>
                <a:effectLst>
                  <a:outerShdw blurRad="38100" dist="38100" dir="2700000" algn="tl">
                    <a:srgbClr val="000000"/>
                  </a:outerShdw>
                </a:effectLst>
                <a:latin typeface="Arial" charset="0"/>
              </a:rPr>
              <a:t>今後の財政見通し等</a:t>
            </a:r>
          </a:p>
        </p:txBody>
      </p:sp>
      <p:sp>
        <p:nvSpPr>
          <p:cNvPr id="2052" name="AutoShape 2"/>
          <p:cNvSpPr>
            <a:spLocks noChangeArrowheads="1"/>
          </p:cNvSpPr>
          <p:nvPr/>
        </p:nvSpPr>
        <p:spPr bwMode="auto">
          <a:xfrm>
            <a:off x="179388" y="909638"/>
            <a:ext cx="8785225" cy="2519362"/>
          </a:xfrm>
          <a:prstGeom prst="roundRect">
            <a:avLst>
              <a:gd name="adj" fmla="val 11491"/>
            </a:avLst>
          </a:prstGeom>
          <a:noFill/>
          <a:ln w="38100" cap="rnd">
            <a:solidFill>
              <a:srgbClr val="FF9933"/>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1000" smtClean="0">
              <a:solidFill>
                <a:prstClr val="black"/>
              </a:solidFill>
              <a:latin typeface="Arial" pitchFamily="34" charset="0"/>
            </a:endParaRPr>
          </a:p>
        </p:txBody>
      </p:sp>
      <p:graphicFrame>
        <p:nvGraphicFramePr>
          <p:cNvPr id="2050" name="Object 3"/>
          <p:cNvGraphicFramePr>
            <a:graphicFrameLocks noChangeAspect="1"/>
          </p:cNvGraphicFramePr>
          <p:nvPr>
            <p:extLst>
              <p:ext uri="{D42A27DB-BD31-4B8C-83A1-F6EECF244321}">
                <p14:modId xmlns:p14="http://schemas.microsoft.com/office/powerpoint/2010/main" val="2982179326"/>
              </p:ext>
            </p:extLst>
          </p:nvPr>
        </p:nvGraphicFramePr>
        <p:xfrm>
          <a:off x="231775" y="1089025"/>
          <a:ext cx="5510213" cy="2339975"/>
        </p:xfrm>
        <a:graphic>
          <a:graphicData uri="http://schemas.openxmlformats.org/presentationml/2006/ole">
            <mc:AlternateContent xmlns:mc="http://schemas.openxmlformats.org/markup-compatibility/2006">
              <mc:Choice xmlns:v="urn:schemas-microsoft-com:vml" Requires="v">
                <p:oleObj spid="_x0000_s59928" name="グラフ" r:id="rId3" imgW="7848600" imgH="3410102" progId="MSGraph.Chart.8">
                  <p:embed followColorScheme="full"/>
                </p:oleObj>
              </mc:Choice>
              <mc:Fallback>
                <p:oleObj name="グラフ" r:id="rId3" imgW="7848600" imgH="3410102" progId="MSGraph.Chart.8">
                  <p:embed followColorScheme="full"/>
                  <p:pic>
                    <p:nvPicPr>
                      <p:cNvPr id="0" name="Picture 5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1089025"/>
                        <a:ext cx="5510213"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360363" y="922338"/>
            <a:ext cx="1042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mtClean="0">
                <a:solidFill>
                  <a:prstClr val="black"/>
                </a:solidFill>
              </a:rPr>
              <a:t>（億円）</a:t>
            </a:r>
          </a:p>
        </p:txBody>
      </p:sp>
      <p:sp>
        <p:nvSpPr>
          <p:cNvPr id="2054" name="Text Box 5"/>
          <p:cNvSpPr txBox="1">
            <a:spLocks noChangeArrowheads="1"/>
          </p:cNvSpPr>
          <p:nvPr/>
        </p:nvSpPr>
        <p:spPr bwMode="auto">
          <a:xfrm>
            <a:off x="5435600" y="3184525"/>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mtClean="0">
                <a:solidFill>
                  <a:prstClr val="black"/>
                </a:solidFill>
              </a:rPr>
              <a:t>（年度）</a:t>
            </a:r>
          </a:p>
        </p:txBody>
      </p:sp>
      <p:sp>
        <p:nvSpPr>
          <p:cNvPr id="806919" name="AutoShape 7"/>
          <p:cNvSpPr>
            <a:spLocks noChangeArrowheads="1"/>
          </p:cNvSpPr>
          <p:nvPr/>
        </p:nvSpPr>
        <p:spPr bwMode="auto">
          <a:xfrm>
            <a:off x="2484438" y="755650"/>
            <a:ext cx="3889375" cy="287338"/>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r>
              <a:rPr lang="ja-JP" altLang="en-US" sz="1600" i="1" dirty="0">
                <a:solidFill>
                  <a:prstClr val="black"/>
                </a:solidFill>
                <a:effectLst>
                  <a:outerShdw blurRad="38100" dist="38100" dir="2700000" algn="tl">
                    <a:srgbClr val="FFFFFF"/>
                  </a:outerShdw>
                </a:effectLst>
                <a:latin typeface="Arial" charset="0"/>
                <a:ea typeface="ＭＳ ゴシック" pitchFamily="49" charset="-128"/>
              </a:rPr>
              <a:t>収支の推移（国の成長戦略シナリオ）</a:t>
            </a:r>
          </a:p>
        </p:txBody>
      </p:sp>
      <p:sp>
        <p:nvSpPr>
          <p:cNvPr id="2056" name="AutoShape 8"/>
          <p:cNvSpPr>
            <a:spLocks noChangeArrowheads="1"/>
          </p:cNvSpPr>
          <p:nvPr/>
        </p:nvSpPr>
        <p:spPr bwMode="auto">
          <a:xfrm>
            <a:off x="179388" y="3716338"/>
            <a:ext cx="8785225" cy="2520950"/>
          </a:xfrm>
          <a:prstGeom prst="roundRect">
            <a:avLst>
              <a:gd name="adj" fmla="val 11491"/>
            </a:avLst>
          </a:prstGeom>
          <a:noFill/>
          <a:ln w="38100" cap="rnd">
            <a:solidFill>
              <a:srgbClr val="99CC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1000" smtClean="0">
              <a:solidFill>
                <a:prstClr val="black"/>
              </a:solidFill>
              <a:latin typeface="Arial" pitchFamily="34" charset="0"/>
            </a:endParaRPr>
          </a:p>
        </p:txBody>
      </p:sp>
      <p:graphicFrame>
        <p:nvGraphicFramePr>
          <p:cNvPr id="2051" name="Object 9"/>
          <p:cNvGraphicFramePr>
            <a:graphicFrameLocks noChangeAspect="1"/>
          </p:cNvGraphicFramePr>
          <p:nvPr>
            <p:extLst>
              <p:ext uri="{D42A27DB-BD31-4B8C-83A1-F6EECF244321}">
                <p14:modId xmlns:p14="http://schemas.microsoft.com/office/powerpoint/2010/main" val="3249052777"/>
              </p:ext>
            </p:extLst>
          </p:nvPr>
        </p:nvGraphicFramePr>
        <p:xfrm>
          <a:off x="255588" y="3857625"/>
          <a:ext cx="5499100" cy="2401888"/>
        </p:xfrm>
        <a:graphic>
          <a:graphicData uri="http://schemas.openxmlformats.org/presentationml/2006/ole">
            <mc:AlternateContent xmlns:mc="http://schemas.openxmlformats.org/markup-compatibility/2006">
              <mc:Choice xmlns:v="urn:schemas-microsoft-com:vml" Requires="v">
                <p:oleObj spid="_x0000_s59929" name="グラフ" r:id="rId5" imgW="7819949" imgH="3400349" progId="MSGraph.Chart.8">
                  <p:embed followColorScheme="full"/>
                </p:oleObj>
              </mc:Choice>
              <mc:Fallback>
                <p:oleObj name="グラフ" r:id="rId5" imgW="7819949" imgH="3400349" progId="MSGraph.Chart.8">
                  <p:embed followColorScheme="full"/>
                  <p:pic>
                    <p:nvPicPr>
                      <p:cNvPr id="0" name="Picture 5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8" y="3857625"/>
                        <a:ext cx="5499100" cy="240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Text Box 10"/>
          <p:cNvSpPr txBox="1">
            <a:spLocks noChangeArrowheads="1"/>
          </p:cNvSpPr>
          <p:nvPr/>
        </p:nvSpPr>
        <p:spPr bwMode="auto">
          <a:xfrm>
            <a:off x="504825" y="3729038"/>
            <a:ext cx="1042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mtClean="0">
                <a:solidFill>
                  <a:prstClr val="black"/>
                </a:solidFill>
              </a:rPr>
              <a:t>（億円）</a:t>
            </a:r>
          </a:p>
        </p:txBody>
      </p:sp>
      <p:sp>
        <p:nvSpPr>
          <p:cNvPr id="2058" name="Text Box 11"/>
          <p:cNvSpPr txBox="1">
            <a:spLocks noChangeArrowheads="1"/>
          </p:cNvSpPr>
          <p:nvPr/>
        </p:nvSpPr>
        <p:spPr bwMode="auto">
          <a:xfrm>
            <a:off x="5435600" y="5992813"/>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mtClean="0">
                <a:solidFill>
                  <a:prstClr val="black"/>
                </a:solidFill>
              </a:rPr>
              <a:t>（年度）</a:t>
            </a:r>
          </a:p>
        </p:txBody>
      </p:sp>
      <p:sp>
        <p:nvSpPr>
          <p:cNvPr id="806924" name="AutoShape 12"/>
          <p:cNvSpPr>
            <a:spLocks noChangeArrowheads="1"/>
          </p:cNvSpPr>
          <p:nvPr/>
        </p:nvSpPr>
        <p:spPr bwMode="auto">
          <a:xfrm>
            <a:off x="2482850" y="3563938"/>
            <a:ext cx="3889375" cy="288925"/>
          </a:xfrm>
          <a:prstGeom prst="roundRect">
            <a:avLst>
              <a:gd name="adj" fmla="val 16667"/>
            </a:avLst>
          </a:prstGeom>
          <a:solidFill>
            <a:schemeClr val="accent5">
              <a:lumMod val="20000"/>
              <a:lumOff val="80000"/>
            </a:schemeClr>
          </a:solidFill>
          <a:ln w="9525" algn="ctr">
            <a:no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r>
              <a:rPr lang="ja-JP" altLang="en-US" sz="1600" i="1" dirty="0">
                <a:solidFill>
                  <a:prstClr val="black"/>
                </a:solidFill>
                <a:effectLst>
                  <a:outerShdw blurRad="38100" dist="38100" dir="2700000" algn="tl">
                    <a:srgbClr val="FFFFFF"/>
                  </a:outerShdw>
                </a:effectLst>
                <a:latin typeface="Arial" charset="0"/>
                <a:ea typeface="ＭＳ ゴシック" pitchFamily="49" charset="-128"/>
              </a:rPr>
              <a:t>収支の推移（国の慎重シナリオ）</a:t>
            </a:r>
          </a:p>
        </p:txBody>
      </p:sp>
      <p:sp>
        <p:nvSpPr>
          <p:cNvPr id="2060" name="AutoShape 13"/>
          <p:cNvSpPr>
            <a:spLocks noChangeArrowheads="1"/>
          </p:cNvSpPr>
          <p:nvPr/>
        </p:nvSpPr>
        <p:spPr bwMode="auto">
          <a:xfrm>
            <a:off x="5940425" y="1143000"/>
            <a:ext cx="2952750" cy="2143125"/>
          </a:xfrm>
          <a:prstGeom prst="roundRect">
            <a:avLst>
              <a:gd name="adj" fmla="val 11755"/>
            </a:avLst>
          </a:prstGeom>
          <a:solidFill>
            <a:srgbClr val="FFE1FF"/>
          </a:solidFill>
          <a:ln w="38100" cmpd="dbl">
            <a:solidFill>
              <a:srgbClr val="FF6600"/>
            </a:solidFill>
            <a:round/>
            <a:headEnd/>
            <a:tailEnd/>
          </a:ln>
        </p:spPr>
        <p:txBody>
          <a:bodyPr wrap="none" anchor="ctr"/>
          <a:lstStyle/>
          <a:p>
            <a:pPr fontAlgn="base">
              <a:spcBef>
                <a:spcPct val="0"/>
              </a:spcBef>
              <a:spcAft>
                <a:spcPct val="0"/>
              </a:spcAft>
            </a:pPr>
            <a:r>
              <a:rPr lang="ja-JP" altLang="en-US" sz="1200" smtClean="0">
                <a:solidFill>
                  <a:prstClr val="black"/>
                </a:solidFill>
                <a:latin typeface="ＭＳ Ｐゴシック" pitchFamily="50" charset="-128"/>
              </a:rPr>
              <a:t>＜前提条件＞</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・県税：</a:t>
            </a:r>
            <a:r>
              <a:rPr lang="en-US" altLang="ja-JP" sz="1200" smtClean="0">
                <a:solidFill>
                  <a:prstClr val="black"/>
                </a:solidFill>
                <a:latin typeface="Arial" pitchFamily="34" charset="0"/>
              </a:rPr>
              <a:t> H23</a:t>
            </a:r>
            <a:r>
              <a:rPr lang="ja-JP" altLang="en-US" sz="1200" smtClean="0">
                <a:solidFill>
                  <a:prstClr val="black"/>
                </a:solidFill>
                <a:latin typeface="Arial" pitchFamily="34" charset="0"/>
              </a:rPr>
              <a:t>年度当初予算</a:t>
            </a:r>
            <a:r>
              <a:rPr lang="ja-JP" altLang="en-US" sz="1200" smtClean="0">
                <a:solidFill>
                  <a:prstClr val="black"/>
                </a:solidFill>
                <a:latin typeface="ＭＳ Ｐゴシック" pitchFamily="50" charset="-128"/>
              </a:rPr>
              <a:t>をベースに、名</a:t>
            </a:r>
            <a:endParaRPr lang="en-US" altLang="ja-JP" sz="1200" smtClean="0">
              <a:solidFill>
                <a:prstClr val="black"/>
              </a:solidFill>
              <a:latin typeface="ＭＳ Ｐゴシック" pitchFamily="50" charset="-128"/>
            </a:endParaRPr>
          </a:p>
          <a:p>
            <a:pPr fontAlgn="base">
              <a:spcBef>
                <a:spcPct val="0"/>
              </a:spcBef>
              <a:spcAft>
                <a:spcPct val="0"/>
              </a:spcAft>
            </a:pPr>
            <a:r>
              <a:rPr lang="ja-JP" altLang="en-US" sz="1200" smtClean="0">
                <a:solidFill>
                  <a:prstClr val="black"/>
                </a:solidFill>
                <a:latin typeface="ＭＳ Ｐゴシック" pitchFamily="50" charset="-128"/>
              </a:rPr>
              <a:t>　　　　　目経済成長率に弾性値</a:t>
            </a:r>
            <a:r>
              <a:rPr lang="en-US" altLang="ja-JP" sz="1200" smtClean="0">
                <a:solidFill>
                  <a:prstClr val="black"/>
                </a:solidFill>
                <a:latin typeface="ＭＳ Ｐゴシック" pitchFamily="50" charset="-128"/>
              </a:rPr>
              <a:t>(1.1)</a:t>
            </a:r>
            <a:r>
              <a:rPr lang="ja-JP" altLang="en-US" sz="1200" smtClean="0">
                <a:solidFill>
                  <a:prstClr val="black"/>
                </a:solidFill>
                <a:latin typeface="ＭＳ Ｐゴシック" pitchFamily="50" charset="-128"/>
              </a:rPr>
              <a:t>を乗</a:t>
            </a:r>
            <a:endParaRPr lang="en-US" altLang="ja-JP" sz="1200" smtClean="0">
              <a:solidFill>
                <a:prstClr val="black"/>
              </a:solidFill>
              <a:latin typeface="ＭＳ Ｐゴシック" pitchFamily="50" charset="-128"/>
            </a:endParaRPr>
          </a:p>
          <a:p>
            <a:pPr fontAlgn="base">
              <a:spcBef>
                <a:spcPct val="0"/>
              </a:spcBef>
              <a:spcAft>
                <a:spcPct val="0"/>
              </a:spcAft>
            </a:pPr>
            <a:r>
              <a:rPr lang="ja-JP" altLang="en-US" sz="1200" smtClean="0">
                <a:solidFill>
                  <a:prstClr val="black"/>
                </a:solidFill>
                <a:latin typeface="ＭＳ Ｐゴシック" pitchFamily="50" charset="-128"/>
              </a:rPr>
              <a:t>　　　　　 じた伸び率で試算</a:t>
            </a:r>
            <a:endParaRPr lang="en-US" altLang="ja-JP" sz="1200" smtClean="0">
              <a:solidFill>
                <a:prstClr val="black"/>
              </a:solidFill>
              <a:latin typeface="ＭＳ Ｐゴシック" pitchFamily="50" charset="-128"/>
            </a:endParaRPr>
          </a:p>
          <a:p>
            <a:pPr fontAlgn="base">
              <a:spcBef>
                <a:spcPct val="0"/>
              </a:spcBef>
              <a:spcAft>
                <a:spcPct val="0"/>
              </a:spcAft>
            </a:pPr>
            <a:r>
              <a:rPr lang="ja-JP" altLang="en-US" sz="1200" smtClean="0">
                <a:solidFill>
                  <a:prstClr val="black"/>
                </a:solidFill>
                <a:latin typeface="ＭＳ Ｐゴシック" pitchFamily="50" charset="-128"/>
              </a:rPr>
              <a:t>　　　　　（</a:t>
            </a:r>
            <a:r>
              <a:rPr lang="en-US" altLang="ja-JP" sz="1200" smtClean="0">
                <a:solidFill>
                  <a:prstClr val="black"/>
                </a:solidFill>
                <a:latin typeface="ＭＳ Ｐゴシック" pitchFamily="50" charset="-128"/>
              </a:rPr>
              <a:t>H28</a:t>
            </a:r>
            <a:r>
              <a:rPr lang="ja-JP" altLang="en-US" sz="1200" smtClean="0">
                <a:solidFill>
                  <a:prstClr val="black"/>
                </a:solidFill>
                <a:latin typeface="ＭＳ Ｐゴシック" pitchFamily="50" charset="-128"/>
              </a:rPr>
              <a:t>以降は据置）</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名目経済成長率</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a:t>
            </a:r>
            <a:r>
              <a:rPr lang="en-US" altLang="ja-JP" sz="1200" smtClean="0">
                <a:solidFill>
                  <a:prstClr val="black"/>
                </a:solidFill>
                <a:latin typeface="ＭＳ Ｐゴシック" pitchFamily="50" charset="-128"/>
              </a:rPr>
              <a:t>H23:1.0%,H24:2.3%,H25:2.6%</a:t>
            </a:r>
          </a:p>
          <a:p>
            <a:pPr fontAlgn="base">
              <a:spcBef>
                <a:spcPct val="0"/>
              </a:spcBef>
              <a:spcAft>
                <a:spcPct val="0"/>
              </a:spcAft>
            </a:pPr>
            <a:r>
              <a:rPr lang="en-US" altLang="ja-JP" sz="1200" smtClean="0">
                <a:solidFill>
                  <a:prstClr val="black"/>
                </a:solidFill>
                <a:latin typeface="ＭＳ Ｐゴシック" pitchFamily="50" charset="-128"/>
              </a:rPr>
              <a:t>     H26:3.0%,H27:3.2% </a:t>
            </a:r>
            <a:br>
              <a:rPr lang="en-US" altLang="ja-JP"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（参考：「経済財政の中長期試算」</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（内閣府参考試算））</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a:t>
            </a:r>
            <a:r>
              <a:rPr lang="en-US" altLang="ja-JP" sz="1200" smtClean="0">
                <a:solidFill>
                  <a:prstClr val="black"/>
                </a:solidFill>
                <a:latin typeface="ＭＳ Ｐゴシック" pitchFamily="50" charset="-128"/>
              </a:rPr>
              <a:t>『</a:t>
            </a:r>
            <a:r>
              <a:rPr lang="ja-JP" altLang="en-US" sz="1200" smtClean="0">
                <a:solidFill>
                  <a:prstClr val="black"/>
                </a:solidFill>
                <a:latin typeface="ＭＳ Ｐゴシック" pitchFamily="50" charset="-128"/>
              </a:rPr>
              <a:t>成長戦略シナリオ</a:t>
            </a:r>
            <a:r>
              <a:rPr lang="en-US" altLang="ja-JP" sz="1200" smtClean="0">
                <a:solidFill>
                  <a:prstClr val="black"/>
                </a:solidFill>
                <a:latin typeface="ＭＳ Ｐゴシック" pitchFamily="50" charset="-128"/>
              </a:rPr>
              <a:t>』</a:t>
            </a:r>
          </a:p>
        </p:txBody>
      </p:sp>
      <p:sp>
        <p:nvSpPr>
          <p:cNvPr id="2061" name="AutoShape 14"/>
          <p:cNvSpPr>
            <a:spLocks noChangeArrowheads="1"/>
          </p:cNvSpPr>
          <p:nvPr/>
        </p:nvSpPr>
        <p:spPr bwMode="auto">
          <a:xfrm>
            <a:off x="5940425" y="3929063"/>
            <a:ext cx="2952750" cy="2143125"/>
          </a:xfrm>
          <a:prstGeom prst="roundRect">
            <a:avLst>
              <a:gd name="adj" fmla="val 11755"/>
            </a:avLst>
          </a:prstGeom>
          <a:solidFill>
            <a:srgbClr val="EBFFFF"/>
          </a:solidFill>
          <a:ln w="38100" cmpd="dbl">
            <a:solidFill>
              <a:srgbClr val="99CCFF"/>
            </a:solidFill>
            <a:round/>
            <a:headEnd/>
            <a:tailEnd/>
          </a:ln>
        </p:spPr>
        <p:txBody>
          <a:bodyPr wrap="none" anchor="ctr"/>
          <a:lstStyle/>
          <a:p>
            <a:pPr fontAlgn="base">
              <a:spcBef>
                <a:spcPct val="0"/>
              </a:spcBef>
              <a:spcAft>
                <a:spcPct val="0"/>
              </a:spcAft>
            </a:pPr>
            <a:r>
              <a:rPr lang="ja-JP" altLang="en-US" sz="1200" smtClean="0">
                <a:solidFill>
                  <a:prstClr val="black"/>
                </a:solidFill>
                <a:latin typeface="ＭＳ Ｐゴシック" pitchFamily="50" charset="-128"/>
              </a:rPr>
              <a:t>＜前提条件＞</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・県税：</a:t>
            </a:r>
            <a:r>
              <a:rPr lang="en-US" altLang="ja-JP" sz="1200" smtClean="0">
                <a:solidFill>
                  <a:prstClr val="black"/>
                </a:solidFill>
                <a:latin typeface="Arial" pitchFamily="34" charset="0"/>
              </a:rPr>
              <a:t> H23</a:t>
            </a:r>
            <a:r>
              <a:rPr lang="ja-JP" altLang="en-US" sz="1200" smtClean="0">
                <a:solidFill>
                  <a:prstClr val="black"/>
                </a:solidFill>
                <a:latin typeface="Arial" pitchFamily="34" charset="0"/>
              </a:rPr>
              <a:t>年度当初予算</a:t>
            </a:r>
            <a:r>
              <a:rPr lang="ja-JP" altLang="en-US" sz="1200" smtClean="0">
                <a:solidFill>
                  <a:prstClr val="black"/>
                </a:solidFill>
                <a:latin typeface="ＭＳ Ｐゴシック" pitchFamily="50" charset="-128"/>
              </a:rPr>
              <a:t>をベースに、名</a:t>
            </a:r>
            <a:endParaRPr lang="en-US" altLang="ja-JP" sz="1200" smtClean="0">
              <a:solidFill>
                <a:prstClr val="black"/>
              </a:solidFill>
              <a:latin typeface="ＭＳ Ｐゴシック" pitchFamily="50" charset="-128"/>
            </a:endParaRPr>
          </a:p>
          <a:p>
            <a:pPr fontAlgn="base">
              <a:spcBef>
                <a:spcPct val="0"/>
              </a:spcBef>
              <a:spcAft>
                <a:spcPct val="0"/>
              </a:spcAft>
            </a:pPr>
            <a:r>
              <a:rPr lang="ja-JP" altLang="en-US" sz="1200" smtClean="0">
                <a:solidFill>
                  <a:prstClr val="black"/>
                </a:solidFill>
                <a:latin typeface="ＭＳ Ｐゴシック" pitchFamily="50" charset="-128"/>
              </a:rPr>
              <a:t>　　　　　目経済成長率に弾性値</a:t>
            </a:r>
            <a:r>
              <a:rPr lang="en-US" altLang="ja-JP" sz="1200" smtClean="0">
                <a:solidFill>
                  <a:prstClr val="black"/>
                </a:solidFill>
                <a:latin typeface="ＭＳ Ｐゴシック" pitchFamily="50" charset="-128"/>
              </a:rPr>
              <a:t>(1.1)</a:t>
            </a:r>
            <a:r>
              <a:rPr lang="ja-JP" altLang="en-US" sz="1200" smtClean="0">
                <a:solidFill>
                  <a:prstClr val="black"/>
                </a:solidFill>
                <a:latin typeface="ＭＳ Ｐゴシック" pitchFamily="50" charset="-128"/>
              </a:rPr>
              <a:t>を乗</a:t>
            </a:r>
            <a:endParaRPr lang="en-US" altLang="ja-JP" sz="1200" smtClean="0">
              <a:solidFill>
                <a:prstClr val="black"/>
              </a:solidFill>
              <a:latin typeface="ＭＳ Ｐゴシック" pitchFamily="50" charset="-128"/>
            </a:endParaRPr>
          </a:p>
          <a:p>
            <a:pPr fontAlgn="base">
              <a:spcBef>
                <a:spcPct val="0"/>
              </a:spcBef>
              <a:spcAft>
                <a:spcPct val="0"/>
              </a:spcAft>
            </a:pPr>
            <a:r>
              <a:rPr lang="ja-JP" altLang="en-US" sz="1200" smtClean="0">
                <a:solidFill>
                  <a:prstClr val="black"/>
                </a:solidFill>
                <a:latin typeface="ＭＳ Ｐゴシック" pitchFamily="50" charset="-128"/>
              </a:rPr>
              <a:t>　　　　　 じた伸び率で試算</a:t>
            </a:r>
            <a:endParaRPr lang="en-US" altLang="ja-JP" sz="1200" smtClean="0">
              <a:solidFill>
                <a:prstClr val="black"/>
              </a:solidFill>
              <a:latin typeface="ＭＳ Ｐゴシック" pitchFamily="50" charset="-128"/>
            </a:endParaRPr>
          </a:p>
          <a:p>
            <a:pPr fontAlgn="base">
              <a:spcBef>
                <a:spcPct val="0"/>
              </a:spcBef>
              <a:spcAft>
                <a:spcPct val="0"/>
              </a:spcAft>
            </a:pPr>
            <a:r>
              <a:rPr lang="ja-JP" altLang="en-US" sz="1200" smtClean="0">
                <a:solidFill>
                  <a:prstClr val="black"/>
                </a:solidFill>
                <a:latin typeface="ＭＳ Ｐゴシック" pitchFamily="50" charset="-128"/>
              </a:rPr>
              <a:t>　　　　　（</a:t>
            </a:r>
            <a:r>
              <a:rPr lang="en-US" altLang="ja-JP" sz="1200" smtClean="0">
                <a:solidFill>
                  <a:prstClr val="black"/>
                </a:solidFill>
                <a:latin typeface="ＭＳ Ｐゴシック" pitchFamily="50" charset="-128"/>
              </a:rPr>
              <a:t>H28</a:t>
            </a:r>
            <a:r>
              <a:rPr lang="ja-JP" altLang="en-US" sz="1200" smtClean="0">
                <a:solidFill>
                  <a:prstClr val="black"/>
                </a:solidFill>
                <a:latin typeface="ＭＳ Ｐゴシック" pitchFamily="50" charset="-128"/>
              </a:rPr>
              <a:t>以降は据置）</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名目経済成長率</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a:t>
            </a:r>
            <a:r>
              <a:rPr lang="en-US" altLang="ja-JP" sz="1200" smtClean="0">
                <a:solidFill>
                  <a:prstClr val="black"/>
                </a:solidFill>
                <a:latin typeface="ＭＳ Ｐゴシック" pitchFamily="50" charset="-128"/>
              </a:rPr>
              <a:t>H23:1.0%,H24:1.3%,H25:1.3%</a:t>
            </a:r>
          </a:p>
          <a:p>
            <a:pPr fontAlgn="base">
              <a:spcBef>
                <a:spcPct val="0"/>
              </a:spcBef>
              <a:spcAft>
                <a:spcPct val="0"/>
              </a:spcAft>
            </a:pPr>
            <a:r>
              <a:rPr lang="en-US" altLang="ja-JP" sz="1200" smtClean="0">
                <a:solidFill>
                  <a:prstClr val="black"/>
                </a:solidFill>
                <a:latin typeface="ＭＳ Ｐゴシック" pitchFamily="50" charset="-128"/>
              </a:rPr>
              <a:t>     H26:1.5%,H27:1.3% </a:t>
            </a:r>
            <a:br>
              <a:rPr lang="en-US" altLang="ja-JP"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（参考：「経済財政の中長期試算」</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（内閣府参考試算））</a:t>
            </a:r>
            <a:br>
              <a:rPr lang="ja-JP" altLang="en-US" sz="1200" smtClean="0">
                <a:solidFill>
                  <a:prstClr val="black"/>
                </a:solidFill>
                <a:latin typeface="ＭＳ Ｐゴシック" pitchFamily="50" charset="-128"/>
              </a:rPr>
            </a:br>
            <a:r>
              <a:rPr lang="ja-JP" altLang="en-US" sz="1200" smtClean="0">
                <a:solidFill>
                  <a:prstClr val="black"/>
                </a:solidFill>
                <a:latin typeface="ＭＳ Ｐゴシック" pitchFamily="50" charset="-128"/>
              </a:rPr>
              <a:t>● </a:t>
            </a:r>
            <a:r>
              <a:rPr lang="en-US" altLang="ja-JP" sz="1200" smtClean="0">
                <a:solidFill>
                  <a:prstClr val="black"/>
                </a:solidFill>
                <a:latin typeface="ＭＳ Ｐゴシック" pitchFamily="50" charset="-128"/>
              </a:rPr>
              <a:t>『</a:t>
            </a:r>
            <a:r>
              <a:rPr lang="ja-JP" altLang="en-US" sz="1200" smtClean="0">
                <a:solidFill>
                  <a:prstClr val="black"/>
                </a:solidFill>
                <a:latin typeface="ＭＳ Ｐゴシック" pitchFamily="50" charset="-128"/>
              </a:rPr>
              <a:t>慎重シナリオ</a:t>
            </a:r>
            <a:r>
              <a:rPr lang="en-US" altLang="ja-JP" sz="1200" smtClean="0">
                <a:solidFill>
                  <a:prstClr val="black"/>
                </a:solidFill>
                <a:latin typeface="ＭＳ Ｐゴシック" pitchFamily="50" charset="-128"/>
              </a:rPr>
              <a:t>』</a:t>
            </a:r>
          </a:p>
        </p:txBody>
      </p:sp>
      <p:sp>
        <p:nvSpPr>
          <p:cNvPr id="2062" name="Line 35"/>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smtClean="0">
              <a:solidFill>
                <a:prstClr val="black"/>
              </a:solidFill>
              <a:latin typeface="Arial" pitchFamily="34" charset="0"/>
            </a:endParaRPr>
          </a:p>
        </p:txBody>
      </p:sp>
      <p:grpSp>
        <p:nvGrpSpPr>
          <p:cNvPr id="2063" name="Group 36"/>
          <p:cNvGrpSpPr>
            <a:grpSpLocks/>
          </p:cNvGrpSpPr>
          <p:nvPr/>
        </p:nvGrpSpPr>
        <p:grpSpPr bwMode="auto">
          <a:xfrm>
            <a:off x="53975" y="6381750"/>
            <a:ext cx="1638300" cy="457200"/>
            <a:chOff x="4728" y="3999"/>
            <a:chExt cx="1032" cy="288"/>
          </a:xfrm>
        </p:grpSpPr>
        <p:sp>
          <p:nvSpPr>
            <p:cNvPr id="806949" name="Text Box 3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067"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4" name="Text Box 39"/>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800" dirty="0" smtClean="0">
                <a:solidFill>
                  <a:prstClr val="black"/>
                </a:solidFill>
              </a:rPr>
              <a:t>－１１－</a:t>
            </a:r>
          </a:p>
        </p:txBody>
      </p:sp>
      <p:sp>
        <p:nvSpPr>
          <p:cNvPr id="806954" name="AutoShape 42"/>
          <p:cNvSpPr>
            <a:spLocks noChangeArrowheads="1"/>
          </p:cNvSpPr>
          <p:nvPr/>
        </p:nvSpPr>
        <p:spPr bwMode="auto">
          <a:xfrm>
            <a:off x="179388" y="260350"/>
            <a:ext cx="8785225" cy="360363"/>
          </a:xfrm>
          <a:prstGeom prst="roundRect">
            <a:avLst>
              <a:gd name="adj" fmla="val 16667"/>
            </a:avLst>
          </a:prstGeom>
          <a:solidFill>
            <a:srgbClr val="FF8BBA"/>
          </a:solidFill>
          <a:ln w="9525">
            <a:noFill/>
            <a:round/>
            <a:headEnd/>
            <a:tailEnd/>
          </a:ln>
          <a:effectLst/>
        </p:spPr>
        <p:txBody>
          <a:bodyPr wrap="none" anchor="ctr"/>
          <a:lstStyle/>
          <a:p>
            <a:pPr fontAlgn="base">
              <a:spcBef>
                <a:spcPct val="0"/>
              </a:spcBef>
              <a:spcAft>
                <a:spcPct val="0"/>
              </a:spcAft>
              <a:defRPr/>
            </a:pPr>
            <a:r>
              <a:rPr lang="en-US" altLang="ja-JP" b="1" dirty="0">
                <a:solidFill>
                  <a:prstClr val="white"/>
                </a:solidFill>
                <a:effectLst>
                  <a:outerShdw blurRad="38100" dist="38100" dir="2700000" algn="tl">
                    <a:srgbClr val="000000"/>
                  </a:outerShdw>
                </a:effectLst>
                <a:latin typeface="Arial" charset="0"/>
              </a:rPr>
              <a:t>■</a:t>
            </a:r>
            <a:r>
              <a:rPr lang="ja-JP" altLang="en-US" b="1" dirty="0">
                <a:solidFill>
                  <a:prstClr val="white"/>
                </a:solidFill>
                <a:effectLst>
                  <a:outerShdw blurRad="38100" dist="38100" dir="2700000" algn="tl">
                    <a:srgbClr val="000000"/>
                  </a:outerShdw>
                </a:effectLst>
                <a:latin typeface="Arial" charset="0"/>
              </a:rPr>
              <a:t>　 ［参考］　名目経済成長率を踏まえた場合の収支見通し　　　　</a:t>
            </a:r>
          </a:p>
        </p:txBody>
      </p:sp>
    </p:spTree>
    <p:extLst>
      <p:ext uri="{BB962C8B-B14F-4D97-AF65-F5344CB8AC3E}">
        <p14:creationId xmlns:p14="http://schemas.microsoft.com/office/powerpoint/2010/main" val="110117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ChangeArrowheads="1"/>
          </p:cNvSpPr>
          <p:nvPr/>
        </p:nvSpPr>
        <p:spPr bwMode="auto">
          <a:xfrm>
            <a:off x="179388" y="1916113"/>
            <a:ext cx="8785225" cy="4321175"/>
          </a:xfrm>
          <a:prstGeom prst="roundRect">
            <a:avLst>
              <a:gd name="adj" fmla="val 6662"/>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1000" smtClean="0">
              <a:solidFill>
                <a:srgbClr val="000000"/>
              </a:solidFill>
              <a:latin typeface="Arial" pitchFamily="34" charset="0"/>
            </a:endParaRPr>
          </a:p>
        </p:txBody>
      </p:sp>
      <p:sp>
        <p:nvSpPr>
          <p:cNvPr id="916483" name="Text Box 3"/>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0"/>
              </a:spcBef>
              <a:spcAft>
                <a:spcPct val="0"/>
              </a:spcAft>
              <a:defRPr/>
            </a:pPr>
            <a:r>
              <a:rPr lang="ja-JP" altLang="en-US" sz="3600" i="1" dirty="0">
                <a:solidFill>
                  <a:prstClr val="white"/>
                </a:solidFill>
                <a:effectLst>
                  <a:outerShdw blurRad="38100" dist="38100" dir="2700000" algn="tl">
                    <a:srgbClr val="000000"/>
                  </a:outerShdw>
                </a:effectLst>
                <a:latin typeface="Arial" charset="0"/>
                <a:ea typeface="HGPｺﾞｼｯｸE" pitchFamily="50" charset="-128"/>
              </a:rPr>
              <a:t>県債残高の推移と将来推計　　</a:t>
            </a:r>
          </a:p>
        </p:txBody>
      </p:sp>
      <p:sp>
        <p:nvSpPr>
          <p:cNvPr id="916488" name="Text Box 8"/>
          <p:cNvSpPr txBox="1">
            <a:spLocks noChangeArrowheads="1"/>
          </p:cNvSpPr>
          <p:nvPr/>
        </p:nvSpPr>
        <p:spPr bwMode="auto">
          <a:xfrm>
            <a:off x="4284663" y="6491288"/>
            <a:ext cx="4859337" cy="366712"/>
          </a:xfrm>
          <a:prstGeom prst="rect">
            <a:avLst/>
          </a:prstGeom>
          <a:gradFill rotWithShape="1">
            <a:gsLst>
              <a:gs pos="0">
                <a:srgbClr val="FF9900">
                  <a:gamma/>
                  <a:tint val="0"/>
                  <a:invGamma/>
                </a:srgbClr>
              </a:gs>
              <a:gs pos="100000">
                <a:srgbClr val="FF9900"/>
              </a:gs>
            </a:gsLst>
            <a:lin ang="0" scaled="1"/>
          </a:gradFill>
          <a:ln w="9525">
            <a:noFill/>
            <a:miter lim="800000"/>
            <a:headEnd/>
            <a:tailEnd/>
          </a:ln>
          <a:effectLst/>
        </p:spPr>
        <p:txBody>
          <a:bodyPr>
            <a:spAutoFit/>
          </a:bodyPr>
          <a:lstStyle/>
          <a:p>
            <a:pPr algn="r" fontAlgn="base">
              <a:spcBef>
                <a:spcPct val="0"/>
              </a:spcBef>
              <a:spcAft>
                <a:spcPct val="0"/>
              </a:spcAft>
              <a:defRPr/>
            </a:pPr>
            <a:r>
              <a:rPr lang="ja-JP" altLang="en-US" b="1" i="1" dirty="0">
                <a:solidFill>
                  <a:prstClr val="white"/>
                </a:solidFill>
                <a:effectLst>
                  <a:outerShdw blurRad="38100" dist="38100" dir="2700000" algn="tl">
                    <a:srgbClr val="000000"/>
                  </a:outerShdw>
                </a:effectLst>
                <a:latin typeface="Arial" charset="0"/>
              </a:rPr>
              <a:t>今後の財政見通し等</a:t>
            </a:r>
          </a:p>
        </p:txBody>
      </p:sp>
      <p:grpSp>
        <p:nvGrpSpPr>
          <p:cNvPr id="3078" name="Group 9"/>
          <p:cNvGrpSpPr>
            <a:grpSpLocks/>
          </p:cNvGrpSpPr>
          <p:nvPr/>
        </p:nvGrpSpPr>
        <p:grpSpPr bwMode="auto">
          <a:xfrm>
            <a:off x="53975" y="6381750"/>
            <a:ext cx="1638300" cy="457200"/>
            <a:chOff x="4728" y="3999"/>
            <a:chExt cx="1032" cy="288"/>
          </a:xfrm>
        </p:grpSpPr>
        <p:sp>
          <p:nvSpPr>
            <p:cNvPr id="916490" name="Text Box 1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308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 Box 12"/>
          <p:cNvSpPr txBox="1">
            <a:spLocks noChangeArrowheads="1"/>
          </p:cNvSpPr>
          <p:nvPr/>
        </p:nvSpPr>
        <p:spPr bwMode="auto">
          <a:xfrm>
            <a:off x="3851275" y="6453188"/>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800" dirty="0" smtClean="0">
                <a:solidFill>
                  <a:srgbClr val="000000"/>
                </a:solidFill>
              </a:rPr>
              <a:t>－１２－</a:t>
            </a:r>
          </a:p>
        </p:txBody>
      </p:sp>
      <p:sp>
        <p:nvSpPr>
          <p:cNvPr id="3080" name="Text Box 13"/>
          <p:cNvSpPr txBox="1">
            <a:spLocks noChangeArrowheads="1"/>
          </p:cNvSpPr>
          <p:nvPr/>
        </p:nvSpPr>
        <p:spPr bwMode="auto">
          <a:xfrm>
            <a:off x="274638" y="1960563"/>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mtClean="0">
                <a:solidFill>
                  <a:srgbClr val="000000"/>
                </a:solidFill>
              </a:rPr>
              <a:t>（億円）</a:t>
            </a:r>
          </a:p>
        </p:txBody>
      </p:sp>
      <p:sp>
        <p:nvSpPr>
          <p:cNvPr id="3081" name="Text Box 16"/>
          <p:cNvSpPr txBox="1">
            <a:spLocks noChangeArrowheads="1"/>
          </p:cNvSpPr>
          <p:nvPr/>
        </p:nvSpPr>
        <p:spPr bwMode="auto">
          <a:xfrm>
            <a:off x="8459788" y="5805488"/>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mtClean="0">
                <a:solidFill>
                  <a:srgbClr val="000000"/>
                </a:solidFill>
              </a:rPr>
              <a:t>（年度）</a:t>
            </a:r>
          </a:p>
        </p:txBody>
      </p:sp>
      <p:sp>
        <p:nvSpPr>
          <p:cNvPr id="3082" name="Line 18"/>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smtClean="0">
              <a:solidFill>
                <a:prstClr val="black"/>
              </a:solidFill>
              <a:latin typeface="Arial" pitchFamily="34" charset="0"/>
            </a:endParaRPr>
          </a:p>
        </p:txBody>
      </p:sp>
      <p:graphicFrame>
        <p:nvGraphicFramePr>
          <p:cNvPr id="3074" name="オブジェクト 2"/>
          <p:cNvGraphicFramePr>
            <a:graphicFrameLocks noChangeAspect="1"/>
          </p:cNvGraphicFramePr>
          <p:nvPr>
            <p:extLst>
              <p:ext uri="{D42A27DB-BD31-4B8C-83A1-F6EECF244321}">
                <p14:modId xmlns:p14="http://schemas.microsoft.com/office/powerpoint/2010/main" val="3533462452"/>
              </p:ext>
            </p:extLst>
          </p:nvPr>
        </p:nvGraphicFramePr>
        <p:xfrm>
          <a:off x="250825" y="1993900"/>
          <a:ext cx="8382000" cy="4114800"/>
        </p:xfrm>
        <a:graphic>
          <a:graphicData uri="http://schemas.openxmlformats.org/presentationml/2006/ole">
            <mc:AlternateContent xmlns:mc="http://schemas.openxmlformats.org/markup-compatibility/2006">
              <mc:Choice xmlns:v="urn:schemas-microsoft-com:vml" Requires="v">
                <p:oleObj spid="_x0000_s60687" name="グラフ" r:id="rId5" imgW="6905549" imgH="3390900" progId="MSGraph.Chart.8">
                  <p:embed followColorScheme="full"/>
                </p:oleObj>
              </mc:Choice>
              <mc:Fallback>
                <p:oleObj name="グラフ" r:id="rId5" imgW="6905549" imgH="3390900" progId="MSGraph.Chart.8">
                  <p:embed followColorScheme="full"/>
                  <p:pic>
                    <p:nvPicPr>
                      <p:cNvPr id="0" name="Picture 2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993900"/>
                        <a:ext cx="83820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Text Box 74"/>
          <p:cNvSpPr txBox="1">
            <a:spLocks noChangeArrowheads="1"/>
          </p:cNvSpPr>
          <p:nvPr/>
        </p:nvSpPr>
        <p:spPr bwMode="auto">
          <a:xfrm>
            <a:off x="322263" y="896699"/>
            <a:ext cx="8497887" cy="738664"/>
          </a:xfrm>
          <a:prstGeom prst="rect">
            <a:avLst/>
          </a:prstGeom>
          <a:noFill/>
          <a:ln w="38100"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eaLnBrk="1" fontAlgn="base" hangingPunct="1">
              <a:lnSpc>
                <a:spcPct val="150000"/>
              </a:lnSpc>
              <a:spcBef>
                <a:spcPct val="0"/>
              </a:spcBef>
              <a:spcAft>
                <a:spcPct val="0"/>
              </a:spcAft>
            </a:pPr>
            <a:r>
              <a:rPr lang="ja-JP" altLang="en-US" sz="1400" dirty="0" smtClean="0">
                <a:solidFill>
                  <a:srgbClr val="000000"/>
                </a:solidFill>
                <a:latin typeface="ＭＳ Ｐゴシック" pitchFamily="50" charset="-128"/>
              </a:rPr>
              <a:t>臨時財政対策債発行額の増大により、県債残高は増加するが、臨時財政対策債を除くと、県債残高は今後も減少を続ける（プライマリーバランスは常に黒字） 。</a:t>
            </a:r>
            <a:endParaRPr lang="en-US" altLang="ja-JP" sz="1400" dirty="0" smtClean="0">
              <a:solidFill>
                <a:srgbClr val="000000"/>
              </a:solidFill>
              <a:latin typeface="ＭＳ Ｐゴシック" pitchFamily="50" charset="-128"/>
            </a:endParaRPr>
          </a:p>
        </p:txBody>
      </p:sp>
      <p:sp>
        <p:nvSpPr>
          <p:cNvPr id="3084" name="Text Box 16"/>
          <p:cNvSpPr txBox="1">
            <a:spLocks noChangeArrowheads="1"/>
          </p:cNvSpPr>
          <p:nvPr/>
        </p:nvSpPr>
        <p:spPr bwMode="auto">
          <a:xfrm>
            <a:off x="6940550" y="5991225"/>
            <a:ext cx="2455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mtClean="0">
                <a:solidFill>
                  <a:srgbClr val="000000"/>
                </a:solidFill>
              </a:rPr>
              <a:t>※ </a:t>
            </a:r>
            <a:r>
              <a:rPr lang="ja-JP" altLang="en-US" smtClean="0">
                <a:solidFill>
                  <a:srgbClr val="000000"/>
                </a:solidFill>
              </a:rPr>
              <a:t>普通会計ベース</a:t>
            </a:r>
          </a:p>
        </p:txBody>
      </p:sp>
    </p:spTree>
    <p:extLst>
      <p:ext uri="{BB962C8B-B14F-4D97-AF65-F5344CB8AC3E}">
        <p14:creationId xmlns:p14="http://schemas.microsoft.com/office/powerpoint/2010/main" val="4291923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1" name="Text Box 41"/>
          <p:cNvSpPr txBox="1">
            <a:spLocks noChangeArrowheads="1"/>
          </p:cNvSpPr>
          <p:nvPr/>
        </p:nvSpPr>
        <p:spPr bwMode="auto">
          <a:xfrm>
            <a:off x="4284663" y="6491288"/>
            <a:ext cx="4859337" cy="366712"/>
          </a:xfrm>
          <a:prstGeom prst="rect">
            <a:avLst/>
          </a:prstGeom>
          <a:gradFill rotWithShape="1">
            <a:gsLst>
              <a:gs pos="0">
                <a:srgbClr val="FF9900">
                  <a:gamma/>
                  <a:tint val="0"/>
                  <a:invGamma/>
                </a:srgbClr>
              </a:gs>
              <a:gs pos="100000">
                <a:srgbClr val="FF9900"/>
              </a:gs>
            </a:gsLst>
            <a:lin ang="0" scaled="1"/>
          </a:gradFill>
          <a:ln w="9525">
            <a:noFill/>
            <a:miter lim="800000"/>
            <a:headEnd/>
            <a:tailEnd/>
          </a:ln>
          <a:effectLst/>
        </p:spPr>
        <p:txBody>
          <a:bodyPr>
            <a:spAutoFit/>
          </a:bodyPr>
          <a:lstStyle/>
          <a:p>
            <a:pPr algn="r" fontAlgn="base">
              <a:spcBef>
                <a:spcPct val="0"/>
              </a:spcBef>
              <a:spcAft>
                <a:spcPct val="0"/>
              </a:spcAft>
              <a:defRPr/>
            </a:pPr>
            <a:r>
              <a:rPr lang="ja-JP" altLang="en-US" b="1" i="1">
                <a:solidFill>
                  <a:prstClr val="white"/>
                </a:solidFill>
                <a:effectLst>
                  <a:outerShdw blurRad="38100" dist="38100" dir="2700000" algn="tl">
                    <a:srgbClr val="000000"/>
                  </a:outerShdw>
                </a:effectLst>
                <a:latin typeface="Arial" charset="0"/>
              </a:rPr>
              <a:t>今後の財政見通し等</a:t>
            </a:r>
          </a:p>
        </p:txBody>
      </p:sp>
      <p:sp>
        <p:nvSpPr>
          <p:cNvPr id="4100"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800" dirty="0" smtClean="0">
                <a:solidFill>
                  <a:srgbClr val="000000"/>
                </a:solidFill>
              </a:rPr>
              <a:t>－１３－</a:t>
            </a:r>
          </a:p>
        </p:txBody>
      </p:sp>
      <p:sp>
        <p:nvSpPr>
          <p:cNvPr id="655367" name="Text Box 7"/>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0"/>
              </a:spcBef>
              <a:spcAft>
                <a:spcPct val="0"/>
              </a:spcAft>
              <a:defRPr/>
            </a:pPr>
            <a:r>
              <a:rPr lang="ja-JP" altLang="en-US" sz="3600" i="1">
                <a:solidFill>
                  <a:prstClr val="white"/>
                </a:solidFill>
                <a:effectLst>
                  <a:outerShdw blurRad="38100" dist="38100" dir="2700000" algn="tl">
                    <a:srgbClr val="000000"/>
                  </a:outerShdw>
                </a:effectLst>
                <a:latin typeface="Arial" charset="0"/>
                <a:ea typeface="HGPｺﾞｼｯｸE" pitchFamily="50" charset="-128"/>
              </a:rPr>
              <a:t>実質公債費比率の推移と将来推計</a:t>
            </a:r>
          </a:p>
        </p:txBody>
      </p:sp>
      <p:grpSp>
        <p:nvGrpSpPr>
          <p:cNvPr id="4102" name="Group 17"/>
          <p:cNvGrpSpPr>
            <a:grpSpLocks/>
          </p:cNvGrpSpPr>
          <p:nvPr/>
        </p:nvGrpSpPr>
        <p:grpSpPr bwMode="auto">
          <a:xfrm>
            <a:off x="53975" y="6381750"/>
            <a:ext cx="1638300" cy="457200"/>
            <a:chOff x="4728" y="3999"/>
            <a:chExt cx="1032" cy="288"/>
          </a:xfrm>
        </p:grpSpPr>
        <p:sp>
          <p:nvSpPr>
            <p:cNvPr id="655378" name="Text Box 18"/>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4112"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3" name="Text Box 34"/>
          <p:cNvSpPr txBox="1">
            <a:spLocks noChangeArrowheads="1"/>
          </p:cNvSpPr>
          <p:nvPr/>
        </p:nvSpPr>
        <p:spPr bwMode="auto">
          <a:xfrm>
            <a:off x="539750" y="1570038"/>
            <a:ext cx="576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200" smtClean="0">
                <a:solidFill>
                  <a:srgbClr val="000000"/>
                </a:solidFill>
              </a:rPr>
              <a:t>（％）</a:t>
            </a:r>
          </a:p>
        </p:txBody>
      </p:sp>
      <p:sp>
        <p:nvSpPr>
          <p:cNvPr id="4104" name="Text Box 36"/>
          <p:cNvSpPr txBox="1">
            <a:spLocks noChangeArrowheads="1"/>
          </p:cNvSpPr>
          <p:nvPr/>
        </p:nvSpPr>
        <p:spPr bwMode="auto">
          <a:xfrm>
            <a:off x="8243888" y="5891213"/>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pitchFamily="34" charset="0"/>
                <a:ea typeface="ＭＳ Ｐゴシック" pitchFamily="50" charset="-128"/>
              </a:defRPr>
            </a:lvl1pPr>
            <a:lvl2pPr marL="742950" indent="-285750" eaLnBrk="0" hangingPunct="0">
              <a:defRPr kumimoji="1" sz="1000">
                <a:solidFill>
                  <a:schemeClr val="tx1"/>
                </a:solidFill>
                <a:latin typeface="Arial" pitchFamily="34" charset="0"/>
                <a:ea typeface="ＭＳ Ｐゴシック" pitchFamily="50" charset="-128"/>
              </a:defRPr>
            </a:lvl2pPr>
            <a:lvl3pPr marL="1143000" indent="-228600" eaLnBrk="0" hangingPunct="0">
              <a:defRPr kumimoji="1" sz="1000">
                <a:solidFill>
                  <a:schemeClr val="tx1"/>
                </a:solidFill>
                <a:latin typeface="Arial" pitchFamily="34" charset="0"/>
                <a:ea typeface="ＭＳ Ｐゴシック" pitchFamily="50" charset="-128"/>
              </a:defRPr>
            </a:lvl3pPr>
            <a:lvl4pPr marL="1600200" indent="-228600" eaLnBrk="0" hangingPunct="0">
              <a:defRPr kumimoji="1" sz="1000">
                <a:solidFill>
                  <a:schemeClr val="tx1"/>
                </a:solidFill>
                <a:latin typeface="Arial" pitchFamily="34" charset="0"/>
                <a:ea typeface="ＭＳ Ｐゴシック" pitchFamily="50" charset="-128"/>
              </a:defRPr>
            </a:lvl4pPr>
            <a:lvl5pPr marL="2057400" indent="-228600" eaLnBrk="0" hangingPunct="0">
              <a:defRPr kumimoji="1" sz="1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000">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ja-JP" altLang="en-US" sz="1200" smtClean="0">
                <a:solidFill>
                  <a:srgbClr val="000000"/>
                </a:solidFill>
              </a:rPr>
              <a:t>（年度）</a:t>
            </a:r>
          </a:p>
        </p:txBody>
      </p:sp>
      <p:sp>
        <p:nvSpPr>
          <p:cNvPr id="4105" name="Line 40"/>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smtClean="0">
              <a:solidFill>
                <a:prstClr val="black"/>
              </a:solidFill>
              <a:latin typeface="Arial" pitchFamily="34" charset="0"/>
            </a:endParaRPr>
          </a:p>
        </p:txBody>
      </p:sp>
      <p:graphicFrame>
        <p:nvGraphicFramePr>
          <p:cNvPr id="4098" name="オブジェクト 1"/>
          <p:cNvGraphicFramePr>
            <a:graphicFrameLocks noChangeAspect="1"/>
          </p:cNvGraphicFramePr>
          <p:nvPr>
            <p:extLst>
              <p:ext uri="{D42A27DB-BD31-4B8C-83A1-F6EECF244321}">
                <p14:modId xmlns:p14="http://schemas.microsoft.com/office/powerpoint/2010/main" val="74863744"/>
              </p:ext>
            </p:extLst>
          </p:nvPr>
        </p:nvGraphicFramePr>
        <p:xfrm>
          <a:off x="546100" y="1652588"/>
          <a:ext cx="7975600" cy="4483100"/>
        </p:xfrm>
        <a:graphic>
          <a:graphicData uri="http://schemas.openxmlformats.org/presentationml/2006/ole">
            <mc:AlternateContent xmlns:mc="http://schemas.openxmlformats.org/markup-compatibility/2006">
              <mc:Choice xmlns:v="urn:schemas-microsoft-com:vml" Requires="v">
                <p:oleObj spid="_x0000_s61711" name="グラフ" r:id="rId5" imgW="7972349" imgH="4486351" progId="MSGraph.Chart.8">
                  <p:embed followColorScheme="full"/>
                </p:oleObj>
              </mc:Choice>
              <mc:Fallback>
                <p:oleObj name="グラフ" r:id="rId5" imgW="7972349" imgH="4486351" progId="MSGraph.Chart.8">
                  <p:embed followColorScheme="full"/>
                  <p:pic>
                    <p:nvPicPr>
                      <p:cNvPr id="0" name="Picture 2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1652588"/>
                        <a:ext cx="79756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AutoShape 39"/>
          <p:cNvSpPr>
            <a:spLocks noChangeArrowheads="1"/>
          </p:cNvSpPr>
          <p:nvPr/>
        </p:nvSpPr>
        <p:spPr bwMode="auto">
          <a:xfrm>
            <a:off x="5995988" y="4365625"/>
            <a:ext cx="1798637" cy="720725"/>
          </a:xfrm>
          <a:prstGeom prst="wedgeEllipseCallout">
            <a:avLst>
              <a:gd name="adj1" fmla="val 17153"/>
              <a:gd name="adj2" fmla="val -100870"/>
            </a:avLst>
          </a:prstGeom>
          <a:solidFill>
            <a:srgbClr val="FFE1FF"/>
          </a:solidFill>
          <a:ln w="9525" algn="ctr">
            <a:solidFill>
              <a:srgbClr val="FF0000"/>
            </a:solidFill>
            <a:prstDash val="sysDot"/>
            <a:miter lim="800000"/>
            <a:headEnd/>
            <a:tailEnd/>
          </a:ln>
        </p:spPr>
        <p:txBody>
          <a:bodyPr anchor="ctr"/>
          <a:lstStyle/>
          <a:p>
            <a:pPr algn="ctr" fontAlgn="base">
              <a:spcBef>
                <a:spcPct val="0"/>
              </a:spcBef>
              <a:spcAft>
                <a:spcPct val="0"/>
              </a:spcAft>
            </a:pPr>
            <a:r>
              <a:rPr lang="ja-JP" altLang="en-US" sz="1600" i="1" u="sng" smtClean="0">
                <a:solidFill>
                  <a:srgbClr val="800000"/>
                </a:solidFill>
                <a:latin typeface="Arial" pitchFamily="34" charset="0"/>
              </a:rPr>
              <a:t>指標は</a:t>
            </a:r>
            <a:endParaRPr lang="en-US" altLang="ja-JP" sz="1600" i="1" u="sng" smtClean="0">
              <a:solidFill>
                <a:srgbClr val="800000"/>
              </a:solidFill>
              <a:latin typeface="Arial" pitchFamily="34" charset="0"/>
            </a:endParaRPr>
          </a:p>
          <a:p>
            <a:pPr algn="ctr" fontAlgn="base">
              <a:spcBef>
                <a:spcPct val="0"/>
              </a:spcBef>
              <a:spcAft>
                <a:spcPct val="0"/>
              </a:spcAft>
            </a:pPr>
            <a:r>
              <a:rPr lang="ja-JP" altLang="en-US" sz="1600" i="1" u="sng" smtClean="0">
                <a:solidFill>
                  <a:srgbClr val="800000"/>
                </a:solidFill>
                <a:latin typeface="Arial" pitchFamily="34" charset="0"/>
              </a:rPr>
              <a:t>低下傾向</a:t>
            </a:r>
          </a:p>
        </p:txBody>
      </p:sp>
      <p:sp>
        <p:nvSpPr>
          <p:cNvPr id="11275" name="Cloud"/>
          <p:cNvSpPr>
            <a:spLocks noChangeAspect="1" noEditPoints="1" noChangeArrowheads="1"/>
          </p:cNvSpPr>
          <p:nvPr/>
        </p:nvSpPr>
        <p:spPr bwMode="auto">
          <a:xfrm>
            <a:off x="3929063" y="1789113"/>
            <a:ext cx="4530725" cy="1423987"/>
          </a:xfrm>
          <a:custGeom>
            <a:avLst/>
            <a:gdLst>
              <a:gd name="T0" fmla="*/ 14054 w 21600"/>
              <a:gd name="T1" fmla="*/ 711994 h 21600"/>
              <a:gd name="T2" fmla="*/ 2265363 w 21600"/>
              <a:gd name="T3" fmla="*/ 1422471 h 21600"/>
              <a:gd name="T4" fmla="*/ 4526949 w 21600"/>
              <a:gd name="T5" fmla="*/ 711994 h 21600"/>
              <a:gd name="T6" fmla="*/ 2265363 w 21600"/>
              <a:gd name="T7" fmla="*/ 8141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1FF"/>
          </a:solidFill>
          <a:ln w="57150">
            <a:noFill/>
            <a:miter lim="800000"/>
            <a:headEnd/>
            <a:tailEnd/>
          </a:ln>
          <a:effectLst>
            <a:outerShdw dist="107763" dir="2700000" algn="ctr" rotWithShape="0">
              <a:srgbClr val="808080"/>
            </a:outerShdw>
          </a:effectLst>
        </p:spPr>
        <p:txBody>
          <a:bodyPr anchor="ctr"/>
          <a:lstStyle/>
          <a:p>
            <a:pPr algn="ctr" fontAlgn="base">
              <a:spcBef>
                <a:spcPct val="0"/>
              </a:spcBef>
              <a:spcAft>
                <a:spcPct val="0"/>
              </a:spcAft>
              <a:defRPr/>
            </a:pPr>
            <a:r>
              <a:rPr lang="ja-JP" altLang="en-US" sz="1600" i="1">
                <a:solidFill>
                  <a:srgbClr val="CC0000"/>
                </a:solidFill>
                <a:latin typeface="ＭＳ Ｐゴシック" charset="-128"/>
              </a:rPr>
              <a:t>県債の発行に国の許可が必要となる基準（</a:t>
            </a:r>
            <a:r>
              <a:rPr lang="en-US" altLang="ja-JP" sz="1600" i="1">
                <a:solidFill>
                  <a:srgbClr val="CC0000"/>
                </a:solidFill>
                <a:latin typeface="ＭＳ Ｐゴシック" charset="-128"/>
              </a:rPr>
              <a:t>18</a:t>
            </a:r>
            <a:r>
              <a:rPr lang="ja-JP" altLang="en-US" sz="1600" i="1">
                <a:solidFill>
                  <a:srgbClr val="CC0000"/>
                </a:solidFill>
                <a:latin typeface="ＭＳ Ｐゴシック" charset="-128"/>
              </a:rPr>
              <a:t>％）や</a:t>
            </a:r>
            <a:endParaRPr lang="en-US" altLang="ja-JP" sz="1600" i="1">
              <a:solidFill>
                <a:srgbClr val="CC0000"/>
              </a:solidFill>
              <a:latin typeface="ＭＳ Ｐゴシック" charset="-128"/>
            </a:endParaRPr>
          </a:p>
          <a:p>
            <a:pPr algn="ctr" fontAlgn="base">
              <a:spcBef>
                <a:spcPct val="0"/>
              </a:spcBef>
              <a:spcAft>
                <a:spcPct val="0"/>
              </a:spcAft>
              <a:defRPr/>
            </a:pPr>
            <a:r>
              <a:rPr lang="ja-JP" altLang="en-US" sz="1600" i="1">
                <a:solidFill>
                  <a:srgbClr val="CC0000"/>
                </a:solidFill>
                <a:latin typeface="ＭＳ Ｐゴシック" charset="-128"/>
              </a:rPr>
              <a:t>早期健全化基準</a:t>
            </a:r>
            <a:r>
              <a:rPr lang="en-US" altLang="ja-JP" sz="1600" i="1">
                <a:solidFill>
                  <a:srgbClr val="CC0000"/>
                </a:solidFill>
                <a:latin typeface="ＭＳ Ｐゴシック" charset="-128"/>
              </a:rPr>
              <a:t>(25%)</a:t>
            </a:r>
            <a:r>
              <a:rPr lang="ja-JP" altLang="en-US" sz="1600" i="1">
                <a:solidFill>
                  <a:srgbClr val="CC0000"/>
                </a:solidFill>
                <a:latin typeface="ＭＳ Ｐゴシック" charset="-128"/>
              </a:rPr>
              <a:t>を大きく</a:t>
            </a:r>
            <a:endParaRPr lang="en-US" altLang="ja-JP" sz="1600" i="1">
              <a:solidFill>
                <a:srgbClr val="CC0000"/>
              </a:solidFill>
              <a:latin typeface="ＭＳ Ｐゴシック" charset="-128"/>
            </a:endParaRPr>
          </a:p>
          <a:p>
            <a:pPr algn="ctr" fontAlgn="base">
              <a:spcBef>
                <a:spcPct val="0"/>
              </a:spcBef>
              <a:spcAft>
                <a:spcPct val="0"/>
              </a:spcAft>
              <a:defRPr/>
            </a:pPr>
            <a:r>
              <a:rPr lang="ja-JP" altLang="en-US" sz="1600" i="1">
                <a:solidFill>
                  <a:srgbClr val="CC0000"/>
                </a:solidFill>
                <a:latin typeface="ＭＳ Ｐゴシック" charset="-128"/>
              </a:rPr>
              <a:t>下回る水準を維持</a:t>
            </a:r>
          </a:p>
        </p:txBody>
      </p:sp>
      <p:sp>
        <p:nvSpPr>
          <p:cNvPr id="4108" name="Line 47"/>
          <p:cNvSpPr>
            <a:spLocks noChangeShapeType="1"/>
          </p:cNvSpPr>
          <p:nvPr/>
        </p:nvSpPr>
        <p:spPr bwMode="auto">
          <a:xfrm>
            <a:off x="3438525" y="3471863"/>
            <a:ext cx="319088" cy="0"/>
          </a:xfrm>
          <a:prstGeom prst="line">
            <a:avLst/>
          </a:prstGeom>
          <a:noFill/>
          <a:ln w="25400">
            <a:solidFill>
              <a:srgbClr val="FF99CC"/>
            </a:solidFill>
            <a:prstDash val="dash"/>
            <a:round/>
            <a:headEnd/>
            <a:tailEnd/>
          </a:ln>
          <a:extLst>
            <a:ext uri="{909E8E84-426E-40DD-AFC4-6F175D3DCCD1}">
              <a14:hiddenFill xmlns:a14="http://schemas.microsoft.com/office/drawing/2010/main">
                <a:noFill/>
              </a14:hiddenFill>
            </a:ext>
          </a:extLst>
        </p:spPr>
        <p:txBody>
          <a:bodyPr anchor="ctr">
            <a:spAutoFit/>
          </a:bodyPr>
          <a:lstStyle/>
          <a:p>
            <a:pPr fontAlgn="base">
              <a:spcBef>
                <a:spcPct val="0"/>
              </a:spcBef>
              <a:spcAft>
                <a:spcPct val="0"/>
              </a:spcAft>
            </a:pPr>
            <a:endParaRPr lang="ja-JP" altLang="en-US" sz="1000" smtClean="0">
              <a:solidFill>
                <a:prstClr val="black"/>
              </a:solidFill>
              <a:latin typeface="Arial" pitchFamily="34" charset="0"/>
            </a:endParaRPr>
          </a:p>
        </p:txBody>
      </p:sp>
      <p:sp>
        <p:nvSpPr>
          <p:cNvPr id="4109" name="AutoShape 2"/>
          <p:cNvSpPr>
            <a:spLocks noChangeArrowheads="1"/>
          </p:cNvSpPr>
          <p:nvPr/>
        </p:nvSpPr>
        <p:spPr bwMode="auto">
          <a:xfrm>
            <a:off x="179388" y="1341438"/>
            <a:ext cx="8785225" cy="4895850"/>
          </a:xfrm>
          <a:prstGeom prst="roundRect">
            <a:avLst>
              <a:gd name="adj" fmla="val 6662"/>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z="1000" smtClean="0">
              <a:solidFill>
                <a:srgbClr val="000000"/>
              </a:solidFill>
              <a:latin typeface="Arial" pitchFamily="34" charset="0"/>
            </a:endParaRPr>
          </a:p>
        </p:txBody>
      </p:sp>
      <p:sp>
        <p:nvSpPr>
          <p:cNvPr id="11278" name="AutoShape 43"/>
          <p:cNvSpPr>
            <a:spLocks noChangeArrowheads="1"/>
          </p:cNvSpPr>
          <p:nvPr/>
        </p:nvSpPr>
        <p:spPr bwMode="auto">
          <a:xfrm>
            <a:off x="2590800" y="1160463"/>
            <a:ext cx="3673475" cy="360362"/>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0"/>
              </a:spcBef>
              <a:spcAft>
                <a:spcPct val="0"/>
              </a:spcAft>
              <a:defRPr/>
            </a:pPr>
            <a:r>
              <a:rPr lang="ja-JP" altLang="en-US" sz="1400">
                <a:solidFill>
                  <a:srgbClr val="000000"/>
                </a:solidFill>
                <a:latin typeface="Arial" charset="0"/>
              </a:rPr>
              <a:t>実質公債費比率の推移と今後の推計</a:t>
            </a:r>
          </a:p>
        </p:txBody>
      </p:sp>
    </p:spTree>
    <p:extLst>
      <p:ext uri="{BB962C8B-B14F-4D97-AF65-F5344CB8AC3E}">
        <p14:creationId xmlns:p14="http://schemas.microsoft.com/office/powerpoint/2010/main" val="3081958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5" name="AutoShape 103"/>
          <p:cNvSpPr>
            <a:spLocks noChangeArrowheads="1"/>
          </p:cNvSpPr>
          <p:nvPr/>
        </p:nvSpPr>
        <p:spPr bwMode="auto">
          <a:xfrm>
            <a:off x="4283968" y="1764649"/>
            <a:ext cx="4558283" cy="4346112"/>
          </a:xfrm>
          <a:prstGeom prst="roundRect">
            <a:avLst>
              <a:gd name="adj" fmla="val 4566"/>
            </a:avLst>
          </a:prstGeom>
          <a:solidFill>
            <a:schemeClr val="accent2">
              <a:lumMod val="20000"/>
              <a:lumOff val="80000"/>
            </a:schemeClr>
          </a:solidFill>
          <a:ln w="28575" cap="rnd">
            <a:solidFill>
              <a:srgbClr val="FF0066"/>
            </a:solidFill>
            <a:prstDash val="solid"/>
            <a:round/>
            <a:headEnd/>
            <a:tailEnd/>
          </a:ln>
          <a:extLst/>
        </p:spPr>
        <p:txBody>
          <a:bodyPr wrap="none" anchor="b" anchorCtr="0"/>
          <a:lstStyle/>
          <a:p>
            <a:pPr fontAlgn="base">
              <a:spcBef>
                <a:spcPct val="50000"/>
              </a:spcBef>
              <a:spcAft>
                <a:spcPct val="0"/>
              </a:spcAft>
            </a:pPr>
            <a:endParaRPr lang="ja-JP" altLang="en-US" sz="1000" dirty="0">
              <a:solidFill>
                <a:prstClr val="black"/>
              </a:solidFill>
              <a:latin typeface="Arial" charset="0"/>
            </a:endParaRPr>
          </a:p>
        </p:txBody>
      </p:sp>
      <p:sp>
        <p:nvSpPr>
          <p:cNvPr id="28677" name="AutoShape 24"/>
          <p:cNvSpPr>
            <a:spLocks noChangeArrowheads="1"/>
          </p:cNvSpPr>
          <p:nvPr/>
        </p:nvSpPr>
        <p:spPr bwMode="auto">
          <a:xfrm>
            <a:off x="107950" y="836613"/>
            <a:ext cx="8856663" cy="5472112"/>
          </a:xfrm>
          <a:prstGeom prst="roundRect">
            <a:avLst>
              <a:gd name="adj" fmla="val 5704"/>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dirty="0">
              <a:solidFill>
                <a:prstClr val="black"/>
              </a:solidFill>
              <a:latin typeface="Arial" charset="0"/>
            </a:endParaRPr>
          </a:p>
        </p:txBody>
      </p:sp>
      <p:sp>
        <p:nvSpPr>
          <p:cNvPr id="799746"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8679" name="Text Box 4"/>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－１４－</a:t>
            </a:r>
            <a:endParaRPr lang="ja-JP" altLang="en-US" sz="1800" dirty="0">
              <a:solidFill>
                <a:prstClr val="black"/>
              </a:solidFill>
            </a:endParaRPr>
          </a:p>
        </p:txBody>
      </p:sp>
      <p:sp>
        <p:nvSpPr>
          <p:cNvPr id="799749" name="Text Box 5"/>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dirty="0">
                <a:solidFill>
                  <a:prstClr val="white"/>
                </a:solidFill>
                <a:effectLst>
                  <a:outerShdw blurRad="38100" dist="38100" dir="2700000" algn="tl">
                    <a:srgbClr val="000000"/>
                  </a:outerShdw>
                </a:effectLst>
                <a:latin typeface="Arial" charset="0"/>
                <a:ea typeface="HGPｺﾞｼｯｸE" pitchFamily="50" charset="-128"/>
              </a:rPr>
              <a:t>平成</a:t>
            </a:r>
            <a:r>
              <a:rPr lang="ja-JP" altLang="en-US" sz="3600" i="1" dirty="0" smtClean="0">
                <a:solidFill>
                  <a:prstClr val="white"/>
                </a:solidFill>
                <a:effectLst>
                  <a:outerShdw blurRad="38100" dist="38100" dir="2700000" algn="tl">
                    <a:srgbClr val="000000"/>
                  </a:outerShdw>
                </a:effectLst>
                <a:latin typeface="Arial" charset="0"/>
                <a:ea typeface="HGPｺﾞｼｯｸE" pitchFamily="50" charset="-128"/>
              </a:rPr>
              <a:t>２</a:t>
            </a:r>
            <a:r>
              <a:rPr lang="ja-JP" altLang="en-US" sz="3600" i="1" dirty="0">
                <a:solidFill>
                  <a:prstClr val="white"/>
                </a:solidFill>
                <a:effectLst>
                  <a:outerShdw blurRad="38100" dist="38100" dir="2700000" algn="tl">
                    <a:srgbClr val="000000"/>
                  </a:outerShdw>
                </a:effectLst>
                <a:latin typeface="Arial" charset="0"/>
                <a:ea typeface="HGPｺﾞｼｯｸE" pitchFamily="50" charset="-128"/>
              </a:rPr>
              <a:t>３</a:t>
            </a:r>
            <a:r>
              <a:rPr lang="ja-JP" altLang="en-US" sz="3600" i="1" dirty="0" smtClean="0">
                <a:solidFill>
                  <a:prstClr val="white"/>
                </a:solidFill>
                <a:effectLst>
                  <a:outerShdw blurRad="38100" dist="38100" dir="2700000" algn="tl">
                    <a:srgbClr val="000000"/>
                  </a:outerShdw>
                </a:effectLst>
                <a:latin typeface="Arial" charset="0"/>
                <a:ea typeface="HGPｺﾞｼｯｸE" pitchFamily="50" charset="-128"/>
              </a:rPr>
              <a:t>年度</a:t>
            </a:r>
            <a:r>
              <a:rPr lang="ja-JP" altLang="en-US" sz="3600" i="1" dirty="0">
                <a:solidFill>
                  <a:prstClr val="white"/>
                </a:solidFill>
                <a:effectLst>
                  <a:outerShdw blurRad="38100" dist="38100" dir="2700000" algn="tl">
                    <a:srgbClr val="000000"/>
                  </a:outerShdw>
                </a:effectLst>
                <a:latin typeface="Arial" charset="0"/>
                <a:ea typeface="HGPｺﾞｼｯｸE" pitchFamily="50" charset="-128"/>
              </a:rPr>
              <a:t>の主な事業</a:t>
            </a:r>
          </a:p>
        </p:txBody>
      </p:sp>
      <p:grpSp>
        <p:nvGrpSpPr>
          <p:cNvPr id="28681" name="Group 6"/>
          <p:cNvGrpSpPr>
            <a:grpSpLocks/>
          </p:cNvGrpSpPr>
          <p:nvPr/>
        </p:nvGrpSpPr>
        <p:grpSpPr bwMode="auto">
          <a:xfrm>
            <a:off x="53975" y="6381750"/>
            <a:ext cx="1638300" cy="457200"/>
            <a:chOff x="4728" y="3999"/>
            <a:chExt cx="1032" cy="288"/>
          </a:xfrm>
        </p:grpSpPr>
        <p:sp>
          <p:nvSpPr>
            <p:cNvPr id="799751" name="Text Box 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875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2" name="Line 12"/>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799764" name="AutoShape 20"/>
          <p:cNvSpPr>
            <a:spLocks noChangeArrowheads="1"/>
          </p:cNvSpPr>
          <p:nvPr/>
        </p:nvSpPr>
        <p:spPr bwMode="auto">
          <a:xfrm>
            <a:off x="2122488" y="692150"/>
            <a:ext cx="4321175" cy="360363"/>
          </a:xfrm>
          <a:prstGeom prst="roundRect">
            <a:avLst>
              <a:gd name="adj" fmla="val 16667"/>
            </a:avLst>
          </a:prstGeom>
          <a:solidFill>
            <a:srgbClr val="FF0066"/>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dirty="0">
                <a:solidFill>
                  <a:prstClr val="white"/>
                </a:solidFill>
                <a:latin typeface="Arial" charset="0"/>
                <a:ea typeface="HGPｺﾞｼｯｸE" pitchFamily="50" charset="-128"/>
              </a:rPr>
              <a:t>政策重点指針関連事業の状況　</a:t>
            </a:r>
          </a:p>
        </p:txBody>
      </p:sp>
      <p:sp>
        <p:nvSpPr>
          <p:cNvPr id="28684" name="Text Box 21"/>
          <p:cNvSpPr txBox="1">
            <a:spLocks noChangeArrowheads="1"/>
          </p:cNvSpPr>
          <p:nvPr/>
        </p:nvSpPr>
        <p:spPr bwMode="auto">
          <a:xfrm>
            <a:off x="250130" y="1152525"/>
            <a:ext cx="8642350" cy="522288"/>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dirty="0">
                <a:solidFill>
                  <a:prstClr val="black"/>
                </a:solidFill>
              </a:rPr>
              <a:t>新おかやま夢づくりプランを推進し、「快適生活県おかやま」を実現していくため、平成</a:t>
            </a:r>
            <a:r>
              <a:rPr lang="ja-JP" altLang="en-US" sz="1400" dirty="0" smtClean="0">
                <a:solidFill>
                  <a:prstClr val="black"/>
                </a:solidFill>
              </a:rPr>
              <a:t>２３年度</a:t>
            </a:r>
            <a:r>
              <a:rPr lang="ja-JP" altLang="en-US" sz="1400" dirty="0">
                <a:solidFill>
                  <a:prstClr val="black"/>
                </a:solidFill>
              </a:rPr>
              <a:t>における県政推進に当たっての重点的な推進方向を示すものとして策定した</a:t>
            </a:r>
            <a:r>
              <a:rPr lang="en-US" altLang="ja-JP" sz="1400" dirty="0">
                <a:solidFill>
                  <a:prstClr val="black"/>
                </a:solidFill>
              </a:rPr>
              <a:t>『</a:t>
            </a:r>
            <a:r>
              <a:rPr lang="ja-JP" altLang="en-US" sz="1400" dirty="0">
                <a:solidFill>
                  <a:prstClr val="black"/>
                </a:solidFill>
              </a:rPr>
              <a:t>平成</a:t>
            </a:r>
            <a:r>
              <a:rPr lang="ja-JP" altLang="en-US" sz="1400" dirty="0" smtClean="0">
                <a:solidFill>
                  <a:prstClr val="black"/>
                </a:solidFill>
              </a:rPr>
              <a:t>２３年度</a:t>
            </a:r>
            <a:r>
              <a:rPr lang="ja-JP" altLang="en-US" sz="1400" dirty="0">
                <a:solidFill>
                  <a:prstClr val="black"/>
                </a:solidFill>
              </a:rPr>
              <a:t>政策重点指針</a:t>
            </a:r>
            <a:r>
              <a:rPr lang="en-US" altLang="ja-JP" sz="1400" dirty="0">
                <a:solidFill>
                  <a:prstClr val="black"/>
                </a:solidFill>
              </a:rPr>
              <a:t>』</a:t>
            </a:r>
            <a:r>
              <a:rPr lang="ja-JP" altLang="en-US" sz="1400" dirty="0">
                <a:solidFill>
                  <a:prstClr val="black"/>
                </a:solidFill>
              </a:rPr>
              <a:t>に基づく重点事業の状況</a:t>
            </a:r>
          </a:p>
        </p:txBody>
      </p:sp>
      <p:sp>
        <p:nvSpPr>
          <p:cNvPr id="799848" name="AutoShape 104"/>
          <p:cNvSpPr>
            <a:spLocks noChangeArrowheads="1"/>
          </p:cNvSpPr>
          <p:nvPr/>
        </p:nvSpPr>
        <p:spPr bwMode="auto">
          <a:xfrm>
            <a:off x="6660331" y="5650216"/>
            <a:ext cx="2016125" cy="360363"/>
          </a:xfrm>
          <a:prstGeom prst="roundRect">
            <a:avLst>
              <a:gd name="adj" fmla="val 16667"/>
            </a:avLst>
          </a:prstGeom>
          <a:solidFill>
            <a:srgbClr val="FFE1FF"/>
          </a:solidFill>
          <a:ln w="38100" cmpd="dbl" algn="ctr">
            <a:solidFill>
              <a:srgbClr val="800000"/>
            </a:solid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i="1" u="sng" dirty="0" smtClean="0">
                <a:solidFill>
                  <a:srgbClr val="FF0066"/>
                </a:solidFill>
                <a:latin typeface="Arial" charset="0"/>
                <a:ea typeface="HGP創英角ﾎﾟｯﾌﾟ体" pitchFamily="50" charset="-128"/>
              </a:rPr>
              <a:t>計　　５１億円</a:t>
            </a:r>
            <a:endParaRPr lang="ja-JP" altLang="en-US" sz="1400" i="1" u="sng" dirty="0">
              <a:solidFill>
                <a:srgbClr val="FF0066"/>
              </a:solidFill>
              <a:latin typeface="Arial" charset="0"/>
              <a:ea typeface="HGP創英角ﾎﾟｯﾌﾟ体" pitchFamily="50" charset="-128"/>
            </a:endParaRPr>
          </a:p>
        </p:txBody>
      </p:sp>
      <p:sp>
        <p:nvSpPr>
          <p:cNvPr id="799767" name="AutoShape 23"/>
          <p:cNvSpPr>
            <a:spLocks noChangeArrowheads="1"/>
          </p:cNvSpPr>
          <p:nvPr/>
        </p:nvSpPr>
        <p:spPr bwMode="auto">
          <a:xfrm>
            <a:off x="197272" y="4149080"/>
            <a:ext cx="3547000" cy="452123"/>
          </a:xfrm>
          <a:prstGeom prst="roundRect">
            <a:avLst>
              <a:gd name="adj" fmla="val 16667"/>
            </a:avLst>
          </a:prstGeom>
          <a:solidFill>
            <a:srgbClr val="99CC00"/>
          </a:solidFill>
          <a:ln w="9525" algn="ctr">
            <a:noFill/>
            <a:round/>
            <a:headEnd/>
            <a:tailEnd/>
          </a:ln>
          <a:effectLst>
            <a:outerShdw dist="107763" dir="2700000" algn="ctr" rotWithShape="0">
              <a:srgbClr val="808080"/>
            </a:outerShdw>
          </a:effectLst>
        </p:spPr>
        <p:txBody>
          <a:bodyPr wrap="none" lIns="234000" anchor="ctr"/>
          <a:lstStyle/>
          <a:p>
            <a:pPr fontAlgn="base">
              <a:spcBef>
                <a:spcPct val="50000"/>
              </a:spcBef>
              <a:spcAft>
                <a:spcPct val="0"/>
              </a:spcAft>
              <a:defRPr/>
            </a:pPr>
            <a:r>
              <a:rPr lang="ja-JP" altLang="en-US" sz="1400" i="1" dirty="0" smtClean="0">
                <a:solidFill>
                  <a:prstClr val="white"/>
                </a:solidFill>
                <a:latin typeface="Arial" charset="0"/>
                <a:ea typeface="HGPｺﾞｼｯｸE" pitchFamily="50" charset="-128"/>
              </a:rPr>
              <a:t>社会経済環境の変化に対応する施策</a:t>
            </a:r>
            <a:r>
              <a:rPr lang="ja-JP" altLang="en-US" sz="1400" i="1" dirty="0">
                <a:solidFill>
                  <a:prstClr val="white"/>
                </a:solidFill>
                <a:latin typeface="Arial" charset="0"/>
                <a:ea typeface="HGPｺﾞｼｯｸE" pitchFamily="50" charset="-128"/>
              </a:rPr>
              <a:t>　</a:t>
            </a:r>
          </a:p>
        </p:txBody>
      </p:sp>
      <p:sp>
        <p:nvSpPr>
          <p:cNvPr id="799874" name="AutoShape 130" descr="ざらざら"/>
          <p:cNvSpPr>
            <a:spLocks noChangeAspect="1" noChangeArrowheads="1"/>
          </p:cNvSpPr>
          <p:nvPr/>
        </p:nvSpPr>
        <p:spPr bwMode="auto">
          <a:xfrm>
            <a:off x="222655" y="5877272"/>
            <a:ext cx="3985369" cy="335641"/>
          </a:xfrm>
          <a:prstGeom prst="roundRect">
            <a:avLst>
              <a:gd name="adj" fmla="val 16667"/>
            </a:avLst>
          </a:prstGeom>
          <a:pattFill prst="trellis">
            <a:fgClr>
              <a:srgbClr val="FFCC99"/>
            </a:fgClr>
            <a:bgClr>
              <a:srgbClr val="FFFFFF"/>
            </a:bgClr>
          </a:pattFill>
          <a:ln w="38100" cmpd="dbl" algn="ctr">
            <a:solidFill>
              <a:srgbClr val="800000"/>
            </a:solid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i="1" u="sng" dirty="0">
                <a:solidFill>
                  <a:srgbClr val="800000"/>
                </a:solidFill>
                <a:latin typeface="Arial" charset="0"/>
                <a:ea typeface="HGP創英角ﾎﾟｯﾌﾟ体" pitchFamily="50" charset="-128"/>
              </a:rPr>
              <a:t>計　</a:t>
            </a:r>
            <a:r>
              <a:rPr lang="ja-JP" altLang="en-US" sz="1400" i="1" u="sng" dirty="0" smtClean="0">
                <a:solidFill>
                  <a:srgbClr val="800000"/>
                </a:solidFill>
                <a:latin typeface="Arial" charset="0"/>
                <a:ea typeface="HGP創英角ﾎﾟｯﾌﾟ体" pitchFamily="50" charset="-128"/>
              </a:rPr>
              <a:t>１，１５１億円</a:t>
            </a:r>
            <a:r>
              <a:rPr lang="ja-JP" altLang="en-US" sz="1600" i="1" dirty="0" smtClean="0">
                <a:solidFill>
                  <a:srgbClr val="800000"/>
                </a:solidFill>
                <a:latin typeface="Arial" charset="0"/>
                <a:ea typeface="HGP創英角ﾎﾟｯﾌﾟ体" pitchFamily="50" charset="-128"/>
              </a:rPr>
              <a:t>　</a:t>
            </a:r>
            <a:r>
              <a:rPr lang="ja-JP" altLang="en-US" sz="1200" i="1" u="sng" dirty="0" smtClean="0">
                <a:solidFill>
                  <a:srgbClr val="800000"/>
                </a:solidFill>
                <a:latin typeface="Arial" charset="0"/>
                <a:ea typeface="HGP創英角ﾎﾟｯﾌﾟ体" pitchFamily="50" charset="-128"/>
              </a:rPr>
              <a:t>うち重点事業</a:t>
            </a:r>
            <a:r>
              <a:rPr lang="ja-JP" altLang="en-US" sz="1200" i="1" u="sng" dirty="0">
                <a:solidFill>
                  <a:srgbClr val="800000"/>
                </a:solidFill>
                <a:latin typeface="Arial" charset="0"/>
                <a:ea typeface="HGP創英角ﾎﾟｯﾌﾟ体" pitchFamily="50" charset="-128"/>
              </a:rPr>
              <a:t>４５</a:t>
            </a:r>
            <a:r>
              <a:rPr lang="ja-JP" altLang="en-US" sz="1200" i="1" u="sng" dirty="0" smtClean="0">
                <a:solidFill>
                  <a:srgbClr val="800000"/>
                </a:solidFill>
                <a:latin typeface="Arial" charset="0"/>
                <a:ea typeface="HGP創英角ﾎﾟｯﾌﾟ体" pitchFamily="50" charset="-128"/>
              </a:rPr>
              <a:t>事業　</a:t>
            </a:r>
            <a:r>
              <a:rPr lang="ja-JP" altLang="en-US" sz="1200" i="1" u="sng" dirty="0">
                <a:solidFill>
                  <a:srgbClr val="800000"/>
                </a:solidFill>
                <a:latin typeface="Arial" charset="0"/>
                <a:ea typeface="HGP創英角ﾎﾟｯﾌﾟ体" pitchFamily="50" charset="-128"/>
              </a:rPr>
              <a:t>２８４</a:t>
            </a:r>
            <a:r>
              <a:rPr lang="ja-JP" altLang="en-US" sz="1200" i="1" u="sng" dirty="0" smtClean="0">
                <a:solidFill>
                  <a:srgbClr val="800000"/>
                </a:solidFill>
                <a:latin typeface="Arial" charset="0"/>
                <a:ea typeface="HGP創英角ﾎﾟｯﾌﾟ体" pitchFamily="50" charset="-128"/>
              </a:rPr>
              <a:t>億円</a:t>
            </a:r>
            <a:endParaRPr lang="ja-JP" altLang="en-US" sz="1200" i="1" dirty="0">
              <a:solidFill>
                <a:srgbClr val="800000"/>
              </a:solidFill>
              <a:latin typeface="Arial" charset="0"/>
              <a:ea typeface="HGP創英角ﾎﾟｯﾌﾟ体" pitchFamily="50" charset="-128"/>
            </a:endParaRPr>
          </a:p>
        </p:txBody>
      </p:sp>
      <p:grpSp>
        <p:nvGrpSpPr>
          <p:cNvPr id="2" name="グループ化 1"/>
          <p:cNvGrpSpPr/>
          <p:nvPr/>
        </p:nvGrpSpPr>
        <p:grpSpPr>
          <a:xfrm>
            <a:off x="197272" y="1776842"/>
            <a:ext cx="3547000" cy="452123"/>
            <a:chOff x="146472" y="2060904"/>
            <a:chExt cx="3547000" cy="504000"/>
          </a:xfrm>
        </p:grpSpPr>
        <p:sp>
          <p:nvSpPr>
            <p:cNvPr id="102" name="AutoShape 22"/>
            <p:cNvSpPr>
              <a:spLocks noChangeArrowheads="1"/>
            </p:cNvSpPr>
            <p:nvPr/>
          </p:nvSpPr>
          <p:spPr bwMode="auto">
            <a:xfrm>
              <a:off x="146472" y="2060904"/>
              <a:ext cx="3547000" cy="504000"/>
            </a:xfrm>
            <a:prstGeom prst="roundRect">
              <a:avLst>
                <a:gd name="adj" fmla="val 16667"/>
              </a:avLst>
            </a:prstGeom>
            <a:solidFill>
              <a:srgbClr val="FF9900"/>
            </a:solidFill>
            <a:ln w="9525" algn="ctr">
              <a:noFill/>
              <a:round/>
              <a:headEnd/>
              <a:tailEnd/>
            </a:ln>
            <a:effectLst>
              <a:outerShdw dist="107763" dir="2700000" algn="ctr" rotWithShape="0">
                <a:srgbClr val="808080"/>
              </a:outerShdw>
            </a:effectLst>
          </p:spPr>
          <p:txBody>
            <a:bodyPr wrap="none" lIns="234000" anchor="ctr"/>
            <a:lstStyle/>
            <a:p>
              <a:pPr fontAlgn="base">
                <a:spcBef>
                  <a:spcPct val="50000"/>
                </a:spcBef>
                <a:spcAft>
                  <a:spcPct val="0"/>
                </a:spcAft>
                <a:defRPr/>
              </a:pPr>
              <a:endParaRPr lang="en-US" altLang="ja-JP" sz="800" i="1" dirty="0">
                <a:solidFill>
                  <a:prstClr val="white"/>
                </a:solidFill>
                <a:latin typeface="Arial" charset="0"/>
                <a:ea typeface="HGPｺﾞｼｯｸE" pitchFamily="50" charset="-128"/>
              </a:endParaRPr>
            </a:p>
            <a:p>
              <a:pPr fontAlgn="base">
                <a:spcBef>
                  <a:spcPct val="50000"/>
                </a:spcBef>
                <a:spcAft>
                  <a:spcPct val="0"/>
                </a:spcAft>
                <a:defRPr/>
              </a:pPr>
              <a:r>
                <a:rPr lang="ja-JP" altLang="en-US" sz="1400" i="1" dirty="0" smtClean="0">
                  <a:solidFill>
                    <a:prstClr val="white"/>
                  </a:solidFill>
                  <a:latin typeface="Arial" charset="0"/>
                  <a:ea typeface="HGPｺﾞｼｯｸE" pitchFamily="50" charset="-128"/>
                </a:rPr>
                <a:t>　基本</a:t>
              </a:r>
              <a:r>
                <a:rPr lang="ja-JP" altLang="en-US" sz="1400" i="1" dirty="0">
                  <a:solidFill>
                    <a:prstClr val="white"/>
                  </a:solidFill>
                  <a:latin typeface="Arial" charset="0"/>
                  <a:ea typeface="HGPｺﾞｼｯｸE" pitchFamily="50" charset="-128"/>
                </a:rPr>
                <a:t>戦略</a:t>
              </a:r>
              <a:r>
                <a:rPr lang="ja-JP" altLang="en-US" sz="1400" i="1" dirty="0" smtClean="0">
                  <a:solidFill>
                    <a:prstClr val="white"/>
                  </a:solidFill>
                  <a:latin typeface="Arial" charset="0"/>
                  <a:ea typeface="HGPｺﾞｼｯｸE" pitchFamily="50" charset="-128"/>
                </a:rPr>
                <a:t>ごとの重点推進施策</a:t>
              </a:r>
              <a:endParaRPr lang="ja-JP" altLang="en-US" sz="1400" i="1" dirty="0">
                <a:solidFill>
                  <a:prstClr val="white"/>
                </a:solidFill>
                <a:latin typeface="Arial" charset="0"/>
                <a:ea typeface="HGPｺﾞｼｯｸE" pitchFamily="50" charset="-128"/>
              </a:endParaRPr>
            </a:p>
          </p:txBody>
        </p:sp>
        <p:sp>
          <p:nvSpPr>
            <p:cNvPr id="15" name="テキスト ボックス 14"/>
            <p:cNvSpPr txBox="1"/>
            <p:nvPr/>
          </p:nvSpPr>
          <p:spPr bwMode="auto">
            <a:xfrm>
              <a:off x="273604" y="2069720"/>
              <a:ext cx="2466270" cy="307777"/>
            </a:xfrm>
            <a:prstGeom prst="rect">
              <a:avLst/>
            </a:prstGeom>
            <a:noFill/>
            <a:ln w="28575" algn="ctr">
              <a:noFill/>
              <a:miter lim="800000"/>
              <a:headEnd/>
              <a:tailEnd/>
            </a:ln>
            <a:effectLst/>
          </p:spPr>
          <p:txBody>
            <a:bodyPr wrap="square" rtlCol="0">
              <a:spAutoFit/>
            </a:bodyPr>
            <a:lstStyle/>
            <a:p>
              <a:r>
                <a:rPr lang="ja-JP" altLang="en-US" sz="1400" i="1" dirty="0" smtClean="0">
                  <a:solidFill>
                    <a:prstClr val="white"/>
                  </a:solidFill>
                  <a:latin typeface="Arial" charset="0"/>
                  <a:ea typeface="HGPｺﾞｼｯｸE" pitchFamily="50" charset="-128"/>
                </a:rPr>
                <a:t>新おかやま夢づくりプランの</a:t>
              </a:r>
              <a:endParaRPr kumimoji="1" lang="ja-JP" altLang="en-US" sz="1400" dirty="0">
                <a:latin typeface="ＭＳ Ｐゴシック" pitchFamily="50" charset="-128"/>
              </a:endParaRPr>
            </a:p>
          </p:txBody>
        </p:sp>
      </p:grpSp>
      <p:grpSp>
        <p:nvGrpSpPr>
          <p:cNvPr id="3" name="グループ化 2"/>
          <p:cNvGrpSpPr/>
          <p:nvPr/>
        </p:nvGrpSpPr>
        <p:grpSpPr>
          <a:xfrm>
            <a:off x="230312" y="2348880"/>
            <a:ext cx="3697882" cy="521003"/>
            <a:chOff x="323528" y="2689556"/>
            <a:chExt cx="3697882" cy="288000"/>
          </a:xfrm>
        </p:grpSpPr>
        <p:sp>
          <p:nvSpPr>
            <p:cNvPr id="799769" name="desk1"/>
            <p:cNvSpPr>
              <a:spLocks noEditPoints="1" noChangeArrowheads="1"/>
            </p:cNvSpPr>
            <p:nvPr/>
          </p:nvSpPr>
          <p:spPr bwMode="auto">
            <a:xfrm>
              <a:off x="323528" y="2689556"/>
              <a:ext cx="3402813" cy="288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E1FF"/>
            </a:solidFill>
            <a:ln w="9525">
              <a:noFill/>
              <a:miter lim="800000"/>
              <a:headEnd/>
              <a:tailEnd/>
            </a:ln>
            <a:effectLst>
              <a:outerShdw dist="107763" dir="2700000" algn="ctr" rotWithShape="0">
                <a:srgbClr val="808080"/>
              </a:outerShdw>
            </a:effectLst>
          </p:spPr>
          <p:txBody>
            <a:bodyPr lIns="0" rIns="0" anchor="t" anchorCtr="0"/>
            <a:lstStyle/>
            <a:p>
              <a:pPr fontAlgn="base">
                <a:spcBef>
                  <a:spcPct val="50000"/>
                </a:spcBef>
                <a:spcAft>
                  <a:spcPct val="0"/>
                </a:spcAft>
                <a:defRPr/>
              </a:pPr>
              <a:r>
                <a:rPr lang="ja-JP" altLang="en-US" sz="1200" i="1" dirty="0">
                  <a:solidFill>
                    <a:srgbClr val="800000"/>
                  </a:solidFill>
                  <a:latin typeface="ＭＳ Ｐゴシック" pitchFamily="50" charset="-128"/>
                </a:rPr>
                <a:t>＜「教育と人づくりの岡山」の創造</a:t>
              </a:r>
              <a:r>
                <a:rPr lang="ja-JP" altLang="en-US" sz="1200" i="1" dirty="0" smtClean="0">
                  <a:solidFill>
                    <a:srgbClr val="800000"/>
                  </a:solidFill>
                  <a:latin typeface="ＭＳ Ｐゴシック" pitchFamily="50" charset="-128"/>
                </a:rPr>
                <a:t>＞</a:t>
              </a:r>
              <a:endParaRPr lang="ja-JP" altLang="en-US" sz="1200" dirty="0">
                <a:solidFill>
                  <a:prstClr val="black"/>
                </a:solidFill>
                <a:latin typeface="ＭＳ Ｐゴシック" pitchFamily="50" charset="-128"/>
              </a:endParaRPr>
            </a:p>
          </p:txBody>
        </p:sp>
        <p:sp>
          <p:nvSpPr>
            <p:cNvPr id="85" name="テキスト ボックス 84"/>
            <p:cNvSpPr txBox="1"/>
            <p:nvPr/>
          </p:nvSpPr>
          <p:spPr bwMode="auto">
            <a:xfrm>
              <a:off x="2915816" y="2703092"/>
              <a:ext cx="1105594" cy="153119"/>
            </a:xfrm>
            <a:prstGeom prst="rect">
              <a:avLst/>
            </a:prstGeom>
            <a:noFill/>
            <a:ln w="28575" algn="ctr">
              <a:noFill/>
              <a:miter lim="800000"/>
              <a:headEnd/>
              <a:tailEnd/>
            </a:ln>
            <a:effectLst/>
          </p:spPr>
          <p:txBody>
            <a:bodyPr wrap="square" lIns="0" rtlCol="0" anchor="t" anchorCtr="0">
              <a:spAutoFit/>
            </a:bodyPr>
            <a:lstStyle/>
            <a:p>
              <a:pPr fontAlgn="base">
                <a:spcBef>
                  <a:spcPct val="50000"/>
                </a:spcBef>
                <a:spcAft>
                  <a:spcPct val="0"/>
                </a:spcAft>
              </a:pPr>
              <a:r>
                <a:rPr lang="ja-JP" altLang="en-US" sz="1200" dirty="0" smtClean="0">
                  <a:solidFill>
                    <a:srgbClr val="800000"/>
                  </a:solidFill>
                  <a:latin typeface="Arial" charset="0"/>
                  <a:ea typeface="HGP創英角ﾎﾟｯﾌﾟ体" pitchFamily="50" charset="-128"/>
                </a:rPr>
                <a:t>８９億円</a:t>
              </a:r>
              <a:endParaRPr lang="ja-JP" altLang="en-US" sz="1200" dirty="0">
                <a:solidFill>
                  <a:srgbClr val="800000"/>
                </a:solidFill>
                <a:latin typeface="Arial" charset="0"/>
                <a:ea typeface="HGP創英角ﾎﾟｯﾌﾟ体" pitchFamily="50" charset="-128"/>
              </a:endParaRPr>
            </a:p>
          </p:txBody>
        </p:sp>
      </p:grpSp>
      <p:grpSp>
        <p:nvGrpSpPr>
          <p:cNvPr id="7" name="グループ化 6"/>
          <p:cNvGrpSpPr/>
          <p:nvPr/>
        </p:nvGrpSpPr>
        <p:grpSpPr>
          <a:xfrm>
            <a:off x="231056" y="3505145"/>
            <a:ext cx="3680122" cy="521003"/>
            <a:chOff x="323528" y="3501008"/>
            <a:chExt cx="3680122" cy="288000"/>
          </a:xfrm>
        </p:grpSpPr>
        <p:sp>
          <p:nvSpPr>
            <p:cNvPr id="799772" name="desk1"/>
            <p:cNvSpPr>
              <a:spLocks noEditPoints="1" noChangeArrowheads="1"/>
            </p:cNvSpPr>
            <p:nvPr/>
          </p:nvSpPr>
          <p:spPr bwMode="auto">
            <a:xfrm>
              <a:off x="323528" y="3501008"/>
              <a:ext cx="3402813" cy="288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E1FF"/>
            </a:solidFill>
            <a:ln w="9525">
              <a:noFill/>
              <a:miter lim="800000"/>
              <a:headEnd/>
              <a:tailEnd/>
            </a:ln>
            <a:effectLst>
              <a:outerShdw dist="107763" dir="2700000" algn="ctr" rotWithShape="0">
                <a:srgbClr val="808080"/>
              </a:outerShdw>
            </a:effectLst>
          </p:spPr>
          <p:txBody>
            <a:bodyPr lIns="0" rIns="0" anchor="t" anchorCtr="0"/>
            <a:lstStyle/>
            <a:p>
              <a:pPr fontAlgn="base">
                <a:spcBef>
                  <a:spcPct val="50000"/>
                </a:spcBef>
                <a:spcAft>
                  <a:spcPct val="0"/>
                </a:spcAft>
                <a:defRPr/>
              </a:pPr>
              <a:r>
                <a:rPr lang="ja-JP" altLang="en-US" sz="1200" i="1" dirty="0">
                  <a:solidFill>
                    <a:srgbClr val="800000"/>
                  </a:solidFill>
                  <a:latin typeface="ＭＳ Ｐゴシック" pitchFamily="50" charset="-128"/>
                </a:rPr>
                <a:t>＜「産業と交流の岡山」の創造</a:t>
              </a:r>
              <a:r>
                <a:rPr lang="ja-JP" altLang="en-US" sz="1200" i="1" dirty="0" smtClean="0">
                  <a:solidFill>
                    <a:srgbClr val="800000"/>
                  </a:solidFill>
                  <a:latin typeface="ＭＳ Ｐゴシック" pitchFamily="50" charset="-128"/>
                </a:rPr>
                <a:t>＞</a:t>
              </a:r>
              <a:endParaRPr lang="ja-JP" altLang="en-US" sz="1200" dirty="0">
                <a:solidFill>
                  <a:prstClr val="black"/>
                </a:solidFill>
                <a:latin typeface="ＭＳ Ｐゴシック" pitchFamily="50" charset="-128"/>
              </a:endParaRPr>
            </a:p>
          </p:txBody>
        </p:sp>
        <p:sp>
          <p:nvSpPr>
            <p:cNvPr id="86" name="テキスト ボックス 85"/>
            <p:cNvSpPr txBox="1"/>
            <p:nvPr/>
          </p:nvSpPr>
          <p:spPr bwMode="auto">
            <a:xfrm>
              <a:off x="2898056" y="3520000"/>
              <a:ext cx="1105594" cy="153119"/>
            </a:xfrm>
            <a:prstGeom prst="rect">
              <a:avLst/>
            </a:prstGeom>
            <a:noFill/>
            <a:ln w="28575" algn="ctr">
              <a:noFill/>
              <a:miter lim="800000"/>
              <a:headEnd/>
              <a:tailEnd/>
            </a:ln>
            <a:effectLst/>
          </p:spPr>
          <p:txBody>
            <a:bodyPr wrap="square" lIns="0" rtlCol="0" anchor="t" anchorCtr="0">
              <a:spAutoFit/>
            </a:bodyPr>
            <a:lstStyle/>
            <a:p>
              <a:pPr fontAlgn="base">
                <a:spcBef>
                  <a:spcPct val="50000"/>
                </a:spcBef>
                <a:spcAft>
                  <a:spcPct val="0"/>
                </a:spcAft>
              </a:pPr>
              <a:r>
                <a:rPr lang="ja-JP" altLang="en-US" sz="1200" dirty="0">
                  <a:solidFill>
                    <a:srgbClr val="800000"/>
                  </a:solidFill>
                  <a:latin typeface="Arial" charset="0"/>
                  <a:ea typeface="HGP創英角ﾎﾟｯﾌﾟ体" pitchFamily="50" charset="-128"/>
                </a:rPr>
                <a:t>１３６</a:t>
              </a:r>
              <a:r>
                <a:rPr lang="ja-JP" altLang="en-US" sz="1200" dirty="0" smtClean="0">
                  <a:solidFill>
                    <a:srgbClr val="800000"/>
                  </a:solidFill>
                  <a:latin typeface="Arial" charset="0"/>
                  <a:ea typeface="HGP創英角ﾎﾟｯﾌﾟ体" pitchFamily="50" charset="-128"/>
                </a:rPr>
                <a:t>億円</a:t>
              </a:r>
              <a:endParaRPr lang="ja-JP" altLang="en-US" sz="1200" dirty="0">
                <a:solidFill>
                  <a:srgbClr val="800000"/>
                </a:solidFill>
                <a:latin typeface="Arial" charset="0"/>
                <a:ea typeface="HGP創英角ﾎﾟｯﾌﾟ体" pitchFamily="50" charset="-128"/>
              </a:endParaRPr>
            </a:p>
          </p:txBody>
        </p:sp>
      </p:grpSp>
      <p:grpSp>
        <p:nvGrpSpPr>
          <p:cNvPr id="4" name="グループ化 3"/>
          <p:cNvGrpSpPr/>
          <p:nvPr/>
        </p:nvGrpSpPr>
        <p:grpSpPr>
          <a:xfrm>
            <a:off x="221576" y="2915860"/>
            <a:ext cx="3692202" cy="521003"/>
            <a:chOff x="314048" y="3102930"/>
            <a:chExt cx="3692202" cy="288000"/>
          </a:xfrm>
        </p:grpSpPr>
        <p:sp>
          <p:nvSpPr>
            <p:cNvPr id="799771" name="desk1"/>
            <p:cNvSpPr>
              <a:spLocks noEditPoints="1" noChangeArrowheads="1"/>
            </p:cNvSpPr>
            <p:nvPr/>
          </p:nvSpPr>
          <p:spPr bwMode="auto">
            <a:xfrm>
              <a:off x="314048" y="3102930"/>
              <a:ext cx="3402813" cy="288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E1FF"/>
            </a:solidFill>
            <a:ln w="9525">
              <a:noFill/>
              <a:miter lim="800000"/>
              <a:headEnd/>
              <a:tailEnd/>
            </a:ln>
            <a:effectLst>
              <a:outerShdw dist="107763" dir="2700000" algn="ctr" rotWithShape="0">
                <a:srgbClr val="808080"/>
              </a:outerShdw>
            </a:effectLst>
          </p:spPr>
          <p:txBody>
            <a:bodyPr lIns="0" rIns="0" anchor="t" anchorCtr="0"/>
            <a:lstStyle/>
            <a:p>
              <a:pPr fontAlgn="base">
                <a:spcBef>
                  <a:spcPct val="50000"/>
                </a:spcBef>
                <a:spcAft>
                  <a:spcPct val="0"/>
                </a:spcAft>
                <a:defRPr/>
              </a:pPr>
              <a:r>
                <a:rPr lang="ja-JP" altLang="en-US" sz="1200" i="1" dirty="0">
                  <a:solidFill>
                    <a:srgbClr val="800000"/>
                  </a:solidFill>
                  <a:latin typeface="ＭＳ Ｐゴシック" pitchFamily="50" charset="-128"/>
                </a:rPr>
                <a:t>＜「安全・安心の岡山」の創造</a:t>
              </a:r>
              <a:r>
                <a:rPr lang="ja-JP" altLang="en-US" sz="1200" i="1" dirty="0" smtClean="0">
                  <a:solidFill>
                    <a:srgbClr val="800000"/>
                  </a:solidFill>
                  <a:latin typeface="ＭＳ Ｐゴシック" pitchFamily="50" charset="-128"/>
                </a:rPr>
                <a:t>＞</a:t>
              </a:r>
              <a:endParaRPr lang="ja-JP" altLang="en-US" sz="1200" dirty="0">
                <a:solidFill>
                  <a:prstClr val="black"/>
                </a:solidFill>
                <a:latin typeface="ＭＳ Ｐゴシック" pitchFamily="50" charset="-128"/>
              </a:endParaRPr>
            </a:p>
          </p:txBody>
        </p:sp>
        <p:sp>
          <p:nvSpPr>
            <p:cNvPr id="87" name="テキスト ボックス 86"/>
            <p:cNvSpPr txBox="1"/>
            <p:nvPr/>
          </p:nvSpPr>
          <p:spPr bwMode="auto">
            <a:xfrm>
              <a:off x="2900656" y="3129901"/>
              <a:ext cx="1105594" cy="153119"/>
            </a:xfrm>
            <a:prstGeom prst="rect">
              <a:avLst/>
            </a:prstGeom>
            <a:noFill/>
            <a:ln w="28575" algn="ctr">
              <a:noFill/>
              <a:miter lim="800000"/>
              <a:headEnd/>
              <a:tailEnd/>
            </a:ln>
            <a:effectLst/>
          </p:spPr>
          <p:txBody>
            <a:bodyPr wrap="square" lIns="0" rtlCol="0" anchor="t" anchorCtr="0">
              <a:spAutoFit/>
            </a:bodyPr>
            <a:lstStyle/>
            <a:p>
              <a:pPr fontAlgn="base">
                <a:spcBef>
                  <a:spcPct val="50000"/>
                </a:spcBef>
                <a:spcAft>
                  <a:spcPct val="0"/>
                </a:spcAft>
              </a:pPr>
              <a:r>
                <a:rPr lang="ja-JP" altLang="en-US" sz="1200" dirty="0">
                  <a:solidFill>
                    <a:srgbClr val="800000"/>
                  </a:solidFill>
                  <a:latin typeface="Arial" charset="0"/>
                  <a:ea typeface="HGP創英角ﾎﾟｯﾌﾟ体" pitchFamily="50" charset="-128"/>
                </a:rPr>
                <a:t>６１１</a:t>
              </a:r>
              <a:r>
                <a:rPr lang="ja-JP" altLang="en-US" sz="1200" dirty="0" smtClean="0">
                  <a:solidFill>
                    <a:srgbClr val="800000"/>
                  </a:solidFill>
                  <a:latin typeface="Arial" charset="0"/>
                  <a:ea typeface="HGP創英角ﾎﾟｯﾌﾟ体" pitchFamily="50" charset="-128"/>
                </a:rPr>
                <a:t>億円</a:t>
              </a:r>
              <a:endParaRPr lang="ja-JP" altLang="en-US" sz="1200" dirty="0">
                <a:solidFill>
                  <a:srgbClr val="800000"/>
                </a:solidFill>
                <a:latin typeface="Arial" charset="0"/>
                <a:ea typeface="HGP創英角ﾎﾟｯﾌﾟ体" pitchFamily="50" charset="-128"/>
              </a:endParaRPr>
            </a:p>
          </p:txBody>
        </p:sp>
      </p:grpSp>
      <p:grpSp>
        <p:nvGrpSpPr>
          <p:cNvPr id="5" name="グループ化 4"/>
          <p:cNvGrpSpPr/>
          <p:nvPr/>
        </p:nvGrpSpPr>
        <p:grpSpPr>
          <a:xfrm>
            <a:off x="231056" y="5276130"/>
            <a:ext cx="3697882" cy="521003"/>
            <a:chOff x="323528" y="5159105"/>
            <a:chExt cx="3697882" cy="288000"/>
          </a:xfrm>
        </p:grpSpPr>
        <p:sp>
          <p:nvSpPr>
            <p:cNvPr id="799774" name="desk1"/>
            <p:cNvSpPr>
              <a:spLocks noEditPoints="1" noChangeArrowheads="1"/>
            </p:cNvSpPr>
            <p:nvPr/>
          </p:nvSpPr>
          <p:spPr bwMode="auto">
            <a:xfrm>
              <a:off x="323528" y="5159105"/>
              <a:ext cx="3402813" cy="288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EBFFFF"/>
            </a:solidFill>
            <a:ln w="9525">
              <a:noFill/>
              <a:miter lim="800000"/>
              <a:headEnd/>
              <a:tailEnd/>
            </a:ln>
            <a:effectLst>
              <a:outerShdw dist="107763" dir="2700000" algn="ctr" rotWithShape="0">
                <a:srgbClr val="808080"/>
              </a:outerShdw>
            </a:effectLst>
          </p:spPr>
          <p:txBody>
            <a:bodyPr lIns="0" rIns="0" anchor="t" anchorCtr="0"/>
            <a:lstStyle/>
            <a:p>
              <a:pPr fontAlgn="base">
                <a:spcBef>
                  <a:spcPct val="50000"/>
                </a:spcBef>
                <a:spcAft>
                  <a:spcPct val="0"/>
                </a:spcAft>
                <a:defRPr/>
              </a:pPr>
              <a:r>
                <a:rPr lang="ja-JP" altLang="en-US" sz="1200" i="1" dirty="0" smtClean="0">
                  <a:solidFill>
                    <a:srgbClr val="800000"/>
                  </a:solidFill>
                  <a:latin typeface="ＭＳ Ｐゴシック" pitchFamily="50" charset="-128"/>
                </a:rPr>
                <a:t>＜経済・雇用対策＞</a:t>
              </a:r>
              <a:endParaRPr lang="ja-JP" altLang="en-US" sz="1200" dirty="0">
                <a:solidFill>
                  <a:prstClr val="black"/>
                </a:solidFill>
                <a:latin typeface="ＭＳ Ｐゴシック" pitchFamily="50" charset="-128"/>
              </a:endParaRPr>
            </a:p>
          </p:txBody>
        </p:sp>
        <p:sp>
          <p:nvSpPr>
            <p:cNvPr id="88" name="テキスト ボックス 87"/>
            <p:cNvSpPr txBox="1"/>
            <p:nvPr/>
          </p:nvSpPr>
          <p:spPr bwMode="auto">
            <a:xfrm>
              <a:off x="2915816" y="5178355"/>
              <a:ext cx="1105594" cy="153119"/>
            </a:xfrm>
            <a:prstGeom prst="rect">
              <a:avLst/>
            </a:prstGeom>
            <a:noFill/>
            <a:ln w="28575" algn="ctr">
              <a:noFill/>
              <a:miter lim="800000"/>
              <a:headEnd/>
              <a:tailEnd/>
            </a:ln>
            <a:effectLst/>
          </p:spPr>
          <p:txBody>
            <a:bodyPr wrap="square" lIns="0" rtlCol="0" anchor="t" anchorCtr="0">
              <a:spAutoFit/>
            </a:bodyPr>
            <a:lstStyle/>
            <a:p>
              <a:pPr fontAlgn="base">
                <a:spcBef>
                  <a:spcPct val="50000"/>
                </a:spcBef>
                <a:spcAft>
                  <a:spcPct val="0"/>
                </a:spcAft>
              </a:pPr>
              <a:r>
                <a:rPr lang="ja-JP" altLang="en-US" sz="1200" dirty="0" smtClean="0">
                  <a:solidFill>
                    <a:srgbClr val="800000"/>
                  </a:solidFill>
                  <a:latin typeface="Arial" charset="0"/>
                  <a:ea typeface="HGP創英角ﾎﾟｯﾌﾟ体" pitchFamily="50" charset="-128"/>
                </a:rPr>
                <a:t>８</a:t>
              </a:r>
              <a:r>
                <a:rPr lang="ja-JP" altLang="en-US" sz="1200" dirty="0">
                  <a:solidFill>
                    <a:srgbClr val="800000"/>
                  </a:solidFill>
                  <a:latin typeface="Arial" charset="0"/>
                  <a:ea typeface="HGP創英角ﾎﾟｯﾌﾟ体" pitchFamily="50" charset="-128"/>
                </a:rPr>
                <a:t>６４</a:t>
              </a:r>
              <a:r>
                <a:rPr lang="ja-JP" altLang="en-US" sz="1200" dirty="0" smtClean="0">
                  <a:solidFill>
                    <a:srgbClr val="800000"/>
                  </a:solidFill>
                  <a:latin typeface="Arial" charset="0"/>
                  <a:ea typeface="HGP創英角ﾎﾟｯﾌﾟ体" pitchFamily="50" charset="-128"/>
                </a:rPr>
                <a:t>億円</a:t>
              </a:r>
              <a:endParaRPr lang="ja-JP" altLang="en-US" sz="1200" dirty="0">
                <a:solidFill>
                  <a:srgbClr val="800000"/>
                </a:solidFill>
                <a:latin typeface="Arial" charset="0"/>
                <a:ea typeface="HGP創英角ﾎﾟｯﾌﾟ体" pitchFamily="50" charset="-128"/>
              </a:endParaRPr>
            </a:p>
          </p:txBody>
        </p:sp>
      </p:grpSp>
      <p:grpSp>
        <p:nvGrpSpPr>
          <p:cNvPr id="6" name="グループ化 5"/>
          <p:cNvGrpSpPr/>
          <p:nvPr/>
        </p:nvGrpSpPr>
        <p:grpSpPr>
          <a:xfrm>
            <a:off x="231056" y="4685924"/>
            <a:ext cx="3697882" cy="521003"/>
            <a:chOff x="323528" y="4746339"/>
            <a:chExt cx="3697882" cy="288000"/>
          </a:xfrm>
        </p:grpSpPr>
        <p:sp>
          <p:nvSpPr>
            <p:cNvPr id="799773" name="desk1"/>
            <p:cNvSpPr>
              <a:spLocks noEditPoints="1" noChangeArrowheads="1"/>
            </p:cNvSpPr>
            <p:nvPr/>
          </p:nvSpPr>
          <p:spPr bwMode="auto">
            <a:xfrm>
              <a:off x="323528" y="4746339"/>
              <a:ext cx="3402813" cy="288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EBFFFF"/>
            </a:solidFill>
            <a:ln w="9525">
              <a:noFill/>
              <a:miter lim="800000"/>
              <a:headEnd/>
              <a:tailEnd/>
            </a:ln>
            <a:effectLst>
              <a:outerShdw dist="107763" dir="2700000" algn="ctr" rotWithShape="0">
                <a:srgbClr val="808080"/>
              </a:outerShdw>
            </a:effectLst>
          </p:spPr>
          <p:txBody>
            <a:bodyPr lIns="0" rIns="0" anchor="t" anchorCtr="0"/>
            <a:lstStyle/>
            <a:p>
              <a:pPr fontAlgn="base">
                <a:spcBef>
                  <a:spcPct val="50000"/>
                </a:spcBef>
                <a:spcAft>
                  <a:spcPct val="0"/>
                </a:spcAft>
                <a:defRPr/>
              </a:pPr>
              <a:r>
                <a:rPr lang="ja-JP" altLang="en-US" sz="1200" i="1" dirty="0" smtClean="0">
                  <a:solidFill>
                    <a:srgbClr val="800000"/>
                  </a:solidFill>
                  <a:latin typeface="ＭＳ Ｐゴシック" pitchFamily="50" charset="-128"/>
                </a:rPr>
                <a:t>＜分権型社会への対応＞</a:t>
              </a:r>
              <a:endParaRPr lang="ja-JP" altLang="en-US" sz="1200" dirty="0">
                <a:solidFill>
                  <a:prstClr val="black"/>
                </a:solidFill>
                <a:latin typeface="ＭＳ Ｐゴシック" pitchFamily="50" charset="-128"/>
              </a:endParaRPr>
            </a:p>
          </p:txBody>
        </p:sp>
        <p:sp>
          <p:nvSpPr>
            <p:cNvPr id="89" name="テキスト ボックス 88"/>
            <p:cNvSpPr txBox="1"/>
            <p:nvPr/>
          </p:nvSpPr>
          <p:spPr bwMode="auto">
            <a:xfrm>
              <a:off x="2915816" y="4752172"/>
              <a:ext cx="1105594" cy="153119"/>
            </a:xfrm>
            <a:prstGeom prst="rect">
              <a:avLst/>
            </a:prstGeom>
            <a:noFill/>
            <a:ln w="28575" algn="ctr">
              <a:noFill/>
              <a:miter lim="800000"/>
              <a:headEnd/>
              <a:tailEnd/>
            </a:ln>
            <a:effectLst/>
          </p:spPr>
          <p:txBody>
            <a:bodyPr wrap="square" lIns="0" rtlCol="0" anchor="t" anchorCtr="0">
              <a:spAutoFit/>
            </a:bodyPr>
            <a:lstStyle/>
            <a:p>
              <a:pPr fontAlgn="base">
                <a:spcBef>
                  <a:spcPct val="50000"/>
                </a:spcBef>
                <a:spcAft>
                  <a:spcPct val="0"/>
                </a:spcAft>
              </a:pPr>
              <a:r>
                <a:rPr lang="ja-JP" altLang="en-US" sz="1200" dirty="0" smtClean="0">
                  <a:solidFill>
                    <a:srgbClr val="800000"/>
                  </a:solidFill>
                  <a:latin typeface="Arial" charset="0"/>
                  <a:ea typeface="HGP創英角ﾎﾟｯﾌﾟ体" pitchFamily="50" charset="-128"/>
                </a:rPr>
                <a:t>１５６億円</a:t>
              </a:r>
              <a:endParaRPr lang="ja-JP" altLang="en-US" sz="1200" dirty="0">
                <a:solidFill>
                  <a:srgbClr val="800000"/>
                </a:solidFill>
                <a:latin typeface="Arial" charset="0"/>
                <a:ea typeface="HGP創英角ﾎﾟｯﾌﾟ体" pitchFamily="50" charset="-128"/>
              </a:endParaRPr>
            </a:p>
          </p:txBody>
        </p:sp>
      </p:grpSp>
      <p:sp>
        <p:nvSpPr>
          <p:cNvPr id="13" name="テキスト ボックス 12"/>
          <p:cNvSpPr txBox="1"/>
          <p:nvPr/>
        </p:nvSpPr>
        <p:spPr bwMode="auto">
          <a:xfrm>
            <a:off x="987822" y="2602242"/>
            <a:ext cx="2627610" cy="276999"/>
          </a:xfrm>
          <a:prstGeom prst="rect">
            <a:avLst/>
          </a:prstGeom>
          <a:noFill/>
          <a:ln w="28575" algn="ctr">
            <a:noFill/>
            <a:miter lim="800000"/>
            <a:headEnd/>
            <a:tailEnd/>
          </a:ln>
          <a:effectLst/>
        </p:spPr>
        <p:txBody>
          <a:bodyPr wrap="square" rtlCol="0">
            <a:spAutoFit/>
          </a:bodyPr>
          <a:lstStyle/>
          <a:p>
            <a:r>
              <a:rPr lang="ja-JP" altLang="en-US" sz="1200" dirty="0" smtClean="0">
                <a:solidFill>
                  <a:schemeClr val="accent2">
                    <a:lumMod val="50000"/>
                  </a:schemeClr>
                </a:solidFill>
                <a:latin typeface="ＭＳ Ｐゴシック" pitchFamily="50" charset="-128"/>
              </a:rPr>
              <a:t>うち重点事業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１１</a:t>
            </a:r>
            <a:r>
              <a:rPr lang="ja-JP" altLang="en-US" sz="1200" dirty="0" smtClean="0">
                <a:solidFill>
                  <a:schemeClr val="accent2">
                    <a:lumMod val="50000"/>
                  </a:schemeClr>
                </a:solidFill>
                <a:latin typeface="ＭＳ Ｐゴシック" pitchFamily="50" charset="-128"/>
              </a:rPr>
              <a:t>事業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１７</a:t>
            </a:r>
            <a:r>
              <a:rPr lang="ja-JP" altLang="en-US" sz="1200" dirty="0" smtClean="0">
                <a:solidFill>
                  <a:schemeClr val="accent2">
                    <a:lumMod val="50000"/>
                  </a:schemeClr>
                </a:solidFill>
                <a:latin typeface="ＭＳ Ｐゴシック" pitchFamily="50" charset="-128"/>
              </a:rPr>
              <a:t>億円</a:t>
            </a:r>
            <a:endParaRPr kumimoji="1" lang="ja-JP" altLang="en-US" sz="1200" dirty="0">
              <a:solidFill>
                <a:schemeClr val="accent2">
                  <a:lumMod val="50000"/>
                </a:schemeClr>
              </a:solidFill>
              <a:latin typeface="ＭＳ Ｐゴシック" pitchFamily="50" charset="-128"/>
            </a:endParaRPr>
          </a:p>
        </p:txBody>
      </p:sp>
      <p:sp>
        <p:nvSpPr>
          <p:cNvPr id="55" name="テキスト ボックス 54"/>
          <p:cNvSpPr txBox="1"/>
          <p:nvPr/>
        </p:nvSpPr>
        <p:spPr bwMode="auto">
          <a:xfrm>
            <a:off x="978342" y="3204261"/>
            <a:ext cx="2765930" cy="276999"/>
          </a:xfrm>
          <a:prstGeom prst="rect">
            <a:avLst/>
          </a:prstGeom>
          <a:noFill/>
          <a:ln w="28575" algn="ctr">
            <a:noFill/>
            <a:miter lim="800000"/>
            <a:headEnd/>
            <a:tailEnd/>
          </a:ln>
          <a:effectLst/>
        </p:spPr>
        <p:txBody>
          <a:bodyPr wrap="square" rIns="72000" rtlCol="0">
            <a:spAutoFit/>
          </a:bodyPr>
          <a:lstStyle/>
          <a:p>
            <a:r>
              <a:rPr lang="ja-JP" altLang="en-US" sz="1200" dirty="0" smtClean="0">
                <a:solidFill>
                  <a:schemeClr val="accent2">
                    <a:lumMod val="50000"/>
                  </a:schemeClr>
                </a:solidFill>
                <a:latin typeface="ＭＳ Ｐゴシック" pitchFamily="50" charset="-128"/>
              </a:rPr>
              <a:t>うち重点事業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１５</a:t>
            </a:r>
            <a:r>
              <a:rPr lang="ja-JP" altLang="en-US" sz="1200" dirty="0" smtClean="0">
                <a:solidFill>
                  <a:schemeClr val="accent2">
                    <a:lumMod val="50000"/>
                  </a:schemeClr>
                </a:solidFill>
                <a:latin typeface="ＭＳ Ｐゴシック" pitchFamily="50" charset="-128"/>
              </a:rPr>
              <a:t>事業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１８８</a:t>
            </a:r>
            <a:r>
              <a:rPr lang="ja-JP" altLang="en-US" sz="1200" dirty="0" smtClean="0">
                <a:solidFill>
                  <a:schemeClr val="accent2">
                    <a:lumMod val="50000"/>
                  </a:schemeClr>
                </a:solidFill>
                <a:latin typeface="ＭＳ Ｐゴシック" pitchFamily="50" charset="-128"/>
              </a:rPr>
              <a:t>億円</a:t>
            </a:r>
            <a:endParaRPr kumimoji="1" lang="ja-JP" altLang="en-US" sz="1200" dirty="0">
              <a:solidFill>
                <a:schemeClr val="accent2">
                  <a:lumMod val="50000"/>
                </a:schemeClr>
              </a:solidFill>
              <a:latin typeface="ＭＳ Ｐゴシック" pitchFamily="50" charset="-128"/>
            </a:endParaRPr>
          </a:p>
        </p:txBody>
      </p:sp>
      <p:sp>
        <p:nvSpPr>
          <p:cNvPr id="56" name="テキスト ボックス 55"/>
          <p:cNvSpPr txBox="1"/>
          <p:nvPr/>
        </p:nvSpPr>
        <p:spPr bwMode="auto">
          <a:xfrm>
            <a:off x="987822" y="3793603"/>
            <a:ext cx="2627610" cy="276999"/>
          </a:xfrm>
          <a:prstGeom prst="rect">
            <a:avLst/>
          </a:prstGeom>
          <a:noFill/>
          <a:ln w="28575" algn="ctr">
            <a:noFill/>
            <a:miter lim="800000"/>
            <a:headEnd/>
            <a:tailEnd/>
          </a:ln>
          <a:effectLst/>
        </p:spPr>
        <p:txBody>
          <a:bodyPr wrap="square" rtlCol="0">
            <a:spAutoFit/>
          </a:bodyPr>
          <a:lstStyle/>
          <a:p>
            <a:r>
              <a:rPr lang="ja-JP" altLang="en-US" sz="1200" dirty="0" smtClean="0">
                <a:solidFill>
                  <a:schemeClr val="accent2">
                    <a:lumMod val="50000"/>
                  </a:schemeClr>
                </a:solidFill>
                <a:latin typeface="ＭＳ Ｐゴシック" pitchFamily="50" charset="-128"/>
              </a:rPr>
              <a:t>うち重点事業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１６</a:t>
            </a:r>
            <a:r>
              <a:rPr lang="ja-JP" altLang="en-US" sz="1200" dirty="0" smtClean="0">
                <a:solidFill>
                  <a:schemeClr val="accent2">
                    <a:lumMod val="50000"/>
                  </a:schemeClr>
                </a:solidFill>
                <a:latin typeface="ＭＳ Ｐゴシック" pitchFamily="50" charset="-128"/>
              </a:rPr>
              <a:t>事業</a:t>
            </a:r>
            <a:r>
              <a:rPr lang="ja-JP" altLang="en-US" sz="1200" dirty="0">
                <a:solidFill>
                  <a:schemeClr val="accent2">
                    <a:lumMod val="50000"/>
                  </a:schemeClr>
                </a:solidFill>
                <a:latin typeface="ＭＳ Ｐゴシック" pitchFamily="50" charset="-128"/>
              </a:rPr>
              <a:t> </a:t>
            </a:r>
            <a:r>
              <a:rPr lang="ja-JP" altLang="en-US" sz="1200" dirty="0" smtClean="0">
                <a:solidFill>
                  <a:schemeClr val="accent2">
                    <a:lumMod val="50000"/>
                  </a:schemeClr>
                </a:solidFill>
                <a:latin typeface="ＭＳ Ｐゴシック" pitchFamily="50" charset="-128"/>
              </a:rPr>
              <a:t>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１１</a:t>
            </a:r>
            <a:r>
              <a:rPr lang="ja-JP" altLang="en-US" sz="1200" dirty="0" smtClean="0">
                <a:solidFill>
                  <a:schemeClr val="accent2">
                    <a:lumMod val="50000"/>
                  </a:schemeClr>
                </a:solidFill>
                <a:latin typeface="ＭＳ Ｐゴシック" pitchFamily="50" charset="-128"/>
              </a:rPr>
              <a:t>億円</a:t>
            </a:r>
            <a:endParaRPr kumimoji="1" lang="ja-JP" altLang="en-US" sz="1200" dirty="0">
              <a:solidFill>
                <a:schemeClr val="accent2">
                  <a:lumMod val="50000"/>
                </a:schemeClr>
              </a:solidFill>
              <a:latin typeface="ＭＳ Ｐゴシック" pitchFamily="50" charset="-128"/>
            </a:endParaRPr>
          </a:p>
        </p:txBody>
      </p:sp>
      <p:sp>
        <p:nvSpPr>
          <p:cNvPr id="57" name="テキスト ボックス 56"/>
          <p:cNvSpPr txBox="1"/>
          <p:nvPr/>
        </p:nvSpPr>
        <p:spPr bwMode="auto">
          <a:xfrm>
            <a:off x="987822" y="4939758"/>
            <a:ext cx="2627610" cy="276999"/>
          </a:xfrm>
          <a:prstGeom prst="rect">
            <a:avLst/>
          </a:prstGeom>
          <a:noFill/>
          <a:ln w="28575" algn="ctr">
            <a:noFill/>
            <a:miter lim="800000"/>
            <a:headEnd/>
            <a:tailEnd/>
          </a:ln>
          <a:effectLst/>
        </p:spPr>
        <p:txBody>
          <a:bodyPr wrap="square" rtlCol="0">
            <a:spAutoFit/>
          </a:bodyPr>
          <a:lstStyle/>
          <a:p>
            <a:r>
              <a:rPr lang="ja-JP" altLang="en-US" sz="1200" dirty="0" smtClean="0">
                <a:solidFill>
                  <a:schemeClr val="accent2">
                    <a:lumMod val="50000"/>
                  </a:schemeClr>
                </a:solidFill>
                <a:latin typeface="ＭＳ Ｐゴシック" pitchFamily="50" charset="-128"/>
              </a:rPr>
              <a:t>拠点性の向上等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３</a:t>
            </a:r>
            <a:r>
              <a:rPr lang="ja-JP" altLang="en-US" sz="1200" dirty="0" smtClean="0">
                <a:solidFill>
                  <a:schemeClr val="accent2">
                    <a:lumMod val="50000"/>
                  </a:schemeClr>
                </a:solidFill>
                <a:latin typeface="ＭＳ Ｐゴシック" pitchFamily="50" charset="-128"/>
              </a:rPr>
              <a:t>事業 　</a:t>
            </a:r>
            <a:r>
              <a:rPr lang="ja-JP" altLang="en-US" sz="1200" dirty="0" smtClean="0">
                <a:solidFill>
                  <a:schemeClr val="accent2">
                    <a:lumMod val="50000"/>
                  </a:schemeClr>
                </a:solidFill>
                <a:latin typeface="HGP創英角ﾎﾟｯﾌﾟ体" pitchFamily="50" charset="-128"/>
                <a:ea typeface="HGP創英角ﾎﾟｯﾌﾟ体" pitchFamily="50" charset="-128"/>
              </a:rPr>
              <a:t>６８</a:t>
            </a:r>
            <a:r>
              <a:rPr lang="ja-JP" altLang="en-US" sz="1200" dirty="0" smtClean="0">
                <a:solidFill>
                  <a:schemeClr val="accent2">
                    <a:lumMod val="50000"/>
                  </a:schemeClr>
                </a:solidFill>
                <a:latin typeface="ＭＳ Ｐゴシック" pitchFamily="50" charset="-128"/>
              </a:rPr>
              <a:t>億円</a:t>
            </a:r>
            <a:endParaRPr kumimoji="1" lang="ja-JP" altLang="en-US" sz="1200" dirty="0">
              <a:solidFill>
                <a:schemeClr val="accent2">
                  <a:lumMod val="50000"/>
                </a:schemeClr>
              </a:solidFill>
              <a:latin typeface="ＭＳ Ｐゴシック" pitchFamily="50" charset="-128"/>
            </a:endParaRPr>
          </a:p>
        </p:txBody>
      </p:sp>
      <p:sp>
        <p:nvSpPr>
          <p:cNvPr id="17" name="二等辺三角形 16"/>
          <p:cNvSpPr/>
          <p:nvPr/>
        </p:nvSpPr>
        <p:spPr>
          <a:xfrm rot="5400000">
            <a:off x="3348630" y="3604676"/>
            <a:ext cx="1392275" cy="428112"/>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66"/>
              </a:solidFill>
            </a:endParaRPr>
          </a:p>
        </p:txBody>
      </p:sp>
      <p:sp>
        <p:nvSpPr>
          <p:cNvPr id="144" name="AutoShape 103"/>
          <p:cNvSpPr>
            <a:spLocks noChangeArrowheads="1"/>
          </p:cNvSpPr>
          <p:nvPr/>
        </p:nvSpPr>
        <p:spPr bwMode="auto">
          <a:xfrm>
            <a:off x="8388423" y="2612103"/>
            <a:ext cx="288033" cy="2113042"/>
          </a:xfrm>
          <a:prstGeom prst="roundRect">
            <a:avLst>
              <a:gd name="adj" fmla="val 8949"/>
            </a:avLst>
          </a:prstGeom>
          <a:solidFill>
            <a:srgbClr val="FFCC00"/>
          </a:solidFill>
          <a:ln w="28575" cap="rnd">
            <a:solidFill>
              <a:schemeClr val="accent6">
                <a:lumMod val="50000"/>
              </a:schemeClr>
            </a:solidFill>
            <a:prstDash val="solid"/>
            <a:round/>
            <a:headEnd/>
            <a:tailEnd/>
          </a:ln>
          <a:extLst/>
        </p:spPr>
        <p:txBody>
          <a:bodyPr vert="wordArtVertRtl" wrap="none" lIns="0" rIns="108000" anchor="ctr" anchorCtr="0"/>
          <a:lstStyle/>
          <a:p>
            <a:pPr algn="ctr" fontAlgn="base">
              <a:spcBef>
                <a:spcPct val="50000"/>
              </a:spcBef>
              <a:spcAft>
                <a:spcPct val="0"/>
              </a:spcAft>
            </a:pPr>
            <a:r>
              <a:rPr lang="ja-JP" altLang="en-US" sz="1200" i="1" dirty="0" smtClean="0">
                <a:solidFill>
                  <a:schemeClr val="accent2">
                    <a:lumMod val="50000"/>
                  </a:schemeClr>
                </a:solidFill>
                <a:latin typeface="HGPｺﾞｼｯｸE" pitchFamily="50" charset="-128"/>
                <a:ea typeface="HGPｺﾞｼｯｸE" pitchFamily="50" charset="-128"/>
              </a:rPr>
              <a:t>部局連携事業</a:t>
            </a:r>
            <a:endParaRPr lang="ja-JP" altLang="en-US" sz="1200" i="1" dirty="0">
              <a:solidFill>
                <a:schemeClr val="accent2">
                  <a:lumMod val="50000"/>
                </a:schemeClr>
              </a:solidFill>
              <a:latin typeface="HGPｺﾞｼｯｸE" pitchFamily="50" charset="-128"/>
              <a:ea typeface="HGPｺﾞｼｯｸE" pitchFamily="50" charset="-128"/>
            </a:endParaRPr>
          </a:p>
        </p:txBody>
      </p:sp>
      <p:sp>
        <p:nvSpPr>
          <p:cNvPr id="21" name="角丸四角形 20"/>
          <p:cNvSpPr/>
          <p:nvPr/>
        </p:nvSpPr>
        <p:spPr>
          <a:xfrm>
            <a:off x="4428000" y="2612102"/>
            <a:ext cx="3816408" cy="600874"/>
          </a:xfrm>
          <a:prstGeom prst="roundRect">
            <a:avLst/>
          </a:prstGeom>
          <a:solidFill>
            <a:schemeClr val="bg1"/>
          </a:solidFill>
          <a:ln w="28575" cap="rnd">
            <a:solidFill>
              <a:srgbClr val="FF0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66"/>
                </a:solidFill>
                <a:latin typeface="HGP創英角ﾎﾟｯﾌﾟ体" pitchFamily="50" charset="-128"/>
                <a:ea typeface="HGP創英角ﾎﾟｯﾌﾟ体" pitchFamily="50" charset="-128"/>
              </a:rPr>
              <a:t>新エネルギーの普及</a:t>
            </a:r>
            <a:r>
              <a:rPr lang="ja-JP" altLang="en-US" sz="1400" dirty="0" smtClean="0">
                <a:solidFill>
                  <a:srgbClr val="FF0066"/>
                </a:solidFill>
                <a:latin typeface="HGP創英角ﾎﾟｯﾌﾟ体" pitchFamily="50" charset="-128"/>
                <a:ea typeface="HGP創英角ﾎﾟｯﾌﾟ体" pitchFamily="50" charset="-128"/>
              </a:rPr>
              <a:t>拡大　　　　　　　    ３億円</a:t>
            </a:r>
            <a:endParaRPr lang="ja-JP" altLang="en-US" sz="1400" dirty="0">
              <a:solidFill>
                <a:srgbClr val="FF0066"/>
              </a:solidFill>
              <a:latin typeface="HGP創英角ﾎﾟｯﾌﾟ体" pitchFamily="50" charset="-128"/>
              <a:ea typeface="HGP創英角ﾎﾟｯﾌﾟ体" pitchFamily="50" charset="-128"/>
            </a:endParaRPr>
          </a:p>
        </p:txBody>
      </p:sp>
      <p:sp>
        <p:nvSpPr>
          <p:cNvPr id="69" name="角丸四角形 68"/>
          <p:cNvSpPr/>
          <p:nvPr/>
        </p:nvSpPr>
        <p:spPr>
          <a:xfrm>
            <a:off x="4428000" y="3362508"/>
            <a:ext cx="3816408" cy="600874"/>
          </a:xfrm>
          <a:prstGeom prst="roundRect">
            <a:avLst/>
          </a:prstGeom>
          <a:solidFill>
            <a:schemeClr val="bg1"/>
          </a:solidFill>
          <a:ln w="28575" cap="rnd">
            <a:solidFill>
              <a:srgbClr val="FF0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66"/>
                </a:solidFill>
                <a:latin typeface="HGP創英角ﾎﾟｯﾌﾟ体" pitchFamily="50" charset="-128"/>
                <a:ea typeface="HGP創英角ﾎﾟｯﾌﾟ体" pitchFamily="50" charset="-128"/>
              </a:rPr>
              <a:t>アジアの活力を</a:t>
            </a:r>
            <a:r>
              <a:rPr lang="ja-JP" altLang="en-US" sz="1400" dirty="0" smtClean="0">
                <a:solidFill>
                  <a:srgbClr val="FF0066"/>
                </a:solidFill>
                <a:latin typeface="HGP創英角ﾎﾟｯﾌﾟ体" pitchFamily="50" charset="-128"/>
                <a:ea typeface="HGP創英角ﾎﾟｯﾌﾟ体" pitchFamily="50" charset="-128"/>
              </a:rPr>
              <a:t>捉えた成長</a:t>
            </a:r>
            <a:r>
              <a:rPr lang="ja-JP" altLang="en-US" sz="1400" dirty="0">
                <a:solidFill>
                  <a:srgbClr val="FF0066"/>
                </a:solidFill>
                <a:latin typeface="HGP創英角ﾎﾟｯﾌﾟ体" pitchFamily="50" charset="-128"/>
                <a:ea typeface="HGP創英角ﾎﾟｯﾌﾟ体" pitchFamily="50" charset="-128"/>
              </a:rPr>
              <a:t>・</a:t>
            </a:r>
            <a:r>
              <a:rPr lang="ja-JP" altLang="en-US" sz="1400" dirty="0" smtClean="0">
                <a:solidFill>
                  <a:srgbClr val="FF0066"/>
                </a:solidFill>
                <a:latin typeface="HGP創英角ﾎﾟｯﾌﾟ体" pitchFamily="50" charset="-128"/>
                <a:ea typeface="HGP創英角ﾎﾟｯﾌﾟ体" pitchFamily="50" charset="-128"/>
              </a:rPr>
              <a:t>発展　　   １億円　</a:t>
            </a:r>
            <a:endParaRPr lang="ja-JP" altLang="en-US" sz="1400" dirty="0">
              <a:solidFill>
                <a:srgbClr val="FF0066"/>
              </a:solidFill>
              <a:latin typeface="HGP創英角ﾎﾟｯﾌﾟ体" pitchFamily="50" charset="-128"/>
              <a:ea typeface="HGP創英角ﾎﾟｯﾌﾟ体" pitchFamily="50" charset="-128"/>
            </a:endParaRPr>
          </a:p>
        </p:txBody>
      </p:sp>
      <p:sp>
        <p:nvSpPr>
          <p:cNvPr id="70" name="角丸四角形 69"/>
          <p:cNvSpPr/>
          <p:nvPr/>
        </p:nvSpPr>
        <p:spPr>
          <a:xfrm>
            <a:off x="4428000" y="4124271"/>
            <a:ext cx="3816408" cy="600874"/>
          </a:xfrm>
          <a:prstGeom prst="roundRect">
            <a:avLst/>
          </a:prstGeom>
          <a:solidFill>
            <a:schemeClr val="bg1"/>
          </a:solidFill>
          <a:ln w="28575" cap="rnd">
            <a:solidFill>
              <a:srgbClr val="FF0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0066"/>
                </a:solidFill>
                <a:latin typeface="HGP創英角ﾎﾟｯﾌﾟ体" pitchFamily="50" charset="-128"/>
                <a:ea typeface="HGP創英角ﾎﾟｯﾌﾟ体" pitchFamily="50" charset="-128"/>
              </a:rPr>
              <a:t>中山間地域等活力創出　　　             ６億円</a:t>
            </a:r>
            <a:endParaRPr lang="ja-JP" altLang="en-US" sz="1400" dirty="0">
              <a:solidFill>
                <a:srgbClr val="FF0066"/>
              </a:solidFill>
              <a:latin typeface="HGP創英角ﾎﾟｯﾌﾟ体" pitchFamily="50" charset="-128"/>
              <a:ea typeface="HGP創英角ﾎﾟｯﾌﾟ体" pitchFamily="50" charset="-128"/>
            </a:endParaRPr>
          </a:p>
        </p:txBody>
      </p:sp>
      <p:sp>
        <p:nvSpPr>
          <p:cNvPr id="71" name="角丸四角形 70"/>
          <p:cNvSpPr/>
          <p:nvPr/>
        </p:nvSpPr>
        <p:spPr>
          <a:xfrm>
            <a:off x="4428000" y="4910842"/>
            <a:ext cx="4248919" cy="600874"/>
          </a:xfrm>
          <a:prstGeom prst="roundRect">
            <a:avLst/>
          </a:prstGeom>
          <a:solidFill>
            <a:schemeClr val="bg1"/>
          </a:solidFill>
          <a:ln w="28575" cap="rnd">
            <a:solidFill>
              <a:srgbClr val="FF0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rgbClr val="FF0066"/>
                </a:solidFill>
                <a:latin typeface="HGP創英角ﾎﾟｯﾌﾟ体" pitchFamily="50" charset="-128"/>
                <a:ea typeface="HGP創英角ﾎﾟｯﾌﾟ体" pitchFamily="50" charset="-128"/>
              </a:rPr>
              <a:t>岡山の強みの活用と全国への発信　　　　　　</a:t>
            </a:r>
            <a:r>
              <a:rPr lang="ja-JP" altLang="en-US" sz="1400" dirty="0" smtClean="0">
                <a:solidFill>
                  <a:srgbClr val="FF0066"/>
                </a:solidFill>
                <a:latin typeface="HGP創英角ﾎﾟｯﾌﾟ体" pitchFamily="50" charset="-128"/>
                <a:ea typeface="HGP創英角ﾎﾟｯﾌﾟ体" pitchFamily="50" charset="-128"/>
              </a:rPr>
              <a:t> ４１億円</a:t>
            </a:r>
            <a:endParaRPr kumimoji="1" lang="ja-JP" altLang="en-US" sz="1400" dirty="0">
              <a:solidFill>
                <a:srgbClr val="FF0066"/>
              </a:solidFill>
              <a:latin typeface="HGP創英角ﾎﾟｯﾌﾟ体" pitchFamily="50" charset="-128"/>
              <a:ea typeface="HGP創英角ﾎﾟｯﾌﾟ体" pitchFamily="50" charset="-128"/>
            </a:endParaRPr>
          </a:p>
        </p:txBody>
      </p:sp>
      <p:sp>
        <p:nvSpPr>
          <p:cNvPr id="74" name="AutoShape 22"/>
          <p:cNvSpPr>
            <a:spLocks noChangeArrowheads="1"/>
          </p:cNvSpPr>
          <p:nvPr/>
        </p:nvSpPr>
        <p:spPr bwMode="auto">
          <a:xfrm>
            <a:off x="4269712" y="1740876"/>
            <a:ext cx="4586400" cy="632491"/>
          </a:xfrm>
          <a:prstGeom prst="roundRect">
            <a:avLst>
              <a:gd name="adj" fmla="val 16667"/>
            </a:avLst>
          </a:prstGeom>
          <a:solidFill>
            <a:srgbClr val="FF0066"/>
          </a:solidFill>
          <a:ln w="9525" algn="ctr">
            <a:noFill/>
            <a:round/>
            <a:headEnd/>
            <a:tailEnd/>
          </a:ln>
          <a:effectLst/>
        </p:spPr>
        <p:txBody>
          <a:bodyPr wrap="none" lIns="234000" tIns="684000" bIns="720000" anchor="ctr" anchorCtr="0"/>
          <a:lstStyle/>
          <a:p>
            <a:pPr fontAlgn="base">
              <a:spcAft>
                <a:spcPct val="0"/>
              </a:spcAft>
              <a:defRPr/>
            </a:pPr>
            <a:r>
              <a:rPr lang="ja-JP" altLang="en-US" i="1" dirty="0" smtClean="0">
                <a:solidFill>
                  <a:prstClr val="white"/>
                </a:solidFill>
                <a:latin typeface="HGP創英角ﾎﾟｯﾌﾟ体" pitchFamily="50" charset="-128"/>
                <a:ea typeface="HGP創英角ﾎﾟｯﾌﾟ体" pitchFamily="50" charset="-128"/>
              </a:rPr>
              <a:t>「夢と元気」をキーワードに</a:t>
            </a:r>
            <a:endParaRPr lang="en-US" altLang="ja-JP" i="1" dirty="0" smtClean="0">
              <a:solidFill>
                <a:prstClr val="white"/>
              </a:solidFill>
              <a:latin typeface="HGP創英角ﾎﾟｯﾌﾟ体" pitchFamily="50" charset="-128"/>
              <a:ea typeface="HGP創英角ﾎﾟｯﾌﾟ体" pitchFamily="50" charset="-128"/>
            </a:endParaRPr>
          </a:p>
          <a:p>
            <a:pPr algn="ctr" fontAlgn="base">
              <a:spcAft>
                <a:spcPct val="0"/>
              </a:spcAft>
              <a:defRPr/>
            </a:pPr>
            <a:r>
              <a:rPr lang="ja-JP" altLang="en-US" i="1" dirty="0" smtClean="0">
                <a:solidFill>
                  <a:prstClr val="white"/>
                </a:solidFill>
                <a:latin typeface="HGP創英角ﾎﾟｯﾌﾟ体" pitchFamily="50" charset="-128"/>
                <a:ea typeface="HGP創英角ﾎﾟｯﾌﾟ体" pitchFamily="50" charset="-128"/>
              </a:rPr>
              <a:t>岡山の成長・発展につながる施策を展開</a:t>
            </a:r>
            <a:endParaRPr lang="ja-JP" altLang="en-US" i="1" dirty="0">
              <a:solidFill>
                <a:prstClr val="white"/>
              </a:solidFill>
              <a:latin typeface="HGP創英角ﾎﾟｯﾌﾟ体" pitchFamily="50" charset="-128"/>
              <a:ea typeface="HGP創英角ﾎﾟｯﾌﾟ体" pitchFamily="50" charset="-128"/>
            </a:endParaRPr>
          </a:p>
        </p:txBody>
      </p:sp>
      <p:sp>
        <p:nvSpPr>
          <p:cNvPr id="47" name="テキスト ボックス 46"/>
          <p:cNvSpPr txBox="1"/>
          <p:nvPr/>
        </p:nvSpPr>
        <p:spPr bwMode="auto">
          <a:xfrm>
            <a:off x="300929" y="5536632"/>
            <a:ext cx="3332195" cy="246221"/>
          </a:xfrm>
          <a:prstGeom prst="rect">
            <a:avLst/>
          </a:prstGeom>
          <a:noFill/>
          <a:ln w="28575" algn="ctr">
            <a:noFill/>
            <a:miter lim="800000"/>
            <a:headEnd/>
            <a:tailEnd/>
          </a:ln>
          <a:effectLst/>
        </p:spPr>
        <p:txBody>
          <a:bodyPr wrap="square" rtlCol="0">
            <a:spAutoFit/>
          </a:bodyPr>
          <a:lstStyle/>
          <a:p>
            <a:pPr algn="r"/>
            <a:r>
              <a:rPr kumimoji="1" lang="ja-JP" altLang="en-US" sz="1000" dirty="0" smtClean="0">
                <a:solidFill>
                  <a:schemeClr val="accent2">
                    <a:lumMod val="50000"/>
                  </a:schemeClr>
                </a:solidFill>
                <a:latin typeface="ＭＳ Ｐゴシック" pitchFamily="50" charset="-128"/>
              </a:rPr>
              <a:t>うち、</a:t>
            </a:r>
            <a:r>
              <a:rPr lang="ja-JP" altLang="en-US" sz="1000" dirty="0" smtClean="0">
                <a:solidFill>
                  <a:schemeClr val="accent2">
                    <a:lumMod val="50000"/>
                  </a:schemeClr>
                </a:solidFill>
                <a:latin typeface="ＭＳ Ｐゴシック" pitchFamily="50" charset="-128"/>
              </a:rPr>
              <a:t>７０５</a:t>
            </a:r>
            <a:r>
              <a:rPr kumimoji="1" lang="ja-JP" altLang="en-US" sz="1000" dirty="0" smtClean="0">
                <a:solidFill>
                  <a:schemeClr val="accent2">
                    <a:lumMod val="50000"/>
                  </a:schemeClr>
                </a:solidFill>
                <a:latin typeface="ＭＳ Ｐゴシック" pitchFamily="50" charset="-128"/>
              </a:rPr>
              <a:t>億円は他の分野と重複計上。</a:t>
            </a:r>
            <a:endParaRPr kumimoji="1" lang="ja-JP" altLang="en-US" sz="1000" dirty="0">
              <a:solidFill>
                <a:schemeClr val="accent2">
                  <a:lumMod val="50000"/>
                </a:schemeClr>
              </a:solidFill>
              <a:latin typeface="ＭＳ Ｐゴシック" pitchFamily="50" charset="-128"/>
            </a:endParaRPr>
          </a:p>
        </p:txBody>
      </p:sp>
    </p:spTree>
    <p:extLst>
      <p:ext uri="{BB962C8B-B14F-4D97-AF65-F5344CB8AC3E}">
        <p14:creationId xmlns:p14="http://schemas.microsoft.com/office/powerpoint/2010/main" val="3780159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－１５－</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30887"/>
          </a:xfrm>
          <a:prstGeom prst="rect">
            <a:avLst/>
          </a:prstGeom>
          <a:solidFill>
            <a:srgbClr val="FF0066"/>
          </a:solidFill>
          <a:ln w="9525">
            <a:noFill/>
            <a:miter lim="800000"/>
            <a:headEnd/>
            <a:tailEnd/>
          </a:ln>
          <a:effectLst/>
        </p:spPr>
        <p:txBody>
          <a:bodyPr>
            <a:spAutoFit/>
          </a:bodyPr>
          <a:lstStyle/>
          <a:p>
            <a:pPr fontAlgn="base">
              <a:spcBef>
                <a:spcPct val="50000"/>
              </a:spcBef>
              <a:spcAft>
                <a:spcPct val="0"/>
              </a:spcAft>
              <a:defRPr/>
            </a:pPr>
            <a:r>
              <a:rPr lang="ja-JP" altLang="en-US" sz="2200" i="1" dirty="0" smtClean="0">
                <a:solidFill>
                  <a:prstClr val="white"/>
                </a:solidFill>
                <a:effectLst>
                  <a:outerShdw blurRad="38100" dist="38100" dir="2700000" algn="tl">
                    <a:srgbClr val="000000"/>
                  </a:outerShdw>
                </a:effectLst>
                <a:latin typeface="Arial" charset="0"/>
                <a:ea typeface="HGPｺﾞｼｯｸE" pitchFamily="50" charset="-128"/>
              </a:rPr>
              <a:t>「夢と元気」をキーワードに岡山の成長・発展につながる事業</a:t>
            </a:r>
            <a:endParaRPr lang="ja-JP" altLang="en-US" sz="22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schemeClr val="bg1"/>
                </a:solidFill>
                <a:latin typeface="ＭＳ Ｐゴシック" charset="-128"/>
              </a:rPr>
              <a:t>［</a:t>
            </a:r>
            <a:r>
              <a:rPr lang="en-US" altLang="ja-JP" dirty="0" smtClean="0">
                <a:solidFill>
                  <a:schemeClr val="bg1"/>
                </a:solidFill>
                <a:latin typeface="ＭＳ Ｐゴシック" charset="-128"/>
              </a:rPr>
              <a:t>H23</a:t>
            </a:r>
            <a:r>
              <a:rPr lang="ja-JP" altLang="en-US" dirty="0" smtClean="0">
                <a:solidFill>
                  <a:schemeClr val="bg1"/>
                </a:solidFill>
                <a:latin typeface="ＭＳ Ｐゴシック" charset="-128"/>
              </a:rPr>
              <a:t>予算</a:t>
            </a:r>
            <a:r>
              <a:rPr lang="ja-JP" altLang="en-US" dirty="0">
                <a:solidFill>
                  <a:schemeClr val="bg1"/>
                </a:solidFill>
                <a:latin typeface="ＭＳ Ｐゴシック" charset="-128"/>
              </a:rPr>
              <a:t>額（うち一般財源）］</a:t>
            </a:r>
          </a:p>
        </p:txBody>
      </p:sp>
      <p:sp>
        <p:nvSpPr>
          <p:cNvPr id="29702" name="Line 11"/>
          <p:cNvSpPr>
            <a:spLocks noChangeShapeType="1"/>
          </p:cNvSpPr>
          <p:nvPr/>
        </p:nvSpPr>
        <p:spPr bwMode="auto">
          <a:xfrm>
            <a:off x="-35496"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4" name="テキスト ボックス 3"/>
          <p:cNvSpPr txBox="1"/>
          <p:nvPr/>
        </p:nvSpPr>
        <p:spPr bwMode="auto">
          <a:xfrm>
            <a:off x="201696" y="498520"/>
            <a:ext cx="8784000" cy="5760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smtClean="0">
                <a:latin typeface="+mn-ea"/>
              </a:rPr>
              <a:t>                                    　　　　　</a:t>
            </a:r>
            <a:r>
              <a:rPr lang="ja-JP" altLang="en-US" dirty="0" smtClean="0">
                <a:latin typeface="HGP創英角ﾎﾟｯﾌﾟ体" pitchFamily="50" charset="-128"/>
                <a:ea typeface="HGP創英角ﾎﾟｯﾌﾟ体" pitchFamily="50" charset="-128"/>
              </a:rPr>
              <a:t>新エネルギービジョン</a:t>
            </a:r>
            <a:r>
              <a:rPr lang="ja-JP" altLang="en-US" dirty="0">
                <a:latin typeface="HGP創英角ﾎﾟｯﾌﾟ体" pitchFamily="50" charset="-128"/>
                <a:ea typeface="HGP創英角ﾎﾟｯﾌﾟ体" pitchFamily="50" charset="-128"/>
              </a:rPr>
              <a:t>（仮称）</a:t>
            </a:r>
            <a:r>
              <a:rPr lang="ja-JP" altLang="en-US" dirty="0" smtClean="0">
                <a:latin typeface="HGP創英角ﾎﾟｯﾌﾟ体" pitchFamily="50" charset="-128"/>
                <a:ea typeface="HGP創英角ﾎﾟｯﾌﾟ体" pitchFamily="50" charset="-128"/>
              </a:rPr>
              <a:t>推進事業</a:t>
            </a:r>
            <a:r>
              <a:rPr lang="ja-JP" altLang="en-US" sz="1200" dirty="0" smtClean="0">
                <a:latin typeface="+mn-ea"/>
              </a:rPr>
              <a:t>        </a:t>
            </a:r>
            <a:r>
              <a:rPr lang="ja-JP" altLang="en-US" sz="1200" dirty="0" smtClean="0">
                <a:latin typeface="HGP創英角ﾎﾟｯﾌﾟ体" pitchFamily="50" charset="-128"/>
                <a:ea typeface="HGP創英角ﾎﾟｯﾌﾟ体" pitchFamily="50" charset="-128"/>
              </a:rPr>
              <a:t>［</a:t>
            </a:r>
            <a:r>
              <a:rPr lang="en-US" altLang="ja-JP" sz="1200" dirty="0">
                <a:latin typeface="HGP創英角ﾎﾟｯﾌﾟ体" pitchFamily="50" charset="-128"/>
                <a:ea typeface="HGP創英角ﾎﾟｯﾌﾟ体" pitchFamily="50" charset="-128"/>
              </a:rPr>
              <a:t>2</a:t>
            </a:r>
            <a:r>
              <a:rPr lang="ja-JP" altLang="en-US" sz="1200" dirty="0">
                <a:latin typeface="HGP創英角ﾎﾟｯﾌﾟ体" pitchFamily="50" charset="-128"/>
                <a:ea typeface="HGP創英角ﾎﾟｯﾌﾟ体" pitchFamily="50" charset="-128"/>
              </a:rPr>
              <a:t>億</a:t>
            </a:r>
            <a:r>
              <a:rPr lang="en-US" altLang="ja-JP" sz="1200" dirty="0">
                <a:latin typeface="HGP創英角ﾎﾟｯﾌﾟ体" pitchFamily="50" charset="-128"/>
                <a:ea typeface="HGP創英角ﾎﾟｯﾌﾟ体" pitchFamily="50" charset="-128"/>
              </a:rPr>
              <a:t>8,841</a:t>
            </a:r>
            <a:r>
              <a:rPr lang="ja-JP" altLang="en-US" sz="1200" dirty="0">
                <a:latin typeface="HGP創英角ﾎﾟｯﾌﾟ体" pitchFamily="50" charset="-128"/>
                <a:ea typeface="HGP創英角ﾎﾟｯﾌﾟ体" pitchFamily="50" charset="-128"/>
              </a:rPr>
              <a:t>万円</a:t>
            </a:r>
            <a:r>
              <a:rPr lang="en-US" altLang="ja-JP" sz="1200" dirty="0">
                <a:latin typeface="HGP創英角ﾎﾟｯﾌﾟ体" pitchFamily="50" charset="-128"/>
                <a:ea typeface="HGP創英角ﾎﾟｯﾌﾟ体" pitchFamily="50" charset="-128"/>
              </a:rPr>
              <a:t>(8,580</a:t>
            </a:r>
            <a:r>
              <a:rPr lang="ja-JP" altLang="en-US" sz="1200" dirty="0">
                <a:latin typeface="HGP創英角ﾎﾟｯﾌﾟ体" pitchFamily="50" charset="-128"/>
                <a:ea typeface="HGP創英角ﾎﾟｯﾌﾟ体" pitchFamily="50" charset="-128"/>
              </a:rPr>
              <a:t>万円</a:t>
            </a:r>
            <a:r>
              <a:rPr lang="en-US" altLang="ja-JP" sz="1200" dirty="0">
                <a:latin typeface="HGP創英角ﾎﾟｯﾌﾟ体" pitchFamily="50" charset="-128"/>
                <a:ea typeface="HGP創英角ﾎﾟｯﾌﾟ体" pitchFamily="50" charset="-128"/>
              </a:rPr>
              <a:t>)</a:t>
            </a:r>
            <a:r>
              <a:rPr lang="ja-JP" altLang="en-US" sz="1200" dirty="0">
                <a:latin typeface="HGP創英角ﾎﾟｯﾌﾟ体" pitchFamily="50" charset="-128"/>
                <a:ea typeface="HGP創英角ﾎﾟｯﾌﾟ体" pitchFamily="50" charset="-128"/>
              </a:rPr>
              <a:t>］</a:t>
            </a:r>
          </a:p>
          <a:p>
            <a:pPr fontAlgn="base">
              <a:spcBef>
                <a:spcPct val="0"/>
              </a:spcBef>
              <a:spcAft>
                <a:spcPct val="0"/>
              </a:spcAft>
            </a:pPr>
            <a:r>
              <a:rPr lang="ja-JP" altLang="en-US" sz="1000" dirty="0" smtClean="0">
                <a:latin typeface="+mn-ea"/>
              </a:rPr>
              <a:t>　　　　　　　</a:t>
            </a:r>
          </a:p>
          <a:p>
            <a:pPr fontAlgn="base">
              <a:spcBef>
                <a:spcPct val="0"/>
              </a:spcBef>
              <a:spcAft>
                <a:spcPct val="0"/>
              </a:spcAft>
            </a:pPr>
            <a:r>
              <a:rPr lang="ja-JP" altLang="en-US" sz="1000" dirty="0" smtClean="0">
                <a:latin typeface="+mn-ea"/>
              </a:rPr>
              <a:t>地球温暖化対策と経済成長との両立を目指す国の戦略等による社会経済情勢の変化を新たな発展のチャンスと捉え、本県の「晴れの国」のイメージや強みを最大限に生かしながら、新エネルギーの普及拡大を地球温暖化防止だけでなく産業振興や地域活性化に結びつけていくため、新エネルギービジョン（仮称）の太陽光発電、小水力発電、木質バイオマスの利活用、</a:t>
            </a:r>
            <a:r>
              <a:rPr lang="en-US" altLang="ja-JP" sz="1000" dirty="0" smtClean="0">
                <a:latin typeface="+mn-ea"/>
              </a:rPr>
              <a:t>EV</a:t>
            </a:r>
            <a:r>
              <a:rPr lang="ja-JP" altLang="en-US" sz="1000" dirty="0" smtClean="0">
                <a:latin typeface="+mn-ea"/>
              </a:rPr>
              <a:t>の普及と技術開発の４つを重点分野として、メガソーラーの誘致、地域における新エネルギー活用の支援などに取り組みます。</a:t>
            </a:r>
            <a:endParaRPr kumimoji="1" lang="ja-JP" altLang="en-US" sz="1000" dirty="0">
              <a:latin typeface="+mn-ea"/>
            </a:endParaRPr>
          </a:p>
        </p:txBody>
      </p:sp>
      <p:sp>
        <p:nvSpPr>
          <p:cNvPr id="67" name="テキスト ボックス 66"/>
          <p:cNvSpPr txBox="1"/>
          <p:nvPr/>
        </p:nvSpPr>
        <p:spPr bwMode="auto">
          <a:xfrm>
            <a:off x="4753008" y="1732345"/>
            <a:ext cx="4200512" cy="4576975"/>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ストップ</a:t>
            </a:r>
            <a:r>
              <a:rPr lang="ja-JP" altLang="en-US" sz="1400" dirty="0">
                <a:latin typeface="+mn-ea"/>
              </a:rPr>
              <a:t>温暖化！推進事業</a:t>
            </a:r>
          </a:p>
          <a:p>
            <a:pPr algn="r" fontAlgn="base">
              <a:spcBef>
                <a:spcPct val="0"/>
              </a:spcBef>
              <a:spcAft>
                <a:spcPct val="0"/>
              </a:spcAft>
            </a:pPr>
            <a:r>
              <a:rPr lang="ja-JP" altLang="en-US" sz="1200" dirty="0">
                <a:latin typeface="+mn-ea"/>
              </a:rPr>
              <a:t>　　　　　　　   </a:t>
            </a:r>
            <a:r>
              <a:rPr lang="ja-JP" altLang="en-US" sz="1200" dirty="0" smtClean="0">
                <a:latin typeface="+mn-ea"/>
              </a:rPr>
              <a:t>［</a:t>
            </a:r>
            <a:r>
              <a:rPr lang="en-US" altLang="ja-JP" sz="1200" dirty="0">
                <a:latin typeface="+mn-ea"/>
              </a:rPr>
              <a:t>1</a:t>
            </a:r>
            <a:r>
              <a:rPr lang="ja-JP" altLang="en-US" sz="1200" dirty="0">
                <a:latin typeface="+mn-ea"/>
              </a:rPr>
              <a:t>億</a:t>
            </a:r>
            <a:r>
              <a:rPr lang="en-US" altLang="ja-JP" sz="1200" dirty="0">
                <a:latin typeface="+mn-ea"/>
              </a:rPr>
              <a:t>7,752</a:t>
            </a:r>
            <a:r>
              <a:rPr lang="ja-JP" altLang="en-US" sz="1200" dirty="0">
                <a:latin typeface="+mn-ea"/>
              </a:rPr>
              <a:t>万円</a:t>
            </a:r>
            <a:r>
              <a:rPr lang="en-US" altLang="ja-JP" sz="1200" dirty="0">
                <a:latin typeface="+mn-ea"/>
              </a:rPr>
              <a:t>(5,736</a:t>
            </a:r>
            <a:r>
              <a:rPr lang="ja-JP" altLang="en-US" sz="1200" dirty="0">
                <a:latin typeface="+mn-ea"/>
              </a:rPr>
              <a:t>万円</a:t>
            </a:r>
            <a:r>
              <a:rPr lang="en-US" altLang="ja-JP" sz="1200" dirty="0" smtClean="0">
                <a:latin typeface="+mn-ea"/>
              </a:rPr>
              <a:t>)</a:t>
            </a:r>
            <a:r>
              <a:rPr lang="ja-JP" altLang="en-US" sz="1200" dirty="0" smtClean="0">
                <a:latin typeface="+mn-ea"/>
              </a:rPr>
              <a:t>のうち</a:t>
            </a:r>
            <a:endParaRPr lang="en-US" altLang="ja-JP" sz="1200" dirty="0" smtClean="0">
              <a:latin typeface="+mn-ea"/>
            </a:endParaRPr>
          </a:p>
          <a:p>
            <a:pPr algn="r" fontAlgn="base">
              <a:spcBef>
                <a:spcPct val="0"/>
              </a:spcBef>
              <a:spcAft>
                <a:spcPct val="0"/>
              </a:spcAft>
            </a:pPr>
            <a:r>
              <a:rPr lang="en-US" altLang="ja-JP" sz="1200" dirty="0" smtClean="0">
                <a:latin typeface="+mn-ea"/>
              </a:rPr>
              <a:t>1</a:t>
            </a:r>
            <a:r>
              <a:rPr lang="ja-JP" altLang="en-US" sz="1200" dirty="0" smtClean="0">
                <a:latin typeface="+mn-ea"/>
              </a:rPr>
              <a:t>億</a:t>
            </a:r>
            <a:r>
              <a:rPr lang="en-US" altLang="ja-JP" sz="1200" dirty="0" smtClean="0">
                <a:latin typeface="+mn-ea"/>
              </a:rPr>
              <a:t>6,367</a:t>
            </a:r>
            <a:r>
              <a:rPr lang="ja-JP" altLang="en-US" sz="1200" dirty="0" smtClean="0">
                <a:latin typeface="+mn-ea"/>
              </a:rPr>
              <a:t>万円</a:t>
            </a:r>
            <a:r>
              <a:rPr lang="en-US" altLang="ja-JP" sz="1200" dirty="0" smtClean="0">
                <a:latin typeface="+mn-ea"/>
              </a:rPr>
              <a:t>(4,923</a:t>
            </a:r>
            <a:r>
              <a:rPr lang="ja-JP" altLang="en-US" sz="1200" dirty="0" smtClean="0">
                <a:latin typeface="+mn-ea"/>
              </a:rPr>
              <a:t>万円</a:t>
            </a:r>
            <a:r>
              <a:rPr lang="en-US" altLang="ja-JP" sz="1200" dirty="0" smtClean="0">
                <a:latin typeface="+mn-ea"/>
              </a:rPr>
              <a:t>)</a:t>
            </a:r>
            <a:r>
              <a:rPr lang="ja-JP" altLang="en-US" sz="1200" dirty="0" smtClean="0">
                <a:latin typeface="+mn-ea"/>
              </a:rPr>
              <a:t>］</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ＥＶ普及促進事業</a:t>
            </a:r>
          </a:p>
          <a:p>
            <a:pPr fontAlgn="base">
              <a:spcBef>
                <a:spcPct val="0"/>
              </a:spcBef>
              <a:spcAft>
                <a:spcPct val="0"/>
              </a:spcAft>
            </a:pPr>
            <a:r>
              <a:rPr lang="ja-JP" altLang="en-US" sz="1000" dirty="0" smtClean="0">
                <a:latin typeface="+mn-ea"/>
              </a:rPr>
              <a:t>   </a:t>
            </a:r>
            <a:r>
              <a:rPr lang="ja-JP" altLang="en-US" sz="1000" dirty="0">
                <a:latin typeface="+mn-ea"/>
              </a:rPr>
              <a:t>電気自動車の普及を図るため各種事業を実施します。</a:t>
            </a:r>
          </a:p>
          <a:p>
            <a:pPr fontAlgn="base">
              <a:spcBef>
                <a:spcPct val="0"/>
              </a:spcBef>
              <a:spcAft>
                <a:spcPct val="0"/>
              </a:spcAft>
            </a:pPr>
            <a:r>
              <a:rPr lang="ja-JP" altLang="en-US" sz="1000" dirty="0" smtClean="0">
                <a:latin typeface="+mn-ea"/>
              </a:rPr>
              <a:t>    </a:t>
            </a:r>
            <a:r>
              <a:rPr lang="ja-JP" altLang="en-US" sz="1000" dirty="0">
                <a:latin typeface="+mn-ea"/>
              </a:rPr>
              <a:t>・電気自動車充電装置整備費補助</a:t>
            </a:r>
          </a:p>
          <a:p>
            <a:pPr fontAlgn="base">
              <a:spcBef>
                <a:spcPct val="0"/>
              </a:spcBef>
              <a:spcAft>
                <a:spcPct val="0"/>
              </a:spcAft>
            </a:pPr>
            <a:r>
              <a:rPr lang="ja-JP" altLang="en-US" sz="1000" dirty="0" smtClean="0">
                <a:latin typeface="+mn-ea"/>
              </a:rPr>
              <a:t>    ・電気</a:t>
            </a:r>
            <a:r>
              <a:rPr lang="ja-JP" altLang="en-US" sz="1000" dirty="0">
                <a:latin typeface="+mn-ea"/>
              </a:rPr>
              <a:t>自動車導入費補助</a:t>
            </a:r>
          </a:p>
          <a:p>
            <a:pPr fontAlgn="base">
              <a:spcBef>
                <a:spcPct val="0"/>
              </a:spcBef>
              <a:spcAft>
                <a:spcPct val="0"/>
              </a:spcAft>
            </a:pPr>
            <a:r>
              <a:rPr lang="ja-JP" altLang="en-US" sz="1000" dirty="0" smtClean="0">
                <a:latin typeface="+mn-ea"/>
              </a:rPr>
              <a:t>    </a:t>
            </a:r>
            <a:r>
              <a:rPr lang="ja-JP" altLang="en-US" sz="1000" dirty="0">
                <a:latin typeface="+mn-ea"/>
              </a:rPr>
              <a:t>・チェーン店舗連携モデル事業</a:t>
            </a:r>
          </a:p>
          <a:p>
            <a:pPr fontAlgn="base">
              <a:spcBef>
                <a:spcPct val="0"/>
              </a:spcBef>
              <a:spcAft>
                <a:spcPct val="0"/>
              </a:spcAft>
            </a:pPr>
            <a:r>
              <a:rPr lang="ja-JP" altLang="en-US" sz="1000" dirty="0" smtClean="0">
                <a:latin typeface="+mn-ea"/>
              </a:rPr>
              <a:t>    ・</a:t>
            </a:r>
            <a:r>
              <a:rPr lang="en-US" altLang="ja-JP" sz="1000" dirty="0">
                <a:latin typeface="+mn-ea"/>
              </a:rPr>
              <a:t>EV</a:t>
            </a:r>
            <a:r>
              <a:rPr lang="ja-JP" altLang="en-US" sz="1000" dirty="0">
                <a:latin typeface="+mn-ea"/>
              </a:rPr>
              <a:t>普及広域連携調査事業</a:t>
            </a:r>
          </a:p>
          <a:p>
            <a:pPr fontAlgn="base">
              <a:spcBef>
                <a:spcPct val="0"/>
              </a:spcBef>
              <a:spcAft>
                <a:spcPct val="0"/>
              </a:spcAft>
            </a:pPr>
            <a:endParaRPr lang="en-US" altLang="ja-JP" sz="400" dirty="0" smtClean="0">
              <a:latin typeface="+mn-ea"/>
            </a:endParaRP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温室効果ガス排出削減支援モデル事業</a:t>
            </a:r>
          </a:p>
          <a:p>
            <a:pPr fontAlgn="base">
              <a:spcBef>
                <a:spcPct val="0"/>
              </a:spcBef>
              <a:spcAft>
                <a:spcPct val="0"/>
              </a:spcAft>
            </a:pPr>
            <a:r>
              <a:rPr lang="ja-JP" altLang="en-US" sz="1000" dirty="0" smtClean="0">
                <a:latin typeface="+mn-ea"/>
              </a:rPr>
              <a:t>   中小事</a:t>
            </a:r>
            <a:r>
              <a:rPr lang="ja-JP" altLang="en-US" sz="1000" dirty="0">
                <a:latin typeface="+mn-ea"/>
              </a:rPr>
              <a:t>業者の温室効果ガス削減計画</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策定</a:t>
            </a:r>
            <a:r>
              <a:rPr lang="ja-JP" altLang="en-US" sz="1000" dirty="0">
                <a:latin typeface="+mn-ea"/>
              </a:rPr>
              <a:t>を支援します。</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あっ晴れ太陽光発電応援事業</a:t>
            </a:r>
          </a:p>
          <a:p>
            <a:pPr fontAlgn="base">
              <a:spcBef>
                <a:spcPct val="0"/>
              </a:spcBef>
              <a:spcAft>
                <a:spcPct val="0"/>
              </a:spcAft>
            </a:pPr>
            <a:r>
              <a:rPr lang="ja-JP" altLang="en-US" sz="1000" dirty="0" smtClean="0">
                <a:latin typeface="+mn-ea"/>
              </a:rPr>
              <a:t>   </a:t>
            </a:r>
            <a:r>
              <a:rPr lang="ja-JP" altLang="en-US" sz="1000" dirty="0">
                <a:latin typeface="+mn-ea"/>
              </a:rPr>
              <a:t>民間事業者の太陽光発電設備認証制度</a:t>
            </a:r>
            <a:r>
              <a:rPr lang="ja-JP" altLang="en-US" sz="1000" dirty="0" smtClean="0">
                <a:latin typeface="+mn-ea"/>
              </a:rPr>
              <a:t>を創設</a:t>
            </a:r>
            <a:r>
              <a:rPr lang="ja-JP" altLang="en-US" sz="1000" dirty="0">
                <a:latin typeface="+mn-ea"/>
              </a:rPr>
              <a:t>し</a:t>
            </a:r>
            <a:r>
              <a:rPr lang="ja-JP" altLang="en-US" sz="1000" dirty="0" smtClean="0">
                <a:latin typeface="+mn-ea"/>
              </a:rPr>
              <a:t>、太陽光発電</a:t>
            </a:r>
            <a:r>
              <a:rPr lang="ja-JP" altLang="en-US" sz="1000" dirty="0">
                <a:latin typeface="+mn-ea"/>
              </a:rPr>
              <a:t>の普及</a:t>
            </a:r>
            <a:r>
              <a:rPr lang="ja-JP" altLang="en-US" sz="1000" dirty="0" smtClean="0">
                <a:latin typeface="+mn-ea"/>
              </a:rPr>
              <a:t>を  </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促進</a:t>
            </a:r>
            <a:r>
              <a:rPr lang="ja-JP" altLang="en-US" sz="1000" dirty="0">
                <a:latin typeface="+mn-ea"/>
              </a:rPr>
              <a:t>します。</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地域新エネサポート事業</a:t>
            </a:r>
          </a:p>
          <a:p>
            <a:pPr fontAlgn="base">
              <a:spcBef>
                <a:spcPct val="0"/>
              </a:spcBef>
              <a:spcAft>
                <a:spcPct val="0"/>
              </a:spcAft>
            </a:pPr>
            <a:r>
              <a:rPr lang="ja-JP" altLang="en-US" sz="1000" dirty="0" smtClean="0">
                <a:latin typeface="+mn-ea"/>
              </a:rPr>
              <a:t>   </a:t>
            </a:r>
            <a:r>
              <a:rPr lang="ja-JP" altLang="en-US" sz="1000" dirty="0">
                <a:latin typeface="+mn-ea"/>
              </a:rPr>
              <a:t>新エネルギーに関する相談窓口の創設</a:t>
            </a:r>
            <a:r>
              <a:rPr lang="ja-JP" altLang="en-US" sz="1000" dirty="0" smtClean="0">
                <a:latin typeface="+mn-ea"/>
              </a:rPr>
              <a:t>やセミナー</a:t>
            </a:r>
            <a:r>
              <a:rPr lang="ja-JP" altLang="en-US" sz="1000" dirty="0">
                <a:latin typeface="+mn-ea"/>
              </a:rPr>
              <a:t>を開催します。</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太陽光発電・省エネ設備設置促進事業</a:t>
            </a:r>
          </a:p>
          <a:p>
            <a:pPr fontAlgn="base">
              <a:spcBef>
                <a:spcPct val="0"/>
              </a:spcBef>
              <a:spcAft>
                <a:spcPct val="0"/>
              </a:spcAft>
            </a:pPr>
            <a:r>
              <a:rPr lang="ja-JP" altLang="en-US" sz="1000" dirty="0" smtClean="0">
                <a:latin typeface="+mn-ea"/>
              </a:rPr>
              <a:t>   </a:t>
            </a:r>
            <a:r>
              <a:rPr lang="ja-JP" altLang="en-US" sz="1000" dirty="0">
                <a:latin typeface="+mn-ea"/>
              </a:rPr>
              <a:t>地域グリーンニューディール基金を活用して、</a:t>
            </a:r>
            <a:r>
              <a:rPr lang="ja-JP" altLang="en-US" sz="1000" dirty="0" smtClean="0">
                <a:latin typeface="+mn-ea"/>
              </a:rPr>
              <a:t>太陽光発電及び</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省エネ</a:t>
            </a:r>
            <a:r>
              <a:rPr lang="ja-JP" altLang="en-US" sz="1000" dirty="0">
                <a:latin typeface="+mn-ea"/>
              </a:rPr>
              <a:t>設備の導入支援を行います。</a:t>
            </a:r>
            <a:endParaRPr kumimoji="1" lang="ja-JP" altLang="en-US" sz="1000" dirty="0">
              <a:latin typeface="+mn-ea"/>
            </a:endParaRPr>
          </a:p>
        </p:txBody>
      </p:sp>
      <p:sp>
        <p:nvSpPr>
          <p:cNvPr id="69" name="Oval 47" descr="25%"/>
          <p:cNvSpPr>
            <a:spLocks noChangeArrowheads="1"/>
          </p:cNvSpPr>
          <p:nvPr/>
        </p:nvSpPr>
        <p:spPr bwMode="auto">
          <a:xfrm>
            <a:off x="4932120" y="1719646"/>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70" name="Rectangle 48"/>
          <p:cNvSpPr>
            <a:spLocks noChangeAspect="1" noChangeArrowheads="1"/>
          </p:cNvSpPr>
          <p:nvPr/>
        </p:nvSpPr>
        <p:spPr bwMode="auto">
          <a:xfrm>
            <a:off x="6506724" y="3209585"/>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71" name="Rectangle 48"/>
          <p:cNvSpPr>
            <a:spLocks noChangeAspect="1" noChangeArrowheads="1"/>
          </p:cNvSpPr>
          <p:nvPr/>
        </p:nvSpPr>
        <p:spPr bwMode="auto">
          <a:xfrm>
            <a:off x="6654980" y="3052869"/>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73" name="Rectangle 48"/>
          <p:cNvSpPr>
            <a:spLocks noChangeAspect="1" noChangeArrowheads="1"/>
          </p:cNvSpPr>
          <p:nvPr/>
        </p:nvSpPr>
        <p:spPr bwMode="auto">
          <a:xfrm>
            <a:off x="6599336" y="397966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74" name="Rectangle 48"/>
          <p:cNvSpPr>
            <a:spLocks noChangeAspect="1" noChangeArrowheads="1"/>
          </p:cNvSpPr>
          <p:nvPr/>
        </p:nvSpPr>
        <p:spPr bwMode="auto">
          <a:xfrm>
            <a:off x="6300192" y="4509120"/>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75" name="Rectangle 48"/>
          <p:cNvSpPr>
            <a:spLocks noChangeAspect="1" noChangeArrowheads="1"/>
          </p:cNvSpPr>
          <p:nvPr/>
        </p:nvSpPr>
        <p:spPr bwMode="auto">
          <a:xfrm>
            <a:off x="7109576" y="347992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pic>
        <p:nvPicPr>
          <p:cNvPr id="44" name="Picture 3" descr="\\S04202\新産業推進班\プロジェクト班\塩出\素材\有機薄膜太陽電池\2010-10-22_1032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01" t="18096" r="6332" b="9396"/>
          <a:stretch/>
        </p:blipFill>
        <p:spPr bwMode="auto">
          <a:xfrm>
            <a:off x="3171155" y="3510307"/>
            <a:ext cx="1193584" cy="851383"/>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p:cNvSpPr txBox="1"/>
          <p:nvPr/>
        </p:nvSpPr>
        <p:spPr bwMode="auto">
          <a:xfrm>
            <a:off x="251520" y="3284984"/>
            <a:ext cx="2978264" cy="1636438"/>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000" dirty="0" smtClean="0">
                <a:latin typeface="+mn-ea"/>
              </a:rPr>
              <a:t>◎電池</a:t>
            </a:r>
            <a:r>
              <a:rPr lang="ja-JP" altLang="en-US" sz="1000" dirty="0">
                <a:latin typeface="+mn-ea"/>
              </a:rPr>
              <a:t>関連産業創出</a:t>
            </a:r>
            <a:r>
              <a:rPr lang="ja-JP" altLang="en-US" sz="1000" dirty="0" smtClean="0">
                <a:latin typeface="+mn-ea"/>
              </a:rPr>
              <a:t>事業</a:t>
            </a:r>
            <a:r>
              <a:rPr lang="ja-JP" altLang="en-US" sz="1000" dirty="0">
                <a:latin typeface="+mn-ea"/>
              </a:rPr>
              <a:t>　               　　　　　　　　　　　　　　　　　　　　　　　　　　　　　　　　　　　　　　　　</a:t>
            </a:r>
          </a:p>
          <a:p>
            <a:pPr fontAlgn="base">
              <a:spcBef>
                <a:spcPct val="0"/>
              </a:spcBef>
              <a:spcAft>
                <a:spcPct val="0"/>
              </a:spcAft>
            </a:pPr>
            <a:r>
              <a:rPr lang="ja-JP" altLang="en-US" sz="1000" dirty="0" smtClean="0">
                <a:latin typeface="+mn-ea"/>
              </a:rPr>
              <a:t>   今後の</a:t>
            </a:r>
            <a:r>
              <a:rPr lang="ja-JP" altLang="en-US" sz="1000" dirty="0">
                <a:latin typeface="+mn-ea"/>
              </a:rPr>
              <a:t>発展が見込まれる電池関連産業</a:t>
            </a:r>
            <a:r>
              <a:rPr lang="ja-JP" altLang="en-US" sz="1000" dirty="0" smtClean="0">
                <a:latin typeface="+mn-ea"/>
              </a:rPr>
              <a:t>の県内</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err="1" smtClean="0">
                <a:latin typeface="+mn-ea"/>
              </a:rPr>
              <a:t>での</a:t>
            </a:r>
            <a:r>
              <a:rPr lang="ja-JP" altLang="en-US" sz="1000" dirty="0" smtClean="0">
                <a:latin typeface="+mn-ea"/>
              </a:rPr>
              <a:t>創出</a:t>
            </a:r>
            <a:r>
              <a:rPr lang="ja-JP" altLang="en-US" sz="1000" dirty="0">
                <a:latin typeface="+mn-ea"/>
              </a:rPr>
              <a:t>・発展に向けて</a:t>
            </a:r>
            <a:r>
              <a:rPr lang="ja-JP" altLang="en-US" sz="1000" dirty="0" smtClean="0">
                <a:latin typeface="+mn-ea"/>
              </a:rPr>
              <a:t>、「</a:t>
            </a:r>
            <a:r>
              <a:rPr lang="ja-JP" altLang="en-US" sz="1000" dirty="0">
                <a:latin typeface="+mn-ea"/>
              </a:rPr>
              <a:t>おかやま電池</a:t>
            </a:r>
            <a:r>
              <a:rPr lang="ja-JP" altLang="en-US" sz="1000" dirty="0" smtClean="0">
                <a:latin typeface="+mn-ea"/>
              </a:rPr>
              <a:t>関連</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技術研究会</a:t>
            </a:r>
            <a:r>
              <a:rPr lang="ja-JP" altLang="en-US" sz="1000" dirty="0">
                <a:latin typeface="+mn-ea"/>
              </a:rPr>
              <a:t>」の活動</a:t>
            </a:r>
            <a:r>
              <a:rPr lang="ja-JP" altLang="en-US" sz="1000" dirty="0" smtClean="0">
                <a:latin typeface="+mn-ea"/>
              </a:rPr>
              <a:t>を通じて</a:t>
            </a:r>
            <a:r>
              <a:rPr lang="ja-JP" altLang="en-US" sz="1000" dirty="0">
                <a:latin typeface="+mn-ea"/>
              </a:rPr>
              <a:t>、</a:t>
            </a:r>
            <a:r>
              <a:rPr lang="ja-JP" altLang="en-US" sz="1000" dirty="0" smtClean="0">
                <a:latin typeface="+mn-ea"/>
              </a:rPr>
              <a:t>新技術や応用製品</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 の</a:t>
            </a:r>
            <a:r>
              <a:rPr lang="ja-JP" altLang="en-US" sz="1000" dirty="0">
                <a:latin typeface="+mn-ea"/>
              </a:rPr>
              <a:t>開発</a:t>
            </a:r>
            <a:r>
              <a:rPr lang="ja-JP" altLang="en-US" sz="1000" dirty="0" smtClean="0">
                <a:latin typeface="+mn-ea"/>
              </a:rPr>
              <a:t>を支援する</a:t>
            </a:r>
            <a:r>
              <a:rPr lang="ja-JP" altLang="en-US" sz="1000" dirty="0">
                <a:latin typeface="+mn-ea"/>
              </a:rPr>
              <a:t>とともに、研究会</a:t>
            </a:r>
            <a:r>
              <a:rPr lang="ja-JP" altLang="en-US" sz="1000" dirty="0" smtClean="0">
                <a:latin typeface="+mn-ea"/>
              </a:rPr>
              <a:t>活動の中から</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生まれたプロジェクト</a:t>
            </a:r>
            <a:r>
              <a:rPr lang="ja-JP" altLang="en-US" sz="1000" dirty="0">
                <a:latin typeface="+mn-ea"/>
              </a:rPr>
              <a:t>の事業化を推進します。</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   ・おかやま</a:t>
            </a:r>
            <a:r>
              <a:rPr lang="ja-JP" altLang="en-US" sz="1000" dirty="0">
                <a:latin typeface="+mn-ea"/>
              </a:rPr>
              <a:t>電池関連技術研究推進事業</a:t>
            </a:r>
          </a:p>
          <a:p>
            <a:pPr fontAlgn="base">
              <a:spcBef>
                <a:spcPct val="0"/>
              </a:spcBef>
              <a:spcAft>
                <a:spcPct val="0"/>
              </a:spcAft>
            </a:pPr>
            <a:r>
              <a:rPr lang="ja-JP" altLang="en-US" sz="1000" dirty="0" smtClean="0">
                <a:latin typeface="+mn-ea"/>
              </a:rPr>
              <a:t> 　・電池</a:t>
            </a:r>
            <a:r>
              <a:rPr lang="ja-JP" altLang="en-US" sz="1000" dirty="0">
                <a:latin typeface="+mn-ea"/>
              </a:rPr>
              <a:t>関連プロジェクト推進事業</a:t>
            </a:r>
            <a:endParaRPr kumimoji="1" lang="ja-JP" altLang="en-US" sz="1000" dirty="0">
              <a:latin typeface="+mn-ea"/>
            </a:endParaRPr>
          </a:p>
        </p:txBody>
      </p:sp>
      <p:sp>
        <p:nvSpPr>
          <p:cNvPr id="46" name="Rectangle 48"/>
          <p:cNvSpPr>
            <a:spLocks noChangeAspect="1" noChangeArrowheads="1"/>
          </p:cNvSpPr>
          <p:nvPr/>
        </p:nvSpPr>
        <p:spPr bwMode="auto">
          <a:xfrm>
            <a:off x="2183036" y="448831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47" name="Text Box 4"/>
          <p:cNvSpPr txBox="1">
            <a:spLocks noChangeArrowheads="1"/>
          </p:cNvSpPr>
          <p:nvPr/>
        </p:nvSpPr>
        <p:spPr bwMode="auto">
          <a:xfrm>
            <a:off x="2951552" y="4356938"/>
            <a:ext cx="2124504" cy="229844"/>
          </a:xfrm>
          <a:prstGeom prst="rect">
            <a:avLst/>
          </a:prstGeom>
          <a:noFill/>
          <a:ln w="9525">
            <a:noFill/>
            <a:miter lim="800000"/>
            <a:headEnd/>
            <a:tailEnd/>
          </a:ln>
        </p:spPr>
        <p:txBody>
          <a:bodyPr vert="horz" wrap="square" lIns="27432" tIns="18288" rIns="0" bIns="0" numCol="1" anchor="t" anchorCtr="0" compatLnSpc="1">
            <a:prstTxWarp prst="textNoShape">
              <a:avLst/>
            </a:prstTxWarp>
          </a:bodyPr>
          <a:lstStyle/>
          <a:p>
            <a:pPr lvl="0" fontAlgn="base">
              <a:spcBef>
                <a:spcPct val="0"/>
              </a:spcBef>
              <a:spcAft>
                <a:spcPct val="0"/>
              </a:spcAft>
            </a:pPr>
            <a:r>
              <a:rPr lang="ja-JP" altLang="en-US" sz="800" dirty="0" smtClean="0">
                <a:latin typeface="+mn-ea"/>
              </a:rPr>
              <a:t>有機</a:t>
            </a:r>
            <a:r>
              <a:rPr lang="ja-JP" altLang="en-US" sz="800" dirty="0">
                <a:latin typeface="+mn-ea"/>
              </a:rPr>
              <a:t>薄膜太陽</a:t>
            </a:r>
            <a:r>
              <a:rPr lang="ja-JP" altLang="en-US" sz="800" dirty="0" smtClean="0">
                <a:latin typeface="+mn-ea"/>
              </a:rPr>
              <a:t>電池用高機能フィルム</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pic>
        <p:nvPicPr>
          <p:cNvPr id="573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3704" y="2861000"/>
            <a:ext cx="1500478" cy="11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bwMode="auto">
          <a:xfrm>
            <a:off x="35976" y="1758832"/>
            <a:ext cx="4536024" cy="551948"/>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a:t>
            </a:r>
            <a:r>
              <a:rPr lang="ja-JP" altLang="en-US" sz="1400" dirty="0">
                <a:latin typeface="+mn-ea"/>
              </a:rPr>
              <a:t>晴れの国おかやま</a:t>
            </a:r>
            <a:r>
              <a:rPr lang="ja-JP" altLang="en-US" sz="1400" dirty="0" smtClean="0">
                <a:latin typeface="+mn-ea"/>
              </a:rPr>
              <a:t>」新エネルギーの</a:t>
            </a:r>
            <a:endParaRPr lang="en-US" altLang="ja-JP" sz="1400" dirty="0" smtClean="0">
              <a:latin typeface="+mn-ea"/>
            </a:endParaRPr>
          </a:p>
          <a:p>
            <a:pPr fontAlgn="base">
              <a:spcBef>
                <a:spcPct val="0"/>
              </a:spcBef>
              <a:spcAft>
                <a:spcPct val="0"/>
              </a:spcAft>
            </a:pPr>
            <a:r>
              <a:rPr lang="ja-JP" altLang="en-US" sz="1400" dirty="0" smtClean="0">
                <a:latin typeface="+mn-ea"/>
              </a:rPr>
              <a:t>                 メッカプロジェクト</a:t>
            </a:r>
            <a:r>
              <a:rPr lang="ja-JP" altLang="en-US" sz="1200" dirty="0" smtClean="0">
                <a:latin typeface="+mn-ea"/>
              </a:rPr>
              <a:t>　      </a:t>
            </a:r>
            <a:r>
              <a:rPr lang="ja-JP" altLang="en-US" sz="1200" dirty="0">
                <a:latin typeface="+mn-ea"/>
              </a:rPr>
              <a:t>［</a:t>
            </a:r>
            <a:r>
              <a:rPr lang="en-US" altLang="ja-JP" sz="1200" dirty="0">
                <a:latin typeface="+mn-ea"/>
              </a:rPr>
              <a:t>1</a:t>
            </a:r>
            <a:r>
              <a:rPr lang="ja-JP" altLang="en-US" sz="1200" dirty="0">
                <a:latin typeface="+mn-ea"/>
              </a:rPr>
              <a:t>億</a:t>
            </a:r>
            <a:r>
              <a:rPr lang="en-US" altLang="ja-JP" sz="1200" dirty="0">
                <a:latin typeface="+mn-ea"/>
              </a:rPr>
              <a:t>2,474</a:t>
            </a:r>
            <a:r>
              <a:rPr lang="ja-JP" altLang="en-US" sz="1200" dirty="0">
                <a:latin typeface="+mn-ea"/>
              </a:rPr>
              <a:t>万円</a:t>
            </a:r>
            <a:r>
              <a:rPr lang="en-US" altLang="ja-JP" sz="1200" dirty="0">
                <a:latin typeface="+mn-ea"/>
              </a:rPr>
              <a:t>(</a:t>
            </a:r>
            <a:r>
              <a:rPr lang="en-US" altLang="ja-JP" sz="1200" dirty="0" smtClean="0">
                <a:latin typeface="+mn-ea"/>
              </a:rPr>
              <a:t>3,657</a:t>
            </a:r>
            <a:r>
              <a:rPr lang="ja-JP" altLang="en-US" sz="1200" dirty="0" smtClean="0">
                <a:latin typeface="+mn-ea"/>
              </a:rPr>
              <a:t>万円</a:t>
            </a:r>
            <a:r>
              <a:rPr lang="en-US" altLang="ja-JP" sz="1200" dirty="0" smtClean="0">
                <a:latin typeface="+mn-ea"/>
              </a:rPr>
              <a:t>)</a:t>
            </a:r>
            <a:r>
              <a:rPr lang="ja-JP" altLang="en-US" sz="1200" dirty="0" smtClean="0">
                <a:latin typeface="+mn-ea"/>
              </a:rPr>
              <a:t>］</a:t>
            </a:r>
            <a:endParaRPr lang="en-US" altLang="ja-JP" sz="1200" dirty="0" smtClean="0">
              <a:latin typeface="+mn-ea"/>
            </a:endParaRPr>
          </a:p>
          <a:p>
            <a:pPr fontAlgn="base">
              <a:spcBef>
                <a:spcPct val="0"/>
              </a:spcBef>
              <a:spcAft>
                <a:spcPct val="0"/>
              </a:spcAft>
            </a:pPr>
            <a:endParaRPr lang="en-US" altLang="ja-JP" sz="400" dirty="0" smtClean="0">
              <a:latin typeface="+mn-ea"/>
            </a:endParaRPr>
          </a:p>
          <a:p>
            <a:pPr fontAlgn="base">
              <a:spcBef>
                <a:spcPct val="0"/>
              </a:spcBef>
              <a:spcAft>
                <a:spcPct val="0"/>
              </a:spcAft>
            </a:pPr>
            <a:endParaRPr lang="en-US" altLang="ja-JP" sz="1000" dirty="0" smtClean="0">
              <a:latin typeface="+mn-ea"/>
            </a:endParaRPr>
          </a:p>
        </p:txBody>
      </p:sp>
      <p:sp>
        <p:nvSpPr>
          <p:cNvPr id="38" name="テキスト ボックス 37"/>
          <p:cNvSpPr txBox="1"/>
          <p:nvPr/>
        </p:nvSpPr>
        <p:spPr bwMode="auto">
          <a:xfrm>
            <a:off x="251520" y="4725144"/>
            <a:ext cx="4464976" cy="1486803"/>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000" dirty="0" smtClean="0">
                <a:latin typeface="+mn-ea"/>
              </a:rPr>
              <a:t>◎グリーンバイオ</a:t>
            </a:r>
            <a:r>
              <a:rPr lang="ja-JP" altLang="en-US" sz="1000" dirty="0">
                <a:latin typeface="+mn-ea"/>
              </a:rPr>
              <a:t>・プロジェクト推進</a:t>
            </a:r>
            <a:r>
              <a:rPr lang="ja-JP" altLang="en-US" sz="1000" dirty="0" smtClean="0">
                <a:latin typeface="+mn-ea"/>
              </a:rPr>
              <a:t>事業</a:t>
            </a:r>
          </a:p>
          <a:p>
            <a:pPr fontAlgn="base">
              <a:spcBef>
                <a:spcPct val="0"/>
              </a:spcBef>
              <a:spcAft>
                <a:spcPct val="0"/>
              </a:spcAft>
            </a:pPr>
            <a:r>
              <a:rPr lang="ja-JP" altLang="en-US" sz="1000" dirty="0" smtClean="0">
                <a:latin typeface="+mn-ea"/>
              </a:rPr>
              <a:t>　製材端材や間伐材など未利用バイオマス資源から、効率的にセルロースナノ</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ファイバーを製造する革新的技術の開発を加速</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するとともに、森林資源を有効活用する社会シス</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テム構築に向けた実証事業等を実施します</a:t>
            </a:r>
            <a:r>
              <a:rPr lang="ja-JP" altLang="en-US" sz="1000" dirty="0">
                <a:latin typeface="+mn-ea"/>
              </a:rPr>
              <a:t>。</a:t>
            </a:r>
            <a:endParaRPr lang="ja-JP" altLang="en-US" sz="1000" dirty="0" smtClean="0">
              <a:latin typeface="+mn-ea"/>
            </a:endParaRP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　 ・バイオマスイノベーション推進事業</a:t>
            </a:r>
          </a:p>
          <a:p>
            <a:pPr fontAlgn="base">
              <a:spcBef>
                <a:spcPct val="0"/>
              </a:spcBef>
              <a:spcAft>
                <a:spcPct val="0"/>
              </a:spcAft>
            </a:pPr>
            <a:r>
              <a:rPr lang="ja-JP" altLang="en-US" sz="1000" dirty="0">
                <a:latin typeface="+mn-ea"/>
              </a:rPr>
              <a:t> </a:t>
            </a:r>
            <a:r>
              <a:rPr lang="ja-JP" altLang="en-US" sz="1000" dirty="0" smtClean="0">
                <a:latin typeface="+mn-ea"/>
              </a:rPr>
              <a:t>　・バイオマスイノベーション</a:t>
            </a:r>
            <a:r>
              <a:rPr lang="ja-JP" altLang="en-US" sz="1000" dirty="0">
                <a:latin typeface="+mn-ea"/>
              </a:rPr>
              <a:t>創出拠点形成事業</a:t>
            </a:r>
          </a:p>
          <a:p>
            <a:pPr fontAlgn="base">
              <a:spcBef>
                <a:spcPct val="0"/>
              </a:spcBef>
              <a:spcAft>
                <a:spcPct val="0"/>
              </a:spcAft>
            </a:pPr>
            <a:r>
              <a:rPr lang="ja-JP" altLang="en-US" sz="1000" dirty="0" smtClean="0">
                <a:latin typeface="+mn-ea"/>
              </a:rPr>
              <a:t> 　・おかやま</a:t>
            </a:r>
            <a:r>
              <a:rPr lang="ja-JP" altLang="en-US" sz="1000" dirty="0">
                <a:latin typeface="+mn-ea"/>
              </a:rPr>
              <a:t>バイオマスネットワーク構築事業</a:t>
            </a:r>
          </a:p>
          <a:p>
            <a:pPr fontAlgn="base">
              <a:spcBef>
                <a:spcPct val="0"/>
              </a:spcBef>
              <a:spcAft>
                <a:spcPct val="0"/>
              </a:spcAft>
            </a:pPr>
            <a:r>
              <a:rPr lang="ja-JP" altLang="en-US" sz="1000" dirty="0" smtClean="0">
                <a:latin typeface="+mn-ea"/>
              </a:rPr>
              <a:t> 　・森</a:t>
            </a:r>
            <a:r>
              <a:rPr lang="ja-JP" altLang="en-US" sz="1000" dirty="0">
                <a:latin typeface="+mn-ea"/>
              </a:rPr>
              <a:t>と人が共生するＳＭＡＲＴ工場</a:t>
            </a:r>
            <a:r>
              <a:rPr lang="ja-JP" altLang="en-US" sz="1000" dirty="0" smtClean="0">
                <a:latin typeface="+mn-ea"/>
              </a:rPr>
              <a:t>モデル実証事業</a:t>
            </a:r>
            <a:r>
              <a:rPr lang="ja-JP" altLang="en-US" sz="1000" dirty="0">
                <a:latin typeface="+mn-ea"/>
              </a:rPr>
              <a:t>　　　　　　　　　　　　　　　　 　           　　　　　　　　　　　　　　　　</a:t>
            </a:r>
          </a:p>
          <a:p>
            <a:pPr fontAlgn="base">
              <a:spcBef>
                <a:spcPct val="0"/>
              </a:spcBef>
              <a:spcAft>
                <a:spcPct val="0"/>
              </a:spcAft>
            </a:pPr>
            <a:r>
              <a:rPr lang="ja-JP" altLang="en-US" sz="1000" dirty="0">
                <a:latin typeface="+mn-ea"/>
              </a:rPr>
              <a:t>　　　　　　　</a:t>
            </a:r>
            <a:r>
              <a:rPr lang="ja-JP" altLang="en-US" sz="1200" dirty="0">
                <a:latin typeface="+mn-ea"/>
              </a:rPr>
              <a:t>　　　　　　　　　　　　　　　　　</a:t>
            </a:r>
            <a:endParaRPr kumimoji="1" lang="ja-JP" altLang="en-US" sz="1200" dirty="0">
              <a:latin typeface="+mn-ea"/>
            </a:endParaRPr>
          </a:p>
        </p:txBody>
      </p:sp>
      <p:pic>
        <p:nvPicPr>
          <p:cNvPr id="39" name="図 38" descr="集積基地.jpg"/>
          <p:cNvPicPr>
            <a:picLocks noChangeAspect="1"/>
          </p:cNvPicPr>
          <p:nvPr/>
        </p:nvPicPr>
        <p:blipFill rotWithShape="1">
          <a:blip r:embed="rId6" cstate="print">
            <a:extLst>
              <a:ext uri="{28A0092B-C50C-407E-A947-70E740481C1C}">
                <a14:useLocalDpi xmlns:a14="http://schemas.microsoft.com/office/drawing/2010/main" val="0"/>
              </a:ext>
            </a:extLst>
          </a:blip>
          <a:srcRect t="22250" b="7744"/>
          <a:stretch/>
        </p:blipFill>
        <p:spPr bwMode="auto">
          <a:xfrm>
            <a:off x="3199054" y="5124434"/>
            <a:ext cx="1336434" cy="75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4"/>
          <p:cNvSpPr txBox="1">
            <a:spLocks noChangeArrowheads="1"/>
          </p:cNvSpPr>
          <p:nvPr/>
        </p:nvSpPr>
        <p:spPr bwMode="auto">
          <a:xfrm>
            <a:off x="3297476" y="5862182"/>
            <a:ext cx="1520119" cy="257175"/>
          </a:xfrm>
          <a:prstGeom prst="rect">
            <a:avLst/>
          </a:prstGeom>
          <a:noFill/>
          <a:ln w="9525">
            <a:noFill/>
            <a:miter lim="800000"/>
            <a:headEnd/>
            <a:tailEnd/>
          </a:ln>
        </p:spPr>
        <p:txBody>
          <a:bodyPr vert="horz" wrap="square" lIns="27432" tIns="18288" rIns="0" bIns="0" numCol="1" anchor="t" anchorCtr="0" compatLnSpc="1">
            <a:prstTxWarp prst="textNoShape">
              <a:avLst/>
            </a:prstTxWarp>
          </a:bodyPr>
          <a:lstStyle/>
          <a:p>
            <a:pPr lvl="0" fontAlgn="base">
              <a:spcBef>
                <a:spcPct val="0"/>
              </a:spcBef>
              <a:spcAft>
                <a:spcPct val="0"/>
              </a:spcAft>
            </a:pPr>
            <a:r>
              <a:rPr lang="ja-JP" altLang="en-US" sz="800" dirty="0">
                <a:latin typeface="+mn-ea"/>
              </a:rPr>
              <a:t>真庭バイオマス集積基地</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43" name="Rectangle 48"/>
          <p:cNvSpPr>
            <a:spLocks noChangeAspect="1" noChangeArrowheads="1"/>
          </p:cNvSpPr>
          <p:nvPr/>
        </p:nvSpPr>
        <p:spPr bwMode="auto">
          <a:xfrm>
            <a:off x="3115764" y="608519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48" name="Oval 47" descr="25%"/>
          <p:cNvSpPr>
            <a:spLocks noChangeArrowheads="1"/>
          </p:cNvSpPr>
          <p:nvPr/>
        </p:nvSpPr>
        <p:spPr bwMode="auto">
          <a:xfrm>
            <a:off x="179512" y="1700848"/>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49" name="テキスト ボックス 48"/>
          <p:cNvSpPr txBox="1"/>
          <p:nvPr/>
        </p:nvSpPr>
        <p:spPr bwMode="auto">
          <a:xfrm>
            <a:off x="294391" y="2420888"/>
            <a:ext cx="2736686" cy="755418"/>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000" dirty="0" smtClean="0">
                <a:latin typeface="+mn-ea"/>
              </a:rPr>
              <a:t>◎メガソーラー</a:t>
            </a:r>
            <a:r>
              <a:rPr lang="ja-JP" altLang="en-US" sz="1000" dirty="0">
                <a:latin typeface="+mn-ea"/>
              </a:rPr>
              <a:t>輝く晴れの国</a:t>
            </a:r>
            <a:r>
              <a:rPr lang="ja-JP" altLang="en-US" sz="1000" dirty="0" smtClean="0">
                <a:latin typeface="+mn-ea"/>
              </a:rPr>
              <a:t>推進事業</a:t>
            </a:r>
            <a:endParaRPr lang="ja-JP" altLang="en-US" sz="1000" dirty="0">
              <a:latin typeface="+mn-ea"/>
            </a:endParaRPr>
          </a:p>
          <a:p>
            <a:pPr fontAlgn="base">
              <a:spcBef>
                <a:spcPct val="0"/>
              </a:spcBef>
              <a:spcAft>
                <a:spcPct val="0"/>
              </a:spcAft>
            </a:pPr>
            <a:r>
              <a:rPr lang="ja-JP" altLang="en-US" sz="1000" dirty="0" smtClean="0">
                <a:latin typeface="+mn-ea"/>
              </a:rPr>
              <a:t>   「</a:t>
            </a:r>
            <a:r>
              <a:rPr lang="ja-JP" altLang="en-US" sz="1000" dirty="0">
                <a:latin typeface="+mn-ea"/>
              </a:rPr>
              <a:t>晴れの国」の特長を生かし</a:t>
            </a:r>
            <a:r>
              <a:rPr lang="ja-JP" altLang="en-US" sz="1000" dirty="0" smtClean="0">
                <a:latin typeface="+mn-ea"/>
              </a:rPr>
              <a:t>、産業・経済への</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 波及効果が見込めるメガソーラーを市町村</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 とも連携して戦略的に誘致します。</a:t>
            </a:r>
            <a:endParaRPr kumimoji="1" lang="ja-JP" altLang="en-US" sz="1000" dirty="0">
              <a:latin typeface="+mn-ea"/>
            </a:endParaRPr>
          </a:p>
        </p:txBody>
      </p:sp>
      <p:sp>
        <p:nvSpPr>
          <p:cNvPr id="52" name="Rectangle 48"/>
          <p:cNvSpPr>
            <a:spLocks noChangeAspect="1" noChangeArrowheads="1"/>
          </p:cNvSpPr>
          <p:nvPr/>
        </p:nvSpPr>
        <p:spPr bwMode="auto">
          <a:xfrm>
            <a:off x="2416356" y="248019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pic>
        <p:nvPicPr>
          <p:cNvPr id="33" name="Picture 1" descr="\\Landisk\E\起債担当\市場公募債\H21\ＩＲ資料\本編\写真\太陽光写真財政課提供H21.9.30\鶴新田アーチから.jpg"/>
          <p:cNvPicPr>
            <a:picLocks noChangeAspect="1" noChangeArrowheads="1"/>
          </p:cNvPicPr>
          <p:nvPr/>
        </p:nvPicPr>
        <p:blipFill rotWithShape="1">
          <a:blip r:embed="rId7" cstate="print"/>
          <a:srcRect l="16196" t="26848" r="10884" b="7202"/>
          <a:stretch/>
        </p:blipFill>
        <p:spPr bwMode="auto">
          <a:xfrm>
            <a:off x="2962424" y="2285587"/>
            <a:ext cx="1666951" cy="1130713"/>
          </a:xfrm>
          <a:prstGeom prst="rect">
            <a:avLst/>
          </a:prstGeom>
          <a:noFill/>
        </p:spPr>
      </p:pic>
    </p:spTree>
    <p:extLst>
      <p:ext uri="{BB962C8B-B14F-4D97-AF65-F5344CB8AC3E}">
        <p14:creationId xmlns:p14="http://schemas.microsoft.com/office/powerpoint/2010/main" val="165545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－１６－</a:t>
            </a:r>
            <a:endParaRPr lang="ja-JP" altLang="en-US" sz="1800" dirty="0">
              <a:solidFill>
                <a:prstClr val="black"/>
              </a:solidFill>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30" name="Text Box 4"/>
          <p:cNvSpPr txBox="1">
            <a:spLocks noChangeArrowheads="1"/>
          </p:cNvSpPr>
          <p:nvPr/>
        </p:nvSpPr>
        <p:spPr bwMode="auto">
          <a:xfrm>
            <a:off x="0" y="0"/>
            <a:ext cx="9144000" cy="430887"/>
          </a:xfrm>
          <a:prstGeom prst="rect">
            <a:avLst/>
          </a:prstGeom>
          <a:solidFill>
            <a:srgbClr val="FF0066"/>
          </a:solidFill>
          <a:ln w="9525">
            <a:noFill/>
            <a:miter lim="800000"/>
            <a:headEnd/>
            <a:tailEnd/>
          </a:ln>
          <a:effectLst/>
        </p:spPr>
        <p:txBody>
          <a:bodyPr>
            <a:spAutoFit/>
          </a:bodyPr>
          <a:lstStyle/>
          <a:p>
            <a:pPr fontAlgn="base">
              <a:spcBef>
                <a:spcPct val="50000"/>
              </a:spcBef>
              <a:spcAft>
                <a:spcPct val="0"/>
              </a:spcAft>
              <a:defRPr/>
            </a:pPr>
            <a:r>
              <a:rPr lang="ja-JP" altLang="en-US" sz="2200" i="1" dirty="0" smtClean="0">
                <a:solidFill>
                  <a:prstClr val="white"/>
                </a:solidFill>
                <a:effectLst>
                  <a:outerShdw blurRad="38100" dist="38100" dir="2700000" algn="tl">
                    <a:srgbClr val="000000"/>
                  </a:outerShdw>
                </a:effectLst>
                <a:latin typeface="Arial" charset="0"/>
                <a:ea typeface="HGPｺﾞｼｯｸE" pitchFamily="50" charset="-128"/>
              </a:rPr>
              <a:t>「夢と元気」をキーワードに岡山の成長・発展につながる事業</a:t>
            </a:r>
            <a:endParaRPr lang="ja-JP" altLang="en-US" sz="2200" i="1" dirty="0">
              <a:solidFill>
                <a:prstClr val="white"/>
              </a:solidFill>
              <a:effectLst>
                <a:outerShdw blurRad="38100" dist="38100" dir="2700000" algn="tl">
                  <a:srgbClr val="000000"/>
                </a:outerShdw>
              </a:effectLst>
              <a:latin typeface="Arial" charset="0"/>
              <a:ea typeface="HGPｺﾞｼｯｸE" pitchFamily="50" charset="-128"/>
            </a:endParaRPr>
          </a:p>
        </p:txBody>
      </p:sp>
      <p:sp>
        <p:nvSpPr>
          <p:cNvPr id="31" name="テキスト ボックス 30"/>
          <p:cNvSpPr txBox="1"/>
          <p:nvPr/>
        </p:nvSpPr>
        <p:spPr bwMode="auto">
          <a:xfrm>
            <a:off x="201696" y="498520"/>
            <a:ext cx="8784000" cy="5760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smtClean="0">
                <a:latin typeface="+mn-ea"/>
              </a:rPr>
              <a:t>                                              </a:t>
            </a:r>
            <a:r>
              <a:rPr lang="ja-JP" altLang="en-US" dirty="0" smtClean="0">
                <a:latin typeface="HGP創英角ﾎﾟｯﾌﾟ体" pitchFamily="50" charset="-128"/>
                <a:ea typeface="HGP創英角ﾎﾟｯﾌﾟ体" pitchFamily="50" charset="-128"/>
              </a:rPr>
              <a:t>元気アジアにおける総合プロモーション</a:t>
            </a:r>
            <a:r>
              <a:rPr lang="ja-JP" altLang="en-US" sz="1400" dirty="0" smtClean="0">
                <a:latin typeface="+mn-ea"/>
              </a:rPr>
              <a:t>　</a:t>
            </a:r>
            <a:r>
              <a:rPr lang="ja-JP" altLang="en-US" sz="1200" dirty="0" smtClean="0">
                <a:latin typeface="+mn-ea"/>
              </a:rPr>
              <a:t>           </a:t>
            </a:r>
            <a:r>
              <a:rPr lang="ja-JP" altLang="en-US" sz="1200" dirty="0" smtClean="0">
                <a:latin typeface="HGP創英角ﾎﾟｯﾌﾟ体" pitchFamily="50" charset="-128"/>
                <a:ea typeface="HGP創英角ﾎﾟｯﾌﾟ体" pitchFamily="50" charset="-128"/>
              </a:rPr>
              <a:t>［</a:t>
            </a:r>
            <a:r>
              <a:rPr lang="en-US" altLang="ja-JP" sz="1200" dirty="0" smtClean="0">
                <a:latin typeface="HGP創英角ﾎﾟｯﾌﾟ体" pitchFamily="50" charset="-128"/>
                <a:ea typeface="HGP創英角ﾎﾟｯﾌﾟ体" pitchFamily="50" charset="-128"/>
              </a:rPr>
              <a:t>8,0</a:t>
            </a:r>
            <a:r>
              <a:rPr lang="en-US" altLang="ja-JP" sz="1200" dirty="0">
                <a:latin typeface="HGP創英角ﾎﾟｯﾌﾟ体" pitchFamily="50" charset="-128"/>
                <a:ea typeface="HGP創英角ﾎﾟｯﾌﾟ体" pitchFamily="50" charset="-128"/>
              </a:rPr>
              <a:t>29</a:t>
            </a:r>
            <a:r>
              <a:rPr lang="ja-JP" altLang="en-US" sz="1200" dirty="0" smtClean="0">
                <a:latin typeface="HGP創英角ﾎﾟｯﾌﾟ体" pitchFamily="50" charset="-128"/>
                <a:ea typeface="HGP創英角ﾎﾟｯﾌﾟ体" pitchFamily="50" charset="-128"/>
              </a:rPr>
              <a:t>万円</a:t>
            </a:r>
            <a:r>
              <a:rPr lang="en-US" altLang="ja-JP" sz="1200" dirty="0">
                <a:latin typeface="HGP創英角ﾎﾟｯﾌﾟ体" pitchFamily="50" charset="-128"/>
                <a:ea typeface="HGP創英角ﾎﾟｯﾌﾟ体" pitchFamily="50" charset="-128"/>
              </a:rPr>
              <a:t>(</a:t>
            </a:r>
            <a:r>
              <a:rPr lang="en-US" altLang="ja-JP" sz="1200" dirty="0" smtClean="0">
                <a:latin typeface="HGP創英角ﾎﾟｯﾌﾟ体" pitchFamily="50" charset="-128"/>
                <a:ea typeface="HGP創英角ﾎﾟｯﾌﾟ体" pitchFamily="50" charset="-128"/>
              </a:rPr>
              <a:t>8,029</a:t>
            </a:r>
            <a:r>
              <a:rPr lang="ja-JP" altLang="en-US" sz="1200" dirty="0" smtClean="0">
                <a:latin typeface="HGP創英角ﾎﾟｯﾌﾟ体" pitchFamily="50" charset="-128"/>
                <a:ea typeface="HGP創英角ﾎﾟｯﾌﾟ体" pitchFamily="50" charset="-128"/>
              </a:rPr>
              <a:t>万</a:t>
            </a:r>
            <a:r>
              <a:rPr lang="ja-JP" altLang="en-US" sz="1200" dirty="0">
                <a:latin typeface="HGP創英角ﾎﾟｯﾌﾟ体" pitchFamily="50" charset="-128"/>
                <a:ea typeface="HGP創英角ﾎﾟｯﾌﾟ体" pitchFamily="50" charset="-128"/>
              </a:rPr>
              <a:t>円</a:t>
            </a:r>
            <a:r>
              <a:rPr lang="en-US" altLang="ja-JP" sz="1200" dirty="0">
                <a:latin typeface="HGP創英角ﾎﾟｯﾌﾟ体" pitchFamily="50" charset="-128"/>
                <a:ea typeface="HGP創英角ﾎﾟｯﾌﾟ体" pitchFamily="50" charset="-128"/>
              </a:rPr>
              <a:t>)</a:t>
            </a:r>
            <a:r>
              <a:rPr lang="ja-JP" altLang="en-US" sz="1200" dirty="0" smtClean="0">
                <a:latin typeface="HGP創英角ﾎﾟｯﾌﾟ体" pitchFamily="50" charset="-128"/>
                <a:ea typeface="HGP創英角ﾎﾟｯﾌﾟ体" pitchFamily="50" charset="-128"/>
              </a:rPr>
              <a:t>］</a:t>
            </a:r>
            <a:endParaRPr lang="en-US" altLang="ja-JP" sz="1200" dirty="0" smtClean="0">
              <a:latin typeface="HGP創英角ﾎﾟｯﾌﾟ体" pitchFamily="50" charset="-128"/>
              <a:ea typeface="HGP創英角ﾎﾟｯﾌﾟ体" pitchFamily="50" charset="-128"/>
            </a:endParaRPr>
          </a:p>
          <a:p>
            <a:pPr fontAlgn="base">
              <a:spcBef>
                <a:spcPct val="0"/>
              </a:spcBef>
              <a:spcAft>
                <a:spcPct val="0"/>
              </a:spcAft>
            </a:pPr>
            <a:endParaRPr lang="en-US" altLang="ja-JP" sz="1000" dirty="0">
              <a:latin typeface="ＭＳ Ｐゴシック" pitchFamily="50" charset="-128"/>
              <a:ea typeface="ＭＳ Ｐゴシック" pitchFamily="50" charset="-128"/>
            </a:endParaRPr>
          </a:p>
          <a:p>
            <a:pPr fontAlgn="base">
              <a:spcBef>
                <a:spcPct val="0"/>
              </a:spcBef>
              <a:spcAft>
                <a:spcPct val="0"/>
              </a:spcAft>
            </a:pPr>
            <a:r>
              <a:rPr lang="ja-JP" altLang="en-US" sz="1000" dirty="0" smtClean="0">
                <a:latin typeface="ＭＳ Ｐゴシック" pitchFamily="50" charset="-128"/>
                <a:ea typeface="ＭＳ Ｐゴシック" pitchFamily="50" charset="-128"/>
              </a:rPr>
              <a:t>アジアの経済力を県内に取り込むため、本県の優れた観光資源や、競争力のある農産物、交通の結節点としての優位性を生かし、集中的なプロモーションを関係部局で連携して行います。</a:t>
            </a:r>
            <a:endParaRPr lang="ja-JP" altLang="en-US" sz="1000" dirty="0">
              <a:latin typeface="ＭＳ Ｐゴシック" pitchFamily="50" charset="-128"/>
              <a:ea typeface="ＭＳ Ｐゴシック" pitchFamily="50" charset="-128"/>
            </a:endParaRPr>
          </a:p>
          <a:p>
            <a:pPr fontAlgn="base">
              <a:spcBef>
                <a:spcPct val="0"/>
              </a:spcBef>
              <a:spcAft>
                <a:spcPct val="0"/>
              </a:spcAft>
            </a:pPr>
            <a:r>
              <a:rPr lang="ja-JP" altLang="en-US" sz="1000" dirty="0" smtClean="0">
                <a:latin typeface="+mn-ea"/>
              </a:rPr>
              <a:t>　　　　　　　</a:t>
            </a: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36" name="テキスト ボックス 35"/>
          <p:cNvSpPr txBox="1"/>
          <p:nvPr/>
        </p:nvSpPr>
        <p:spPr bwMode="auto">
          <a:xfrm>
            <a:off x="4629850" y="1311694"/>
            <a:ext cx="4320000" cy="3024336"/>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農林</a:t>
            </a:r>
            <a:r>
              <a:rPr lang="ja-JP" altLang="en-US" sz="1400" dirty="0">
                <a:latin typeface="+mn-ea"/>
              </a:rPr>
              <a:t>水産物ブランド確立輸出促進事業</a:t>
            </a:r>
          </a:p>
          <a:p>
            <a:pPr algn="r" fontAlgn="base">
              <a:spcBef>
                <a:spcPct val="0"/>
              </a:spcBef>
              <a:spcAft>
                <a:spcPct val="0"/>
              </a:spcAft>
            </a:pPr>
            <a:r>
              <a:rPr lang="ja-JP" altLang="en-US" sz="1200" dirty="0">
                <a:latin typeface="+mn-ea"/>
              </a:rPr>
              <a:t>　　　　　               　　</a:t>
            </a:r>
            <a:r>
              <a:rPr lang="ja-JP" altLang="en-US" sz="1200" dirty="0" smtClean="0">
                <a:latin typeface="+mn-ea"/>
              </a:rPr>
              <a:t>［</a:t>
            </a:r>
            <a:r>
              <a:rPr lang="en-US" altLang="ja-JP" sz="1200" dirty="0">
                <a:latin typeface="+mn-ea"/>
              </a:rPr>
              <a:t>2,322</a:t>
            </a:r>
            <a:r>
              <a:rPr lang="ja-JP" altLang="en-US" sz="1200" dirty="0">
                <a:latin typeface="+mn-ea"/>
              </a:rPr>
              <a:t>万円</a:t>
            </a:r>
            <a:r>
              <a:rPr lang="en-US" altLang="ja-JP" sz="1200" dirty="0">
                <a:latin typeface="+mn-ea"/>
              </a:rPr>
              <a:t>(2,322</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アジアにおいて、岡山県ならではの高品質で安全・安心な農産物等を積極的にＰＲ・販売し</a:t>
            </a:r>
            <a:r>
              <a:rPr lang="ja-JP" altLang="en-US" sz="1000" dirty="0" smtClean="0">
                <a:latin typeface="+mn-ea"/>
              </a:rPr>
              <a:t>、世界</a:t>
            </a:r>
            <a:r>
              <a:rPr lang="ja-JP" altLang="en-US" sz="1000" dirty="0">
                <a:latin typeface="+mn-ea"/>
              </a:rPr>
              <a:t>に通じる岡山ブランドの確立を目指します。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県産果物を中心に季節限定</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ＰＲ</a:t>
            </a:r>
            <a:r>
              <a:rPr lang="ja-JP" altLang="en-US" sz="1000" dirty="0">
                <a:latin typeface="+mn-ea"/>
              </a:rPr>
              <a:t>・販売を行う岡山屋を設置</a:t>
            </a:r>
          </a:p>
          <a:p>
            <a:pPr fontAlgn="base">
              <a:spcBef>
                <a:spcPct val="0"/>
              </a:spcBef>
              <a:spcAft>
                <a:spcPct val="0"/>
              </a:spcAft>
            </a:pPr>
            <a:r>
              <a:rPr lang="ja-JP" altLang="en-US" sz="1000" dirty="0">
                <a:latin typeface="+mn-ea"/>
              </a:rPr>
              <a:t>　（マレーシア、シンガポール）</a:t>
            </a:r>
          </a:p>
          <a:p>
            <a:pPr fontAlgn="base">
              <a:spcBef>
                <a:spcPct val="0"/>
              </a:spcBef>
              <a:spcAft>
                <a:spcPct val="0"/>
              </a:spcAft>
            </a:pPr>
            <a:r>
              <a:rPr lang="ja-JP" altLang="en-US" sz="1000" dirty="0" smtClean="0">
                <a:latin typeface="+mn-ea"/>
              </a:rPr>
              <a:t>◎県産</a:t>
            </a:r>
            <a:r>
              <a:rPr lang="ja-JP" altLang="en-US" sz="1000" dirty="0">
                <a:latin typeface="+mn-ea"/>
              </a:rPr>
              <a:t>果物のブランド力を</a:t>
            </a:r>
            <a:r>
              <a:rPr lang="ja-JP" altLang="en-US" sz="1000" dirty="0" smtClean="0">
                <a:latin typeface="+mn-ea"/>
              </a:rPr>
              <a:t>活用</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して</a:t>
            </a:r>
            <a:r>
              <a:rPr lang="ja-JP" altLang="en-US" sz="1000" dirty="0">
                <a:latin typeface="+mn-ea"/>
              </a:rPr>
              <a:t>多彩な農産物等</a:t>
            </a:r>
            <a:r>
              <a:rPr lang="ja-JP" altLang="en-US" sz="1000" dirty="0" smtClean="0">
                <a:latin typeface="+mn-ea"/>
              </a:rPr>
              <a:t>のプロモー</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ション</a:t>
            </a:r>
            <a:r>
              <a:rPr lang="ja-JP" altLang="en-US" sz="1000" dirty="0">
                <a:latin typeface="+mn-ea"/>
              </a:rPr>
              <a:t>を実施</a:t>
            </a:r>
          </a:p>
          <a:p>
            <a:pPr fontAlgn="base">
              <a:spcBef>
                <a:spcPct val="0"/>
              </a:spcBef>
              <a:spcAft>
                <a:spcPct val="0"/>
              </a:spcAft>
            </a:pPr>
            <a:r>
              <a:rPr lang="ja-JP" altLang="en-US" sz="1000" dirty="0">
                <a:latin typeface="+mn-ea"/>
              </a:rPr>
              <a:t>　（香港、台湾、タイ、シンガポール）</a:t>
            </a:r>
          </a:p>
          <a:p>
            <a:pPr fontAlgn="base">
              <a:spcBef>
                <a:spcPct val="0"/>
              </a:spcBef>
              <a:spcAft>
                <a:spcPct val="0"/>
              </a:spcAft>
            </a:pPr>
            <a:r>
              <a:rPr lang="ja-JP" altLang="en-US" sz="1000" dirty="0" smtClean="0">
                <a:latin typeface="+mn-ea"/>
              </a:rPr>
              <a:t>◎</a:t>
            </a:r>
            <a:r>
              <a:rPr lang="ja-JP" altLang="en-US" sz="1000" dirty="0">
                <a:latin typeface="+mn-ea"/>
              </a:rPr>
              <a:t>市場として有望な国・地域を対象</a:t>
            </a:r>
            <a:r>
              <a:rPr lang="ja-JP" altLang="en-US" sz="1000" dirty="0" smtClean="0">
                <a:latin typeface="+mn-ea"/>
              </a:rPr>
              <a:t>に</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新た</a:t>
            </a:r>
            <a:r>
              <a:rPr lang="ja-JP" altLang="en-US" sz="1000" dirty="0">
                <a:latin typeface="+mn-ea"/>
              </a:rPr>
              <a:t>な販路を開拓</a:t>
            </a:r>
          </a:p>
          <a:p>
            <a:pPr fontAlgn="base">
              <a:spcBef>
                <a:spcPct val="0"/>
              </a:spcBef>
              <a:spcAft>
                <a:spcPct val="0"/>
              </a:spcAft>
            </a:pPr>
            <a:endParaRPr kumimoji="1" lang="ja-JP" altLang="en-US" sz="1000" dirty="0">
              <a:latin typeface="+mn-ea"/>
            </a:endParaRPr>
          </a:p>
        </p:txBody>
      </p:sp>
      <p:sp>
        <p:nvSpPr>
          <p:cNvPr id="37" name="Oval 47" descr="25%"/>
          <p:cNvSpPr>
            <a:spLocks noChangeArrowheads="1"/>
          </p:cNvSpPr>
          <p:nvPr/>
        </p:nvSpPr>
        <p:spPr bwMode="auto">
          <a:xfrm>
            <a:off x="4644488" y="1311694"/>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38" name="AutoShape 502"/>
          <p:cNvSpPr>
            <a:spLocks noChangeArrowheads="1"/>
          </p:cNvSpPr>
          <p:nvPr/>
        </p:nvSpPr>
        <p:spPr bwMode="auto">
          <a:xfrm>
            <a:off x="6742977" y="3933056"/>
            <a:ext cx="2190750" cy="1428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＜シンガポールでのトップセールス＞</a:t>
            </a:r>
          </a:p>
        </p:txBody>
      </p:sp>
      <p:pic>
        <p:nvPicPr>
          <p:cNvPr id="3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5" t="1845" r="2087" b="2345"/>
          <a:stretch/>
        </p:blipFill>
        <p:spPr bwMode="auto">
          <a:xfrm>
            <a:off x="6748604" y="2324099"/>
            <a:ext cx="2100122" cy="1517651"/>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bwMode="auto">
          <a:xfrm>
            <a:off x="4644488" y="4267147"/>
            <a:ext cx="4320000" cy="1754141"/>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アジア</a:t>
            </a:r>
            <a:r>
              <a:rPr lang="ja-JP" altLang="en-US" sz="1400" dirty="0">
                <a:latin typeface="+mn-ea"/>
              </a:rPr>
              <a:t>からの空路利用促進事業</a:t>
            </a:r>
          </a:p>
          <a:p>
            <a:pPr algn="r" fontAlgn="base">
              <a:spcBef>
                <a:spcPct val="0"/>
              </a:spcBef>
              <a:spcAft>
                <a:spcPct val="0"/>
              </a:spcAft>
            </a:pPr>
            <a:r>
              <a:rPr lang="ja-JP" altLang="en-US" sz="1200" dirty="0">
                <a:latin typeface="+mn-ea"/>
              </a:rPr>
              <a:t>　　　　　　　 </a:t>
            </a:r>
            <a:r>
              <a:rPr lang="ja-JP" altLang="en-US" sz="1200" dirty="0" smtClean="0">
                <a:latin typeface="+mn-ea"/>
              </a:rPr>
              <a:t>［</a:t>
            </a:r>
            <a:r>
              <a:rPr lang="en-US" altLang="ja-JP" sz="1200" dirty="0" smtClean="0">
                <a:latin typeface="+mn-ea"/>
              </a:rPr>
              <a:t>6,317</a:t>
            </a:r>
            <a:r>
              <a:rPr lang="ja-JP" altLang="en-US" sz="1200" dirty="0" smtClean="0">
                <a:latin typeface="+mn-ea"/>
              </a:rPr>
              <a:t>万円</a:t>
            </a:r>
            <a:r>
              <a:rPr lang="en-US" altLang="ja-JP" sz="1200" dirty="0" smtClean="0">
                <a:latin typeface="+mn-ea"/>
              </a:rPr>
              <a:t>(6,317</a:t>
            </a:r>
            <a:r>
              <a:rPr lang="ja-JP" altLang="en-US" sz="1200" dirty="0" smtClean="0">
                <a:latin typeface="+mn-ea"/>
              </a:rPr>
              <a:t>万円</a:t>
            </a:r>
            <a:r>
              <a:rPr lang="en-US" altLang="ja-JP" sz="1200" dirty="0" smtClean="0">
                <a:latin typeface="+mn-ea"/>
              </a:rPr>
              <a:t>)</a:t>
            </a:r>
            <a:r>
              <a:rPr lang="ja-JP" altLang="en-US" sz="1200" dirty="0" smtClean="0">
                <a:latin typeface="+mn-ea"/>
              </a:rPr>
              <a:t>のうち</a:t>
            </a:r>
            <a:endParaRPr lang="en-US" altLang="ja-JP" sz="1200" dirty="0" smtClean="0">
              <a:latin typeface="+mn-ea"/>
            </a:endParaRPr>
          </a:p>
          <a:p>
            <a:pPr algn="r" fontAlgn="base">
              <a:spcBef>
                <a:spcPct val="0"/>
              </a:spcBef>
              <a:spcAft>
                <a:spcPct val="0"/>
              </a:spcAft>
            </a:pPr>
            <a:r>
              <a:rPr lang="en-US" altLang="ja-JP" sz="1200" dirty="0" smtClean="0">
                <a:latin typeface="+mn-ea"/>
              </a:rPr>
              <a:t>2,120</a:t>
            </a:r>
            <a:r>
              <a:rPr lang="ja-JP" altLang="en-US" sz="1200" dirty="0">
                <a:latin typeface="+mn-ea"/>
              </a:rPr>
              <a:t>万円</a:t>
            </a:r>
            <a:r>
              <a:rPr lang="en-US" altLang="ja-JP" sz="1200" dirty="0">
                <a:latin typeface="+mn-ea"/>
              </a:rPr>
              <a:t>(2,120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アジアの元気を呼び込むために、岡山空港に</a:t>
            </a:r>
            <a:r>
              <a:rPr lang="ja-JP" altLang="en-US" sz="1000" dirty="0" smtClean="0">
                <a:latin typeface="+mn-ea"/>
              </a:rPr>
              <a:t>おけるアジア</a:t>
            </a:r>
            <a:r>
              <a:rPr lang="ja-JP" altLang="en-US" sz="1000" dirty="0">
                <a:latin typeface="+mn-ea"/>
              </a:rPr>
              <a:t>からの外国人利用者の大幅な増加をめざす</a:t>
            </a:r>
            <a:r>
              <a:rPr lang="ja-JP" altLang="en-US" sz="1000" dirty="0" smtClean="0">
                <a:latin typeface="+mn-ea"/>
              </a:rPr>
              <a:t>ことと</a:t>
            </a:r>
            <a:r>
              <a:rPr lang="ja-JP" altLang="en-US" sz="1000" dirty="0">
                <a:latin typeface="+mn-ea"/>
              </a:rPr>
              <a:t>し、そのための</a:t>
            </a:r>
            <a:r>
              <a:rPr lang="ja-JP" altLang="en-US" sz="1000" dirty="0" smtClean="0">
                <a:latin typeface="+mn-ea"/>
              </a:rPr>
              <a:t>インセンティブ</a:t>
            </a:r>
            <a:endParaRPr lang="en-US" altLang="ja-JP" sz="1000" dirty="0" smtClean="0">
              <a:latin typeface="+mn-ea"/>
            </a:endParaRPr>
          </a:p>
          <a:p>
            <a:pPr fontAlgn="base">
              <a:spcBef>
                <a:spcPct val="0"/>
              </a:spcBef>
              <a:spcAft>
                <a:spcPct val="0"/>
              </a:spcAft>
            </a:pPr>
            <a:r>
              <a:rPr lang="ja-JP" altLang="en-US" sz="1000" dirty="0" smtClean="0">
                <a:latin typeface="+mn-ea"/>
              </a:rPr>
              <a:t>と</a:t>
            </a:r>
            <a:r>
              <a:rPr lang="ja-JP" altLang="en-US" sz="1000" dirty="0">
                <a:latin typeface="+mn-ea"/>
              </a:rPr>
              <a:t>なる施策を実施します</a:t>
            </a:r>
            <a:r>
              <a:rPr lang="ja-JP" altLang="en-US" sz="1000" dirty="0" smtClean="0">
                <a:latin typeface="+mn-ea"/>
              </a:rPr>
              <a:t>。また</a:t>
            </a:r>
            <a:r>
              <a:rPr lang="ja-JP" altLang="en-US" sz="1000" dirty="0">
                <a:latin typeface="+mn-ea"/>
              </a:rPr>
              <a:t>、岡山空港の路線拡充</a:t>
            </a:r>
            <a:r>
              <a:rPr lang="ja-JP" altLang="en-US" sz="1000" dirty="0" smtClean="0">
                <a:latin typeface="+mn-ea"/>
              </a:rPr>
              <a:t>に</a:t>
            </a:r>
            <a:endParaRPr lang="en-US" altLang="ja-JP" sz="1000" dirty="0" smtClean="0">
              <a:latin typeface="+mn-ea"/>
            </a:endParaRPr>
          </a:p>
          <a:p>
            <a:pPr fontAlgn="base">
              <a:spcBef>
                <a:spcPct val="0"/>
              </a:spcBef>
              <a:spcAft>
                <a:spcPct val="0"/>
              </a:spcAft>
            </a:pPr>
            <a:r>
              <a:rPr lang="ja-JP" altLang="en-US" sz="1000" dirty="0" smtClean="0">
                <a:latin typeface="+mn-ea"/>
              </a:rPr>
              <a:t>向けた</a:t>
            </a:r>
            <a:r>
              <a:rPr lang="ja-JP" altLang="en-US" sz="1000" dirty="0">
                <a:latin typeface="+mn-ea"/>
              </a:rPr>
              <a:t>施策</a:t>
            </a:r>
            <a:r>
              <a:rPr lang="ja-JP" altLang="en-US" sz="1000" dirty="0" smtClean="0">
                <a:latin typeface="+mn-ea"/>
              </a:rPr>
              <a:t>を引き続き</a:t>
            </a:r>
            <a:r>
              <a:rPr lang="ja-JP" altLang="en-US" sz="1000" dirty="0">
                <a:latin typeface="+mn-ea"/>
              </a:rPr>
              <a:t>実施します。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◎国際定期路線インバウンド利用者促進事業</a:t>
            </a:r>
          </a:p>
          <a:p>
            <a:pPr fontAlgn="base">
              <a:spcBef>
                <a:spcPct val="0"/>
              </a:spcBef>
              <a:spcAft>
                <a:spcPct val="0"/>
              </a:spcAft>
            </a:pPr>
            <a:r>
              <a:rPr lang="ja-JP" altLang="en-US" sz="1000" dirty="0">
                <a:latin typeface="+mn-ea"/>
              </a:rPr>
              <a:t>◎インバウンド国際チャーター便誘致事業</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　</a:t>
            </a:r>
            <a:endParaRPr kumimoji="1" lang="ja-JP" altLang="en-US" sz="1000" dirty="0">
              <a:latin typeface="+mn-ea"/>
            </a:endParaRPr>
          </a:p>
        </p:txBody>
      </p:sp>
      <p:pic>
        <p:nvPicPr>
          <p:cNvPr id="42" name="図 7" descr="39_飛行機B.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7722" y="5327104"/>
            <a:ext cx="9334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46"/>
          <p:cNvSpPr>
            <a:spLocks noChangeArrowheads="1"/>
          </p:cNvSpPr>
          <p:nvPr/>
        </p:nvSpPr>
        <p:spPr bwMode="auto">
          <a:xfrm>
            <a:off x="4644008" y="4221088"/>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45" name="テキスト ボックス 44"/>
          <p:cNvSpPr txBox="1"/>
          <p:nvPr/>
        </p:nvSpPr>
        <p:spPr bwMode="auto">
          <a:xfrm>
            <a:off x="251520" y="1340768"/>
            <a:ext cx="4320000" cy="2088232"/>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アジア</a:t>
            </a:r>
            <a:r>
              <a:rPr lang="ja-JP" altLang="en-US" sz="1400" dirty="0">
                <a:latin typeface="+mn-ea"/>
              </a:rPr>
              <a:t>総合プロモーション事業</a:t>
            </a:r>
          </a:p>
          <a:p>
            <a:pPr algn="r" fontAlgn="base">
              <a:spcBef>
                <a:spcPct val="0"/>
              </a:spcBef>
              <a:spcAft>
                <a:spcPct val="0"/>
              </a:spcAft>
            </a:pPr>
            <a:r>
              <a:rPr lang="ja-JP" altLang="en-US" sz="1200" dirty="0">
                <a:latin typeface="+mn-ea"/>
              </a:rPr>
              <a:t>　　　　　　　     　　　　　          ［</a:t>
            </a:r>
            <a:r>
              <a:rPr lang="en-US" altLang="ja-JP" sz="1200" dirty="0">
                <a:latin typeface="+mn-ea"/>
              </a:rPr>
              <a:t>1,611</a:t>
            </a:r>
            <a:r>
              <a:rPr lang="ja-JP" altLang="en-US" sz="1200" dirty="0">
                <a:latin typeface="+mn-ea"/>
              </a:rPr>
              <a:t>万円</a:t>
            </a:r>
            <a:r>
              <a:rPr lang="en-US" altLang="ja-JP" sz="1200" dirty="0">
                <a:latin typeface="+mn-ea"/>
              </a:rPr>
              <a:t>(1,611</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訪日</a:t>
            </a:r>
            <a:r>
              <a:rPr lang="ja-JP" altLang="en-US" sz="1000" dirty="0">
                <a:latin typeface="+mn-ea"/>
              </a:rPr>
              <a:t>旅行への需要が増えているアジアから、より多くの観光客を岡山県に誘致するために、総合的な観光プロモーションを実施します。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知事のトップセールスによる</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北京</a:t>
            </a:r>
            <a:r>
              <a:rPr lang="ja-JP" altLang="en-US" sz="1000" dirty="0">
                <a:latin typeface="+mn-ea"/>
              </a:rPr>
              <a:t>・台湾で</a:t>
            </a:r>
            <a:r>
              <a:rPr lang="ja-JP" altLang="en-US" sz="1000" dirty="0" smtClean="0">
                <a:latin typeface="+mn-ea"/>
              </a:rPr>
              <a:t>の現地</a:t>
            </a:r>
            <a:r>
              <a:rPr lang="ja-JP" altLang="en-US" sz="1000" dirty="0">
                <a:latin typeface="+mn-ea"/>
              </a:rPr>
              <a:t>観光</a:t>
            </a:r>
            <a:r>
              <a:rPr lang="ja-JP" altLang="en-US" sz="1000" dirty="0" smtClean="0">
                <a:latin typeface="+mn-ea"/>
              </a:rPr>
              <a:t>説明会</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や観光展</a:t>
            </a:r>
            <a:r>
              <a:rPr lang="ja-JP" altLang="en-US" sz="1000" dirty="0">
                <a:latin typeface="+mn-ea"/>
              </a:rPr>
              <a:t>の開催</a:t>
            </a:r>
          </a:p>
          <a:p>
            <a:pPr fontAlgn="base">
              <a:spcBef>
                <a:spcPct val="0"/>
              </a:spcBef>
              <a:spcAft>
                <a:spcPct val="0"/>
              </a:spcAft>
            </a:pPr>
            <a:r>
              <a:rPr lang="ja-JP" altLang="en-US" sz="1000" dirty="0" smtClean="0">
                <a:latin typeface="+mn-ea"/>
              </a:rPr>
              <a:t>◎</a:t>
            </a:r>
            <a:r>
              <a:rPr lang="ja-JP" altLang="en-US" sz="1000" dirty="0">
                <a:latin typeface="+mn-ea"/>
              </a:rPr>
              <a:t>広島県や岡山市等との共同</a:t>
            </a:r>
            <a:r>
              <a:rPr lang="ja-JP" altLang="en-US" sz="1000" dirty="0" smtClean="0">
                <a:latin typeface="+mn-ea"/>
              </a:rPr>
              <a:t>に</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よる中国</a:t>
            </a:r>
            <a:r>
              <a:rPr lang="ja-JP" altLang="en-US" sz="1000" dirty="0">
                <a:latin typeface="+mn-ea"/>
              </a:rPr>
              <a:t>内陸部</a:t>
            </a:r>
            <a:r>
              <a:rPr lang="ja-JP" altLang="en-US" sz="1000" dirty="0" smtClean="0">
                <a:latin typeface="+mn-ea"/>
              </a:rPr>
              <a:t>に対する</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観光</a:t>
            </a:r>
            <a:r>
              <a:rPr lang="ja-JP" altLang="en-US" sz="1000" dirty="0">
                <a:latin typeface="+mn-ea"/>
              </a:rPr>
              <a:t>プロモーションの実施</a:t>
            </a: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46" name="テキスト ボックス 45"/>
          <p:cNvSpPr txBox="1"/>
          <p:nvPr/>
        </p:nvSpPr>
        <p:spPr bwMode="auto">
          <a:xfrm>
            <a:off x="252447" y="3429000"/>
            <a:ext cx="4320000" cy="2720675"/>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smtClean="0">
                <a:latin typeface="+mn-ea"/>
              </a:rPr>
              <a:t>　　　　　　　ビジットジャパン</a:t>
            </a:r>
            <a:r>
              <a:rPr lang="ja-JP" altLang="en-US" sz="1400" dirty="0">
                <a:latin typeface="+mn-ea"/>
              </a:rPr>
              <a:t>地方連携等事業 </a:t>
            </a:r>
          </a:p>
          <a:p>
            <a:pPr algn="r" fontAlgn="base">
              <a:spcBef>
                <a:spcPct val="0"/>
              </a:spcBef>
              <a:spcAft>
                <a:spcPct val="0"/>
              </a:spcAft>
            </a:pPr>
            <a:r>
              <a:rPr lang="ja-JP" altLang="en-US" sz="1200" dirty="0">
                <a:latin typeface="+mn-ea"/>
              </a:rPr>
              <a:t>　　　　　       　   　　　　　　　　［</a:t>
            </a:r>
            <a:r>
              <a:rPr lang="en-US" altLang="ja-JP" sz="1200" dirty="0" smtClean="0">
                <a:latin typeface="+mn-ea"/>
              </a:rPr>
              <a:t>1,976</a:t>
            </a:r>
            <a:r>
              <a:rPr lang="ja-JP" altLang="en-US" sz="1200" dirty="0" smtClean="0">
                <a:latin typeface="+mn-ea"/>
              </a:rPr>
              <a:t>万</a:t>
            </a:r>
            <a:r>
              <a:rPr lang="ja-JP" altLang="en-US" sz="1200" dirty="0">
                <a:latin typeface="+mn-ea"/>
              </a:rPr>
              <a:t>円</a:t>
            </a:r>
            <a:r>
              <a:rPr lang="en-US" altLang="ja-JP" sz="1200" dirty="0">
                <a:latin typeface="+mn-ea"/>
              </a:rPr>
              <a:t>(</a:t>
            </a:r>
            <a:r>
              <a:rPr lang="en-US" altLang="ja-JP" sz="1200" dirty="0" smtClean="0">
                <a:latin typeface="+mn-ea"/>
              </a:rPr>
              <a:t>1,976</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近隣各府県等と連携し、中国や香港</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韓国、台湾、欧米</a:t>
            </a:r>
            <a:r>
              <a:rPr lang="ja-JP" altLang="en-US" sz="1000" dirty="0">
                <a:latin typeface="+mn-ea"/>
              </a:rPr>
              <a:t>を対象に</a:t>
            </a:r>
            <a:r>
              <a:rPr lang="ja-JP" altLang="en-US" sz="1000" dirty="0" smtClean="0">
                <a:latin typeface="+mn-ea"/>
              </a:rPr>
              <a:t>各種</a:t>
            </a:r>
            <a:endParaRPr lang="en-US" altLang="ja-JP" sz="1000" dirty="0" smtClean="0">
              <a:latin typeface="+mn-ea"/>
            </a:endParaRPr>
          </a:p>
          <a:p>
            <a:pPr fontAlgn="base">
              <a:spcBef>
                <a:spcPct val="0"/>
              </a:spcBef>
              <a:spcAft>
                <a:spcPct val="0"/>
              </a:spcAft>
            </a:pPr>
            <a:r>
              <a:rPr lang="ja-JP" altLang="en-US" sz="1000" dirty="0" smtClean="0">
                <a:latin typeface="+mn-ea"/>
              </a:rPr>
              <a:t>プロモーション</a:t>
            </a:r>
            <a:r>
              <a:rPr lang="ja-JP" altLang="en-US" sz="1000" dirty="0">
                <a:latin typeface="+mn-ea"/>
              </a:rPr>
              <a:t>を実施します。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観光情報説明会・観光商談会の実施</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国際観光展へ</a:t>
            </a:r>
            <a:r>
              <a:rPr lang="ja-JP" altLang="en-US" sz="1000" dirty="0">
                <a:latin typeface="+mn-ea"/>
              </a:rPr>
              <a:t>の出展</a:t>
            </a:r>
          </a:p>
          <a:p>
            <a:pPr fontAlgn="base">
              <a:spcBef>
                <a:spcPct val="0"/>
              </a:spcBef>
              <a:spcAft>
                <a:spcPct val="0"/>
              </a:spcAft>
            </a:pPr>
            <a:r>
              <a:rPr lang="ja-JP" altLang="en-US" sz="1000" dirty="0" smtClean="0">
                <a:latin typeface="+mn-ea"/>
              </a:rPr>
              <a:t>◎</a:t>
            </a:r>
            <a:r>
              <a:rPr lang="ja-JP" altLang="en-US" sz="1000" dirty="0">
                <a:latin typeface="+mn-ea"/>
              </a:rPr>
              <a:t>現地旅行会社やメディアを対象と</a:t>
            </a:r>
            <a:r>
              <a:rPr lang="ja-JP" altLang="en-US" sz="1000" dirty="0" smtClean="0">
                <a:latin typeface="+mn-ea"/>
              </a:rPr>
              <a:t>した</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招請</a:t>
            </a:r>
            <a:r>
              <a:rPr lang="ja-JP" altLang="en-US" sz="1000" dirty="0">
                <a:latin typeface="+mn-ea"/>
              </a:rPr>
              <a:t>旅行の実施</a:t>
            </a:r>
          </a:p>
          <a:p>
            <a:pPr fontAlgn="base">
              <a:spcBef>
                <a:spcPct val="0"/>
              </a:spcBef>
              <a:spcAft>
                <a:spcPct val="0"/>
              </a:spcAft>
            </a:pPr>
            <a:r>
              <a:rPr lang="ja-JP" altLang="en-US" sz="1000" dirty="0" smtClean="0">
                <a:latin typeface="+mn-ea"/>
              </a:rPr>
              <a:t>◎</a:t>
            </a:r>
            <a:r>
              <a:rPr lang="ja-JP" altLang="en-US" sz="1000" dirty="0">
                <a:latin typeface="+mn-ea"/>
              </a:rPr>
              <a:t>外国人観光客受入のための各種事業</a:t>
            </a:r>
          </a:p>
          <a:p>
            <a:pPr fontAlgn="base">
              <a:spcBef>
                <a:spcPct val="0"/>
              </a:spcBef>
              <a:spcAft>
                <a:spcPct val="0"/>
              </a:spcAft>
            </a:pPr>
            <a:r>
              <a:rPr lang="ja-JP" altLang="en-US" sz="1000" dirty="0" smtClean="0">
                <a:latin typeface="+mn-ea"/>
              </a:rPr>
              <a:t>◎</a:t>
            </a:r>
            <a:r>
              <a:rPr lang="ja-JP" altLang="en-US" sz="1000" dirty="0">
                <a:latin typeface="+mn-ea"/>
              </a:rPr>
              <a:t>海外向けパンフレットの作成等 </a:t>
            </a: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49" name="Oval 46"/>
          <p:cNvSpPr>
            <a:spLocks noChangeArrowheads="1"/>
          </p:cNvSpPr>
          <p:nvPr/>
        </p:nvSpPr>
        <p:spPr bwMode="auto">
          <a:xfrm>
            <a:off x="251520" y="1340768"/>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29" name="Text Box 54"/>
          <p:cNvSpPr txBox="1">
            <a:spLocks noChangeArrowheads="1"/>
          </p:cNvSpPr>
          <p:nvPr/>
        </p:nvSpPr>
        <p:spPr bwMode="auto">
          <a:xfrm>
            <a:off x="7452320"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schemeClr val="bg1"/>
                </a:solidFill>
                <a:latin typeface="ＭＳ Ｐゴシック" charset="-128"/>
              </a:rPr>
              <a:t>［</a:t>
            </a:r>
            <a:r>
              <a:rPr lang="en-US" altLang="ja-JP" dirty="0" smtClean="0">
                <a:solidFill>
                  <a:schemeClr val="bg1"/>
                </a:solidFill>
                <a:latin typeface="ＭＳ Ｐゴシック" charset="-128"/>
              </a:rPr>
              <a:t>H23</a:t>
            </a:r>
            <a:r>
              <a:rPr lang="ja-JP" altLang="en-US" dirty="0" smtClean="0">
                <a:solidFill>
                  <a:schemeClr val="bg1"/>
                </a:solidFill>
                <a:latin typeface="ＭＳ Ｐゴシック" charset="-128"/>
              </a:rPr>
              <a:t>予算</a:t>
            </a:r>
            <a:r>
              <a:rPr lang="ja-JP" altLang="en-US" dirty="0">
                <a:solidFill>
                  <a:schemeClr val="bg1"/>
                </a:solidFill>
                <a:latin typeface="ＭＳ Ｐゴシック" charset="-128"/>
              </a:rPr>
              <a:t>額（うち一般財源）］</a:t>
            </a:r>
          </a:p>
        </p:txBody>
      </p:sp>
      <p:sp>
        <p:nvSpPr>
          <p:cNvPr id="26" name="Rectangle 48"/>
          <p:cNvSpPr>
            <a:spLocks noChangeAspect="1" noChangeArrowheads="1"/>
          </p:cNvSpPr>
          <p:nvPr/>
        </p:nvSpPr>
        <p:spPr bwMode="auto">
          <a:xfrm>
            <a:off x="5572008" y="315366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7" name="Rectangle 48"/>
          <p:cNvSpPr>
            <a:spLocks noChangeAspect="1" noChangeArrowheads="1"/>
          </p:cNvSpPr>
          <p:nvPr/>
        </p:nvSpPr>
        <p:spPr bwMode="auto">
          <a:xfrm>
            <a:off x="5830044" y="361111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pic>
        <p:nvPicPr>
          <p:cNvPr id="634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792" y="2451704"/>
            <a:ext cx="1180800" cy="8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4866" y="3922113"/>
            <a:ext cx="144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0359" y="5055765"/>
            <a:ext cx="144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079" y="2460092"/>
            <a:ext cx="1165485" cy="87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808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－１７－</a:t>
            </a:r>
            <a:endParaRPr lang="ja-JP" altLang="en-US" sz="1800" dirty="0">
              <a:solidFill>
                <a:prstClr val="black"/>
              </a:solidFill>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 name="テキスト ボックス 1"/>
          <p:cNvSpPr txBox="1"/>
          <p:nvPr/>
        </p:nvSpPr>
        <p:spPr bwMode="auto">
          <a:xfrm>
            <a:off x="179450" y="482724"/>
            <a:ext cx="8785100" cy="5760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a:latin typeface="HGP創英角ﾎﾟｯﾌﾟ体" pitchFamily="50" charset="-128"/>
                <a:ea typeface="HGP創英角ﾎﾟｯﾌﾟ体" pitchFamily="50" charset="-128"/>
              </a:rPr>
              <a:t>　</a:t>
            </a:r>
            <a:r>
              <a:rPr lang="ja-JP" altLang="en-US" sz="1400" dirty="0" smtClean="0">
                <a:latin typeface="HGP創英角ﾎﾟｯﾌﾟ体" pitchFamily="50" charset="-128"/>
                <a:ea typeface="HGP創英角ﾎﾟｯﾌﾟ体" pitchFamily="50" charset="-128"/>
              </a:rPr>
              <a:t>　　　　　　　　　　　　　　　　　　　</a:t>
            </a:r>
            <a:r>
              <a:rPr lang="ja-JP" altLang="en-US" sz="1400" dirty="0">
                <a:latin typeface="HGP創英角ﾎﾟｯﾌﾟ体" pitchFamily="50" charset="-128"/>
                <a:ea typeface="HGP創英角ﾎﾟｯﾌﾟ体" pitchFamily="50" charset="-128"/>
              </a:rPr>
              <a:t>　</a:t>
            </a:r>
            <a:r>
              <a:rPr lang="ja-JP" altLang="en-US" sz="1400"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中山間地域</a:t>
            </a:r>
            <a:r>
              <a:rPr lang="ja-JP" altLang="en-US" dirty="0">
                <a:latin typeface="HGP創英角ﾎﾟｯﾌﾟ体" pitchFamily="50" charset="-128"/>
                <a:ea typeface="HGP創英角ﾎﾟｯﾌﾟ体" pitchFamily="50" charset="-128"/>
              </a:rPr>
              <a:t>等活力創出支援</a:t>
            </a:r>
            <a:r>
              <a:rPr lang="ja-JP" altLang="en-US" dirty="0" smtClean="0">
                <a:latin typeface="HGP創英角ﾎﾟｯﾌﾟ体" pitchFamily="50" charset="-128"/>
                <a:ea typeface="HGP創英角ﾎﾟｯﾌﾟ体" pitchFamily="50" charset="-128"/>
              </a:rPr>
              <a:t>事業</a:t>
            </a:r>
            <a:r>
              <a:rPr lang="ja-JP" altLang="en-US" dirty="0" smtClean="0">
                <a:latin typeface="+mn-ea"/>
              </a:rPr>
              <a:t> 　</a:t>
            </a:r>
            <a:r>
              <a:rPr lang="ja-JP" altLang="en-US" sz="1200" dirty="0">
                <a:latin typeface="+mn-ea"/>
              </a:rPr>
              <a:t>　　　      </a:t>
            </a:r>
            <a:r>
              <a:rPr lang="ja-JP" altLang="en-US" sz="1200" dirty="0" smtClean="0">
                <a:latin typeface="+mn-ea"/>
              </a:rPr>
              <a:t>　　　　　       </a:t>
            </a:r>
            <a:r>
              <a:rPr lang="ja-JP" altLang="en-US" sz="1200" dirty="0" smtClean="0">
                <a:latin typeface="HGP創英角ﾎﾟｯﾌﾟ体" pitchFamily="50" charset="-128"/>
                <a:ea typeface="HGP創英角ﾎﾟｯﾌﾟ体" pitchFamily="50" charset="-128"/>
              </a:rPr>
              <a:t>［</a:t>
            </a:r>
            <a:r>
              <a:rPr lang="en-US" altLang="ja-JP" sz="1200" dirty="0">
                <a:latin typeface="HGP創英角ﾎﾟｯﾌﾟ体" pitchFamily="50" charset="-128"/>
                <a:ea typeface="HGP創英角ﾎﾟｯﾌﾟ体" pitchFamily="50" charset="-128"/>
              </a:rPr>
              <a:t>6</a:t>
            </a:r>
            <a:r>
              <a:rPr lang="ja-JP" altLang="en-US" sz="1200" dirty="0">
                <a:latin typeface="HGP創英角ﾎﾟｯﾌﾟ体" pitchFamily="50" charset="-128"/>
                <a:ea typeface="HGP創英角ﾎﾟｯﾌﾟ体" pitchFamily="50" charset="-128"/>
              </a:rPr>
              <a:t>億円</a:t>
            </a:r>
            <a:r>
              <a:rPr lang="en-US" altLang="ja-JP" sz="1200" dirty="0">
                <a:latin typeface="HGP創英角ﾎﾟｯﾌﾟ体" pitchFamily="50" charset="-128"/>
                <a:ea typeface="HGP創英角ﾎﾟｯﾌﾟ体" pitchFamily="50" charset="-128"/>
              </a:rPr>
              <a:t>(3</a:t>
            </a:r>
            <a:r>
              <a:rPr lang="ja-JP" altLang="en-US" sz="1200" dirty="0">
                <a:latin typeface="HGP創英角ﾎﾟｯﾌﾟ体" pitchFamily="50" charset="-128"/>
                <a:ea typeface="HGP創英角ﾎﾟｯﾌﾟ体" pitchFamily="50" charset="-128"/>
              </a:rPr>
              <a:t>億円</a:t>
            </a:r>
            <a:r>
              <a:rPr lang="en-US" altLang="ja-JP" sz="1200" dirty="0">
                <a:latin typeface="HGP創英角ﾎﾟｯﾌﾟ体" pitchFamily="50" charset="-128"/>
                <a:ea typeface="HGP創英角ﾎﾟｯﾌﾟ体" pitchFamily="50" charset="-128"/>
              </a:rPr>
              <a:t>)</a:t>
            </a:r>
            <a:r>
              <a:rPr lang="ja-JP" altLang="en-US" sz="1200" dirty="0">
                <a:latin typeface="HGP創英角ﾎﾟｯﾌﾟ体" pitchFamily="50" charset="-128"/>
                <a:ea typeface="HGP創英角ﾎﾟｯﾌﾟ体" pitchFamily="50" charset="-128"/>
              </a:rPr>
              <a:t>］</a:t>
            </a:r>
          </a:p>
          <a:p>
            <a:pPr fontAlgn="base">
              <a:spcBef>
                <a:spcPct val="0"/>
              </a:spcBef>
              <a:spcAft>
                <a:spcPct val="0"/>
              </a:spcAft>
            </a:pPr>
            <a:endParaRPr lang="ja-JP" altLang="en-US" sz="1000" dirty="0" smtClean="0">
              <a:latin typeface="+mn-ea"/>
            </a:endParaRP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主体的・自立的な地域づくりを支援するとともに、県民の理解と参加を促進し、中山間地域の活性化に向けた取組のすそ野の拡大を図り、県民協働による中山間地域の活性化にソフト・ハードの両面から取り組み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◎地域</a:t>
            </a:r>
            <a:r>
              <a:rPr lang="ja-JP" altLang="en-US" sz="1000" dirty="0">
                <a:latin typeface="+mn-ea"/>
              </a:rPr>
              <a:t>活力創出事業</a:t>
            </a:r>
          </a:p>
          <a:p>
            <a:pPr fontAlgn="base">
              <a:spcBef>
                <a:spcPct val="0"/>
              </a:spcBef>
              <a:spcAft>
                <a:spcPct val="0"/>
              </a:spcAft>
            </a:pPr>
            <a:r>
              <a:rPr lang="ja-JP" altLang="en-US" sz="1000" dirty="0" smtClean="0">
                <a:latin typeface="+mn-ea"/>
              </a:rPr>
              <a:t> </a:t>
            </a:r>
            <a:r>
              <a:rPr lang="ja-JP" altLang="en-US" sz="1000" dirty="0">
                <a:latin typeface="+mn-ea"/>
              </a:rPr>
              <a:t>　市町村や商工団体、農業団体等と連携しながら地域産業の振興や</a:t>
            </a:r>
            <a:r>
              <a:rPr lang="ja-JP" altLang="en-US" sz="1000" dirty="0" smtClean="0">
                <a:latin typeface="+mn-ea"/>
              </a:rPr>
              <a:t>地域社会</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の</a:t>
            </a:r>
            <a:r>
              <a:rPr lang="ja-JP" altLang="en-US" sz="1000" dirty="0">
                <a:latin typeface="+mn-ea"/>
              </a:rPr>
              <a:t>連帯感の強化等に取り組みます。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おかやま元気！輝く中山間地域づくり事業</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集落機能の維持・強化に向けた取組を支援します。</a:t>
            </a:r>
          </a:p>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中山間地域の活性化に資する人材の育成や活性化に向けた</a:t>
            </a:r>
            <a:r>
              <a:rPr lang="ja-JP" altLang="en-US" sz="1000" dirty="0" smtClean="0">
                <a:latin typeface="+mn-ea"/>
              </a:rPr>
              <a:t>取組</a:t>
            </a:r>
            <a:r>
              <a:rPr lang="ja-JP" altLang="en-US" sz="1000" dirty="0">
                <a:latin typeface="+mn-ea"/>
              </a:rPr>
              <a:t>のすそ野　　　　　　　　</a:t>
            </a:r>
          </a:p>
          <a:p>
            <a:pPr fontAlgn="base">
              <a:spcBef>
                <a:spcPct val="0"/>
              </a:spcBef>
              <a:spcAft>
                <a:spcPct val="0"/>
              </a:spcAft>
            </a:pPr>
            <a:r>
              <a:rPr lang="ja-JP" altLang="en-US" sz="1000" dirty="0" smtClean="0">
                <a:latin typeface="+mn-ea"/>
              </a:rPr>
              <a:t> </a:t>
            </a:r>
            <a:r>
              <a:rPr lang="ja-JP" altLang="en-US" sz="1000" dirty="0">
                <a:latin typeface="+mn-ea"/>
              </a:rPr>
              <a:t>　</a:t>
            </a:r>
            <a:r>
              <a:rPr lang="ja-JP" altLang="en-US" sz="1000" dirty="0" smtClean="0">
                <a:latin typeface="+mn-ea"/>
              </a:rPr>
              <a:t> の</a:t>
            </a:r>
            <a:r>
              <a:rPr lang="ja-JP" altLang="en-US" sz="1000" dirty="0">
                <a:latin typeface="+mn-ea"/>
              </a:rPr>
              <a:t>拡大を図ります。</a:t>
            </a:r>
          </a:p>
          <a:p>
            <a:pPr fontAlgn="base">
              <a:spcBef>
                <a:spcPct val="0"/>
              </a:spcBef>
              <a:spcAft>
                <a:spcPct val="0"/>
              </a:spcAft>
            </a:pPr>
            <a:r>
              <a:rPr lang="ja-JP" altLang="en-US" sz="1000" dirty="0" smtClean="0">
                <a:latin typeface="+mn-ea"/>
              </a:rPr>
              <a:t>   ・</a:t>
            </a:r>
            <a:r>
              <a:rPr lang="ja-JP" altLang="en-US" sz="1000" dirty="0">
                <a:latin typeface="+mn-ea"/>
              </a:rPr>
              <a:t>お試し住宅の整備など地域の資源を生かした創意工夫にあふれる取組を支　　</a:t>
            </a:r>
          </a:p>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　援します。</a:t>
            </a:r>
          </a:p>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・買物支援や安否確認など日常生活の確保に向けた取組を支援し、持続可能</a:t>
            </a:r>
          </a:p>
          <a:p>
            <a:pPr fontAlgn="base">
              <a:spcBef>
                <a:spcPct val="0"/>
              </a:spcBef>
              <a:spcAft>
                <a:spcPct val="0"/>
              </a:spcAft>
            </a:pPr>
            <a:r>
              <a:rPr lang="ja-JP" altLang="en-US" sz="1000" dirty="0">
                <a:latin typeface="+mn-ea"/>
              </a:rPr>
              <a:t>　　 なソーシャルビジネスモデルの構築を目指します。</a:t>
            </a:r>
          </a:p>
          <a:p>
            <a:pPr fontAlgn="base">
              <a:spcBef>
                <a:spcPct val="0"/>
              </a:spcBef>
              <a:spcAft>
                <a:spcPct val="0"/>
              </a:spcAft>
            </a:pPr>
            <a:endParaRPr lang="en-US" altLang="ja-JP" sz="1000" dirty="0">
              <a:latin typeface="+mn-ea"/>
            </a:endParaRPr>
          </a:p>
          <a:p>
            <a:pPr fontAlgn="base">
              <a:spcBef>
                <a:spcPct val="0"/>
              </a:spcBef>
              <a:spcAft>
                <a:spcPct val="0"/>
              </a:spcAft>
            </a:pPr>
            <a:endParaRPr kumimoji="1" lang="ja-JP" altLang="en-US" sz="1000" dirty="0">
              <a:latin typeface="+mn-ea"/>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9288" y="1558677"/>
            <a:ext cx="19050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2205" y="4016474"/>
            <a:ext cx="18954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形吹き出し 6"/>
          <p:cNvSpPr>
            <a:spLocks noChangeArrowheads="1"/>
          </p:cNvSpPr>
          <p:nvPr/>
        </p:nvSpPr>
        <p:spPr bwMode="auto">
          <a:xfrm>
            <a:off x="7194748" y="1484784"/>
            <a:ext cx="1409700" cy="1219200"/>
          </a:xfrm>
          <a:prstGeom prst="cloudCallout">
            <a:avLst>
              <a:gd name="adj1" fmla="val -69593"/>
              <a:gd name="adj2" fmla="val 19532"/>
            </a:avLst>
          </a:prstGeom>
          <a:solidFill>
            <a:srgbClr val="FFFFFF"/>
          </a:solidFill>
          <a:ln w="9525" algn="ctr">
            <a:solidFill>
              <a:srgbClr val="000000"/>
            </a:solidFill>
            <a:round/>
            <a:headEnd/>
            <a:tailEnd/>
          </a:ln>
        </p:spPr>
        <p:txBody>
          <a:bodyPr vert="horz" wrap="square" lIns="27432" tIns="18288" rIns="0"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地域の活性化に取り組む「おかやま！元気集落」の活動を支援します。</a:t>
            </a:r>
          </a:p>
        </p:txBody>
      </p:sp>
      <p:sp>
        <p:nvSpPr>
          <p:cNvPr id="6" name="雲形吹き出し 6"/>
          <p:cNvSpPr>
            <a:spLocks noChangeArrowheads="1"/>
          </p:cNvSpPr>
          <p:nvPr/>
        </p:nvSpPr>
        <p:spPr bwMode="auto">
          <a:xfrm>
            <a:off x="251520" y="4149849"/>
            <a:ext cx="1457325" cy="1219200"/>
          </a:xfrm>
          <a:prstGeom prst="cloudCallout">
            <a:avLst>
              <a:gd name="adj1" fmla="val 65032"/>
              <a:gd name="adj2" fmla="val 32815"/>
            </a:avLst>
          </a:prstGeom>
          <a:solidFill>
            <a:srgbClr val="FFFFFF"/>
          </a:solidFill>
          <a:ln w="9525" algn="ctr">
            <a:solidFill>
              <a:srgbClr val="000000"/>
            </a:solidFill>
            <a:round/>
            <a:headEnd/>
            <a:tailEnd/>
          </a:ln>
        </p:spPr>
        <p:txBody>
          <a:bodyPr vert="horz" wrap="square" lIns="27432" tIns="18288" rIns="0"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地域農業の再生や道路交通の安全・安心の確保などに取り組みます。</a:t>
            </a:r>
          </a:p>
        </p:txBody>
      </p:sp>
      <p:sp>
        <p:nvSpPr>
          <p:cNvPr id="20" name="Oval 46"/>
          <p:cNvSpPr>
            <a:spLocks noChangeArrowheads="1"/>
          </p:cNvSpPr>
          <p:nvPr/>
        </p:nvSpPr>
        <p:spPr bwMode="auto">
          <a:xfrm>
            <a:off x="192088" y="50207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22" name="Text Box 4"/>
          <p:cNvSpPr txBox="1">
            <a:spLocks noChangeArrowheads="1"/>
          </p:cNvSpPr>
          <p:nvPr/>
        </p:nvSpPr>
        <p:spPr bwMode="auto">
          <a:xfrm>
            <a:off x="0" y="0"/>
            <a:ext cx="9144000" cy="430887"/>
          </a:xfrm>
          <a:prstGeom prst="rect">
            <a:avLst/>
          </a:prstGeom>
          <a:solidFill>
            <a:srgbClr val="FF0066"/>
          </a:solidFill>
          <a:ln w="9525">
            <a:noFill/>
            <a:miter lim="800000"/>
            <a:headEnd/>
            <a:tailEnd/>
          </a:ln>
          <a:effectLst/>
        </p:spPr>
        <p:txBody>
          <a:bodyPr>
            <a:spAutoFit/>
          </a:bodyPr>
          <a:lstStyle/>
          <a:p>
            <a:pPr fontAlgn="base">
              <a:spcBef>
                <a:spcPct val="50000"/>
              </a:spcBef>
              <a:spcAft>
                <a:spcPct val="0"/>
              </a:spcAft>
              <a:defRPr/>
            </a:pPr>
            <a:r>
              <a:rPr lang="ja-JP" altLang="en-US" sz="2200" i="1" dirty="0" smtClean="0">
                <a:solidFill>
                  <a:prstClr val="white"/>
                </a:solidFill>
                <a:effectLst>
                  <a:outerShdw blurRad="38100" dist="38100" dir="2700000" algn="tl">
                    <a:srgbClr val="000000"/>
                  </a:outerShdw>
                </a:effectLst>
                <a:latin typeface="Arial" charset="0"/>
                <a:ea typeface="HGPｺﾞｼｯｸE" pitchFamily="50" charset="-128"/>
              </a:rPr>
              <a:t>「夢と元気」をキーワードに岡山の成長・発展につながる事業</a:t>
            </a:r>
            <a:endParaRPr lang="ja-JP" altLang="en-US" sz="2200" i="1" dirty="0">
              <a:solidFill>
                <a:prstClr val="white"/>
              </a:solidFill>
              <a:effectLst>
                <a:outerShdw blurRad="38100" dist="38100" dir="2700000" algn="tl">
                  <a:srgbClr val="000000"/>
                </a:outerShdw>
              </a:effectLst>
              <a:latin typeface="Arial" charset="0"/>
              <a:ea typeface="HGPｺﾞｼｯｸE" pitchFamily="50" charset="-128"/>
            </a:endParaRPr>
          </a:p>
        </p:txBody>
      </p:sp>
      <p:sp>
        <p:nvSpPr>
          <p:cNvPr id="17" name="Text Box 54"/>
          <p:cNvSpPr txBox="1">
            <a:spLocks noChangeArrowheads="1"/>
          </p:cNvSpPr>
          <p:nvPr/>
        </p:nvSpPr>
        <p:spPr bwMode="auto">
          <a:xfrm>
            <a:off x="7452320"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schemeClr val="bg1"/>
                </a:solidFill>
                <a:latin typeface="ＭＳ Ｐゴシック" charset="-128"/>
              </a:rPr>
              <a:t>［</a:t>
            </a:r>
            <a:r>
              <a:rPr lang="en-US" altLang="ja-JP" dirty="0" smtClean="0">
                <a:solidFill>
                  <a:schemeClr val="bg1"/>
                </a:solidFill>
                <a:latin typeface="ＭＳ Ｐゴシック" charset="-128"/>
              </a:rPr>
              <a:t>H23</a:t>
            </a:r>
            <a:r>
              <a:rPr lang="ja-JP" altLang="en-US" dirty="0" smtClean="0">
                <a:solidFill>
                  <a:schemeClr val="bg1"/>
                </a:solidFill>
                <a:latin typeface="ＭＳ Ｐゴシック" charset="-128"/>
              </a:rPr>
              <a:t>予算</a:t>
            </a:r>
            <a:r>
              <a:rPr lang="ja-JP" altLang="en-US" dirty="0">
                <a:solidFill>
                  <a:schemeClr val="bg1"/>
                </a:solidFill>
                <a:latin typeface="ＭＳ Ｐゴシック" charset="-128"/>
              </a:rPr>
              <a:t>額（うち一般財源）］</a:t>
            </a:r>
          </a:p>
        </p:txBody>
      </p:sp>
      <p:sp>
        <p:nvSpPr>
          <p:cNvPr id="18" name="テキスト ボックス 17"/>
          <p:cNvSpPr txBox="1"/>
          <p:nvPr/>
        </p:nvSpPr>
        <p:spPr bwMode="auto">
          <a:xfrm>
            <a:off x="4428653" y="4725144"/>
            <a:ext cx="4392488" cy="1469626"/>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000" dirty="0" smtClean="0">
                <a:latin typeface="+mn-ea"/>
              </a:rPr>
              <a:t>◎</a:t>
            </a:r>
            <a:r>
              <a:rPr lang="ja-JP" altLang="en-US" sz="1000" dirty="0">
                <a:latin typeface="+mn-ea"/>
              </a:rPr>
              <a:t>中山間地域生活交通確保事業</a:t>
            </a:r>
          </a:p>
          <a:p>
            <a:pPr fontAlgn="base">
              <a:spcBef>
                <a:spcPct val="0"/>
              </a:spcBef>
              <a:spcAft>
                <a:spcPct val="0"/>
              </a:spcAft>
            </a:pPr>
            <a:r>
              <a:rPr lang="ja-JP" altLang="en-US" sz="1000" dirty="0" smtClean="0">
                <a:latin typeface="+mn-ea"/>
              </a:rPr>
              <a:t> </a:t>
            </a:r>
            <a:r>
              <a:rPr lang="ja-JP" altLang="en-US" sz="1000" dirty="0">
                <a:latin typeface="+mn-ea"/>
              </a:rPr>
              <a:t>　生活交通を確保するため、地域の主体的な取組を支援します。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農山村・棚田地域</a:t>
            </a:r>
            <a:r>
              <a:rPr lang="en-US" altLang="ja-JP" sz="1000" dirty="0">
                <a:latin typeface="+mn-ea"/>
              </a:rPr>
              <a:t>"</a:t>
            </a:r>
            <a:r>
              <a:rPr lang="ja-JP" altLang="en-US" sz="1000" dirty="0">
                <a:latin typeface="+mn-ea"/>
              </a:rPr>
              <a:t>農力</a:t>
            </a:r>
            <a:r>
              <a:rPr lang="en-US" altLang="ja-JP" sz="1000" dirty="0">
                <a:latin typeface="+mn-ea"/>
              </a:rPr>
              <a:t>"</a:t>
            </a:r>
            <a:r>
              <a:rPr lang="ja-JP" altLang="en-US" sz="1000" dirty="0">
                <a:latin typeface="+mn-ea"/>
              </a:rPr>
              <a:t>再生事業</a:t>
            </a:r>
          </a:p>
          <a:p>
            <a:pPr fontAlgn="base">
              <a:spcBef>
                <a:spcPct val="0"/>
              </a:spcBef>
              <a:spcAft>
                <a:spcPct val="0"/>
              </a:spcAft>
            </a:pPr>
            <a:r>
              <a:rPr lang="ja-JP" altLang="en-US" sz="1000" dirty="0" smtClean="0">
                <a:latin typeface="+mn-ea"/>
              </a:rPr>
              <a:t> </a:t>
            </a:r>
            <a:r>
              <a:rPr lang="ja-JP" altLang="en-US" sz="1000" dirty="0">
                <a:latin typeface="+mn-ea"/>
              </a:rPr>
              <a:t>　地域の農業パワーの再生と耕作放棄地の発生抑制により地域農業の復興</a:t>
            </a:r>
          </a:p>
          <a:p>
            <a:pPr fontAlgn="base">
              <a:spcBef>
                <a:spcPct val="0"/>
              </a:spcBef>
              <a:spcAft>
                <a:spcPct val="0"/>
              </a:spcAft>
            </a:pPr>
            <a:r>
              <a:rPr lang="ja-JP" altLang="en-US" sz="1000" dirty="0" smtClean="0">
                <a:latin typeface="+mn-ea"/>
              </a:rPr>
              <a:t> </a:t>
            </a:r>
            <a:r>
              <a:rPr lang="ja-JP" altLang="en-US" sz="1000" dirty="0">
                <a:latin typeface="+mn-ea"/>
              </a:rPr>
              <a:t>　を図ります。</a:t>
            </a:r>
          </a:p>
          <a:p>
            <a:pPr fontAlgn="base">
              <a:spcBef>
                <a:spcPct val="0"/>
              </a:spcBef>
              <a:spcAft>
                <a:spcPct val="0"/>
              </a:spcAft>
            </a:pPr>
            <a:r>
              <a:rPr lang="ja-JP" altLang="en-US" sz="1000" dirty="0">
                <a:latin typeface="+mn-ea"/>
              </a:rPr>
              <a:t>　</a:t>
            </a:r>
            <a:endParaRPr lang="ja-JP" altLang="en-US" sz="1000" dirty="0" smtClean="0">
              <a:latin typeface="+mn-ea"/>
            </a:endParaRPr>
          </a:p>
          <a:p>
            <a:pPr fontAlgn="base">
              <a:spcBef>
                <a:spcPct val="0"/>
              </a:spcBef>
              <a:spcAft>
                <a:spcPct val="0"/>
              </a:spcAft>
            </a:pPr>
            <a:r>
              <a:rPr lang="ja-JP" altLang="en-US" sz="1000" dirty="0" smtClean="0">
                <a:latin typeface="+mn-ea"/>
              </a:rPr>
              <a:t>◎中山間地域等生活・交流基盤整備推進事業</a:t>
            </a:r>
          </a:p>
          <a:p>
            <a:pPr fontAlgn="base">
              <a:spcBef>
                <a:spcPct val="0"/>
              </a:spcBef>
              <a:spcAft>
                <a:spcPct val="0"/>
              </a:spcAft>
            </a:pPr>
            <a:r>
              <a:rPr lang="ja-JP" altLang="en-US" sz="1000" dirty="0" smtClean="0">
                <a:latin typeface="+mn-ea"/>
              </a:rPr>
              <a:t> </a:t>
            </a:r>
            <a:r>
              <a:rPr lang="ja-JP" altLang="en-US" sz="1000" dirty="0">
                <a:latin typeface="+mn-ea"/>
              </a:rPr>
              <a:t>　生活道路の安全確保対策など地域の生活・交流基盤を整備します。</a:t>
            </a:r>
            <a:endParaRPr kumimoji="1" lang="ja-JP" altLang="en-US" sz="1000" dirty="0">
              <a:latin typeface="+mn-ea"/>
            </a:endParaRPr>
          </a:p>
        </p:txBody>
      </p:sp>
      <p:grpSp>
        <p:nvGrpSpPr>
          <p:cNvPr id="11" name="グループ化 10"/>
          <p:cNvGrpSpPr/>
          <p:nvPr/>
        </p:nvGrpSpPr>
        <p:grpSpPr>
          <a:xfrm>
            <a:off x="4004642" y="3281536"/>
            <a:ext cx="4095750" cy="1371600"/>
            <a:chOff x="3923928" y="3281536"/>
            <a:chExt cx="4095750" cy="1371600"/>
          </a:xfrm>
        </p:grpSpPr>
        <p:sp>
          <p:nvSpPr>
            <p:cNvPr id="30" name="Oval 2"/>
            <p:cNvSpPr>
              <a:spLocks noChangeArrowheads="1"/>
            </p:cNvSpPr>
            <p:nvPr/>
          </p:nvSpPr>
          <p:spPr bwMode="auto">
            <a:xfrm>
              <a:off x="4866903" y="3700636"/>
              <a:ext cx="2486025" cy="600075"/>
            </a:xfrm>
            <a:prstGeom prst="ellipse">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1" name="Picture 3" descr="バス　大勢"/>
            <p:cNvPicPr>
              <a:picLocks noChangeAspect="1" noChangeArrowheads="1"/>
            </p:cNvPicPr>
            <p:nvPr/>
          </p:nvPicPr>
          <p:blipFill>
            <a:blip r:embed="rId6" cstate="print">
              <a:lum bright="-10000"/>
              <a:extLst>
                <a:ext uri="{28A0092B-C50C-407E-A947-70E740481C1C}">
                  <a14:useLocalDpi xmlns:a14="http://schemas.microsoft.com/office/drawing/2010/main" val="0"/>
                </a:ext>
              </a:extLst>
            </a:blip>
            <a:srcRect/>
            <a:stretch>
              <a:fillRect/>
            </a:stretch>
          </p:blipFill>
          <p:spPr bwMode="auto">
            <a:xfrm>
              <a:off x="6009903" y="3519661"/>
              <a:ext cx="7143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6203" y="3995911"/>
              <a:ext cx="171450" cy="4857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 name="Picture 5" descr="輸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928" y="3567286"/>
              <a:ext cx="666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6"/>
            <p:cNvSpPr>
              <a:spLocks noChangeArrowheads="1"/>
            </p:cNvSpPr>
            <p:nvPr/>
          </p:nvSpPr>
          <p:spPr bwMode="auto">
            <a:xfrm>
              <a:off x="6695703" y="3281536"/>
              <a:ext cx="638175" cy="314325"/>
            </a:xfrm>
            <a:prstGeom prst="wedgeRoundRectCallout">
              <a:avLst>
                <a:gd name="adj1" fmla="val -45523"/>
                <a:gd name="adj2" fmla="val 74241"/>
                <a:gd name="adj3" fmla="val 16667"/>
              </a:avLst>
            </a:prstGeom>
            <a:solidFill>
              <a:schemeClr val="bg1"/>
            </a:solidFill>
            <a:ln w="9525" algn="ctr">
              <a:solidFill>
                <a:srgbClr val="000000"/>
              </a:solidFill>
              <a:miter lim="800000"/>
              <a:headEnd/>
              <a:tailEnd/>
            </a:ln>
            <a:effectLst/>
          </p:spPr>
          <p:txBody>
            <a:bodyPr vert="horz" wrap="square" lIns="0" tIns="45720" rIns="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chemeClr val="tx1"/>
                  </a:solidFill>
                  <a:effectLst/>
                  <a:latin typeface="Arial" pitchFamily="34" charset="0"/>
                  <a:ea typeface="ＭＳ Ｐゴシック" pitchFamily="50" charset="-128"/>
                </a:rPr>
                <a:t>誰でも乗れて</a:t>
              </a:r>
            </a:p>
            <a:p>
              <a:pPr marL="0" marR="0" lvl="0" indent="0"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chemeClr val="tx1"/>
                  </a:solidFill>
                  <a:effectLst/>
                  <a:latin typeface="Arial" pitchFamily="34" charset="0"/>
                  <a:ea typeface="ＭＳ Ｐゴシック" pitchFamily="50" charset="-128"/>
                </a:rPr>
                <a:t>便利！</a:t>
              </a:r>
            </a:p>
          </p:txBody>
        </p:sp>
        <p:sp>
          <p:nvSpPr>
            <p:cNvPr id="35" name="Freeform 7"/>
            <p:cNvSpPr>
              <a:spLocks/>
            </p:cNvSpPr>
            <p:nvPr/>
          </p:nvSpPr>
          <p:spPr bwMode="auto">
            <a:xfrm>
              <a:off x="7038603" y="4319761"/>
              <a:ext cx="542925" cy="247650"/>
            </a:xfrm>
            <a:custGeom>
              <a:avLst/>
              <a:gdLst>
                <a:gd name="T0" fmla="*/ 0 w 196"/>
                <a:gd name="T1" fmla="*/ 0 h 134"/>
                <a:gd name="T2" fmla="*/ 45 w 196"/>
                <a:gd name="T3" fmla="*/ 114 h 134"/>
                <a:gd name="T4" fmla="*/ 196 w 196"/>
                <a:gd name="T5" fmla="*/ 121 h 134"/>
              </a:gdLst>
              <a:ahLst/>
              <a:cxnLst>
                <a:cxn ang="0">
                  <a:pos x="T0" y="T1"/>
                </a:cxn>
                <a:cxn ang="0">
                  <a:pos x="T2" y="T3"/>
                </a:cxn>
                <a:cxn ang="0">
                  <a:pos x="T4" y="T5"/>
                </a:cxn>
              </a:cxnLst>
              <a:rect l="0" t="0" r="r" b="b"/>
              <a:pathLst>
                <a:path w="196" h="134">
                  <a:moveTo>
                    <a:pt x="0" y="0"/>
                  </a:moveTo>
                  <a:cubicBezTo>
                    <a:pt x="6" y="47"/>
                    <a:pt x="13" y="94"/>
                    <a:pt x="45" y="114"/>
                  </a:cubicBezTo>
                  <a:cubicBezTo>
                    <a:pt x="77" y="134"/>
                    <a:pt x="171" y="120"/>
                    <a:pt x="196" y="121"/>
                  </a:cubicBezTo>
                </a:path>
              </a:pathLst>
            </a:custGeom>
            <a:noFill/>
            <a:ln w="254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36" name="Picture 8" descr="map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0103" y="4186411"/>
              <a:ext cx="409575" cy="4667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map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5628" y="4110211"/>
              <a:ext cx="5334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map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86003" y="4043536"/>
              <a:ext cx="5143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 descr="map3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8828" y="3386311"/>
              <a:ext cx="561975" cy="5048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474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3" name="Text Box 7"/>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目　　次</a:t>
            </a:r>
          </a:p>
        </p:txBody>
      </p:sp>
      <p:grpSp>
        <p:nvGrpSpPr>
          <p:cNvPr id="3" name="グループ化 2"/>
          <p:cNvGrpSpPr/>
          <p:nvPr/>
        </p:nvGrpSpPr>
        <p:grpSpPr>
          <a:xfrm>
            <a:off x="179388" y="692696"/>
            <a:ext cx="4392612" cy="2088232"/>
            <a:chOff x="179388" y="980728"/>
            <a:chExt cx="4392612" cy="2088232"/>
          </a:xfrm>
        </p:grpSpPr>
        <p:sp>
          <p:nvSpPr>
            <p:cNvPr id="167961" name="AutoShape 25"/>
            <p:cNvSpPr>
              <a:spLocks noChangeArrowheads="1"/>
            </p:cNvSpPr>
            <p:nvPr/>
          </p:nvSpPr>
          <p:spPr bwMode="auto">
            <a:xfrm>
              <a:off x="179388" y="980728"/>
              <a:ext cx="4392612" cy="2088232"/>
            </a:xfrm>
            <a:prstGeom prst="roundRect">
              <a:avLst>
                <a:gd name="adj" fmla="val 10907"/>
              </a:avLst>
            </a:prstGeom>
            <a:solidFill>
              <a:srgbClr val="FFE7FF"/>
            </a:solidFill>
            <a:ln w="9525" algn="ctr">
              <a:noFill/>
              <a:round/>
              <a:headEnd/>
              <a:tailEnd/>
            </a:ln>
            <a:effectLst>
              <a:outerShdw dist="107763" dir="2700000" algn="ctr" rotWithShape="0">
                <a:srgbClr val="808080"/>
              </a:outerShdw>
            </a:effectLst>
          </p:spPr>
          <p:txBody>
            <a:bodyPr wrap="none" anchor="ctr"/>
            <a:lstStyle/>
            <a:p>
              <a:pPr fontAlgn="base">
                <a:spcBef>
                  <a:spcPct val="50000"/>
                </a:spcBef>
                <a:spcAft>
                  <a:spcPct val="0"/>
                </a:spcAft>
                <a:defRPr/>
              </a:pPr>
              <a:endParaRPr lang="ja-JP" altLang="ja-JP" sz="1400">
                <a:solidFill>
                  <a:srgbClr val="800000"/>
                </a:solidFill>
                <a:latin typeface="Arial" charset="0"/>
                <a:ea typeface="ＭＳ ゴシック" pitchFamily="49" charset="-128"/>
              </a:endParaRPr>
            </a:p>
          </p:txBody>
        </p:sp>
        <p:sp>
          <p:nvSpPr>
            <p:cNvPr id="167962" name="Text Box 26"/>
            <p:cNvSpPr txBox="1">
              <a:spLocks noChangeArrowheads="1"/>
            </p:cNvSpPr>
            <p:nvPr/>
          </p:nvSpPr>
          <p:spPr bwMode="auto">
            <a:xfrm>
              <a:off x="322263" y="1168053"/>
              <a:ext cx="4176712" cy="1815882"/>
            </a:xfrm>
            <a:prstGeom prst="rect">
              <a:avLst/>
            </a:prstGeom>
            <a:noFill/>
            <a:ln w="9525" algn="ctr">
              <a:noFill/>
              <a:miter lim="800000"/>
              <a:headEnd/>
              <a:tailEnd/>
            </a:ln>
            <a:effectLst/>
          </p:spPr>
          <p:txBody>
            <a:bodyPr>
              <a:spAutoFit/>
            </a:bodyPr>
            <a:lstStyle/>
            <a:p>
              <a:pPr fontAlgn="base">
                <a:spcBef>
                  <a:spcPct val="50000"/>
                </a:spcBef>
                <a:spcAft>
                  <a:spcPct val="0"/>
                </a:spcAft>
                <a:buFont typeface="Wingdings" pitchFamily="2" charset="2"/>
                <a:buChar char="Ø"/>
                <a:defRPr/>
              </a:pPr>
              <a:r>
                <a:rPr lang="ja-JP" altLang="en-US" sz="1600" i="1" dirty="0">
                  <a:solidFill>
                    <a:srgbClr val="800000"/>
                  </a:solidFill>
                  <a:effectLst>
                    <a:outerShdw blurRad="38100" dist="38100" dir="2700000" algn="tl">
                      <a:srgbClr val="C0C0C0"/>
                    </a:outerShdw>
                  </a:effectLst>
                  <a:latin typeface="ＭＳ Ｐゴシック" pitchFamily="50" charset="-128"/>
                </a:rPr>
                <a:t>　平成</a:t>
              </a:r>
              <a:r>
                <a:rPr lang="ja-JP" altLang="en-US" sz="1600" i="1" dirty="0" smtClean="0">
                  <a:solidFill>
                    <a:srgbClr val="800000"/>
                  </a:solidFill>
                  <a:effectLst>
                    <a:outerShdw blurRad="38100" dist="38100" dir="2700000" algn="tl">
                      <a:srgbClr val="C0C0C0"/>
                    </a:outerShdw>
                  </a:effectLst>
                  <a:latin typeface="ＭＳ Ｐゴシック" pitchFamily="50" charset="-128"/>
                </a:rPr>
                <a:t>２３年度</a:t>
              </a:r>
              <a:r>
                <a:rPr lang="ja-JP" altLang="en-US" sz="1600" i="1" dirty="0">
                  <a:solidFill>
                    <a:srgbClr val="800000"/>
                  </a:solidFill>
                  <a:effectLst>
                    <a:outerShdw blurRad="38100" dist="38100" dir="2700000" algn="tl">
                      <a:srgbClr val="C0C0C0"/>
                    </a:outerShdw>
                  </a:effectLst>
                  <a:latin typeface="ＭＳ Ｐゴシック" pitchFamily="50" charset="-128"/>
                </a:rPr>
                <a:t>当初</a:t>
              </a:r>
              <a:r>
                <a:rPr lang="ja-JP" altLang="en-US" sz="1600" i="1" dirty="0" smtClean="0">
                  <a:solidFill>
                    <a:srgbClr val="800000"/>
                  </a:solidFill>
                  <a:effectLst>
                    <a:outerShdw blurRad="38100" dist="38100" dir="2700000" algn="tl">
                      <a:srgbClr val="C0C0C0"/>
                    </a:outerShdw>
                  </a:effectLst>
                  <a:latin typeface="ＭＳ Ｐゴシック" pitchFamily="50" charset="-128"/>
                </a:rPr>
                <a:t>予算</a:t>
              </a:r>
              <a:endParaRPr lang="en-US" altLang="ja-JP" sz="1600" i="1" dirty="0" smtClean="0">
                <a:solidFill>
                  <a:srgbClr val="800000"/>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Ø"/>
                <a:defRPr/>
              </a:pPr>
              <a:r>
                <a:rPr lang="ja-JP" altLang="en-US" sz="1600" i="1" dirty="0">
                  <a:solidFill>
                    <a:srgbClr val="800000"/>
                  </a:solidFill>
                  <a:effectLst>
                    <a:outerShdw blurRad="38100" dist="38100" dir="2700000" algn="tl">
                      <a:srgbClr val="C0C0C0"/>
                    </a:outerShdw>
                  </a:effectLst>
                  <a:latin typeface="ＭＳ Ｐゴシック" pitchFamily="50" charset="-128"/>
                </a:rPr>
                <a:t>　</a:t>
              </a:r>
              <a:r>
                <a:rPr lang="ja-JP" altLang="en-US" sz="1600" i="1" dirty="0" smtClean="0">
                  <a:solidFill>
                    <a:srgbClr val="800000"/>
                  </a:solidFill>
                  <a:effectLst>
                    <a:outerShdw blurRad="38100" dist="38100" dir="2700000" algn="tl">
                      <a:srgbClr val="C0C0C0"/>
                    </a:outerShdw>
                  </a:effectLst>
                  <a:latin typeface="ＭＳ Ｐゴシック" pitchFamily="50" charset="-128"/>
                </a:rPr>
                <a:t> 予算の特徴</a:t>
              </a:r>
              <a:endParaRPr lang="ja-JP" altLang="en-US" sz="1600" i="1" dirty="0">
                <a:solidFill>
                  <a:srgbClr val="800000"/>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Ø"/>
                <a:defRPr/>
              </a:pPr>
              <a:r>
                <a:rPr lang="ja-JP" altLang="en-US" sz="1600" i="1" dirty="0">
                  <a:solidFill>
                    <a:srgbClr val="800000"/>
                  </a:solidFill>
                  <a:effectLst>
                    <a:outerShdw blurRad="38100" dist="38100" dir="2700000" algn="tl">
                      <a:srgbClr val="C0C0C0"/>
                    </a:outerShdw>
                  </a:effectLst>
                  <a:latin typeface="ＭＳ Ｐゴシック" pitchFamily="50" charset="-128"/>
                </a:rPr>
                <a:t>　今後の財政見通し等</a:t>
              </a:r>
            </a:p>
            <a:p>
              <a:pPr fontAlgn="base">
                <a:spcBef>
                  <a:spcPct val="50000"/>
                </a:spcBef>
                <a:spcAft>
                  <a:spcPct val="0"/>
                </a:spcAft>
                <a:buFont typeface="Wingdings" pitchFamily="2" charset="2"/>
                <a:buChar char="Ø"/>
                <a:defRPr/>
              </a:pPr>
              <a:r>
                <a:rPr lang="ja-JP" altLang="en-US" sz="1600" i="1" dirty="0">
                  <a:solidFill>
                    <a:srgbClr val="800000"/>
                  </a:solidFill>
                  <a:effectLst>
                    <a:outerShdw blurRad="38100" dist="38100" dir="2700000" algn="tl">
                      <a:srgbClr val="C0C0C0"/>
                    </a:outerShdw>
                  </a:effectLst>
                  <a:latin typeface="ＭＳ Ｐゴシック" pitchFamily="50" charset="-128"/>
                </a:rPr>
                <a:t>　平成</a:t>
              </a:r>
              <a:r>
                <a:rPr lang="ja-JP" altLang="en-US" sz="1600" i="1" dirty="0" smtClean="0">
                  <a:solidFill>
                    <a:srgbClr val="800000"/>
                  </a:solidFill>
                  <a:effectLst>
                    <a:outerShdw blurRad="38100" dist="38100" dir="2700000" algn="tl">
                      <a:srgbClr val="C0C0C0"/>
                    </a:outerShdw>
                  </a:effectLst>
                  <a:latin typeface="ＭＳ Ｐゴシック" pitchFamily="50" charset="-128"/>
                </a:rPr>
                <a:t>２３年度</a:t>
              </a:r>
              <a:r>
                <a:rPr lang="ja-JP" altLang="en-US" sz="1600" i="1" dirty="0">
                  <a:solidFill>
                    <a:srgbClr val="800000"/>
                  </a:solidFill>
                  <a:effectLst>
                    <a:outerShdw blurRad="38100" dist="38100" dir="2700000" algn="tl">
                      <a:srgbClr val="C0C0C0"/>
                    </a:outerShdw>
                  </a:effectLst>
                  <a:latin typeface="ＭＳ Ｐゴシック" pitchFamily="50" charset="-128"/>
                </a:rPr>
                <a:t>の主な事業</a:t>
              </a:r>
            </a:p>
            <a:p>
              <a:pPr fontAlgn="base">
                <a:spcBef>
                  <a:spcPct val="50000"/>
                </a:spcBef>
                <a:spcAft>
                  <a:spcPct val="0"/>
                </a:spcAft>
                <a:buFont typeface="Wingdings" pitchFamily="2" charset="2"/>
                <a:buChar char="Ø"/>
                <a:defRPr/>
              </a:pPr>
              <a:r>
                <a:rPr lang="ja-JP" altLang="en-US" sz="1600" i="1" dirty="0">
                  <a:solidFill>
                    <a:srgbClr val="800000"/>
                  </a:solidFill>
                  <a:effectLst>
                    <a:outerShdw blurRad="38100" dist="38100" dir="2700000" algn="tl">
                      <a:srgbClr val="C0C0C0"/>
                    </a:outerShdw>
                  </a:effectLst>
                  <a:latin typeface="ＭＳ Ｐゴシック" pitchFamily="50" charset="-128"/>
                </a:rPr>
                <a:t>　イベント</a:t>
              </a:r>
              <a:r>
                <a:rPr lang="ja-JP" altLang="en-US" sz="1600" i="1" dirty="0" smtClean="0">
                  <a:solidFill>
                    <a:srgbClr val="800000"/>
                  </a:solidFill>
                  <a:effectLst>
                    <a:outerShdw blurRad="38100" dist="38100" dir="2700000" algn="tl">
                      <a:srgbClr val="C0C0C0"/>
                    </a:outerShdw>
                  </a:effectLst>
                  <a:latin typeface="ＭＳ Ｐゴシック" pitchFamily="50" charset="-128"/>
                </a:rPr>
                <a:t>カレンダー</a:t>
              </a:r>
              <a:endParaRPr lang="ja-JP" altLang="en-US" sz="1600" i="1" dirty="0">
                <a:solidFill>
                  <a:srgbClr val="800000"/>
                </a:solidFill>
                <a:effectLst>
                  <a:outerShdw blurRad="38100" dist="38100" dir="2700000" algn="tl">
                    <a:srgbClr val="C0C0C0"/>
                  </a:outerShdw>
                </a:effectLst>
                <a:latin typeface="ＭＳ Ｐゴシック" pitchFamily="50" charset="-128"/>
              </a:endParaRPr>
            </a:p>
          </p:txBody>
        </p:sp>
        <p:sp>
          <p:nvSpPr>
            <p:cNvPr id="24597" name="Text Box 29"/>
            <p:cNvSpPr txBox="1">
              <a:spLocks noChangeArrowheads="1"/>
            </p:cNvSpPr>
            <p:nvPr/>
          </p:nvSpPr>
          <p:spPr bwMode="auto">
            <a:xfrm>
              <a:off x="3348038" y="118075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600" b="1" i="1">
                  <a:solidFill>
                    <a:srgbClr val="800000"/>
                  </a:solidFill>
                  <a:latin typeface="ＭＳ ゴシック" pitchFamily="49" charset="-128"/>
                  <a:ea typeface="ＭＳ ゴシック" pitchFamily="49" charset="-128"/>
                </a:rPr>
                <a:t>･･･　</a:t>
              </a:r>
              <a:r>
                <a:rPr lang="en-US" altLang="ja-JP" sz="1600" b="1" i="1">
                  <a:solidFill>
                    <a:srgbClr val="800000"/>
                  </a:solidFill>
                  <a:latin typeface="ＭＳ ゴシック" pitchFamily="49" charset="-128"/>
                  <a:ea typeface="ＭＳ ゴシック" pitchFamily="49" charset="-128"/>
                </a:rPr>
                <a:t>1</a:t>
              </a:r>
            </a:p>
          </p:txBody>
        </p:sp>
        <p:sp>
          <p:nvSpPr>
            <p:cNvPr id="24598" name="Text Box 32"/>
            <p:cNvSpPr txBox="1">
              <a:spLocks noChangeArrowheads="1"/>
            </p:cNvSpPr>
            <p:nvPr/>
          </p:nvSpPr>
          <p:spPr bwMode="auto">
            <a:xfrm>
              <a:off x="3419475" y="1867669"/>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600" b="1" i="1" dirty="0">
                  <a:solidFill>
                    <a:srgbClr val="800000"/>
                  </a:solidFill>
                  <a:latin typeface="ＭＳ ゴシック" pitchFamily="49" charset="-128"/>
                  <a:ea typeface="ＭＳ ゴシック" pitchFamily="49" charset="-128"/>
                </a:rPr>
                <a:t>･･</a:t>
              </a:r>
              <a:r>
                <a:rPr lang="ja-JP" altLang="en-US" sz="1600" b="1" i="1" dirty="0" smtClean="0">
                  <a:solidFill>
                    <a:srgbClr val="800000"/>
                  </a:solidFill>
                  <a:latin typeface="ＭＳ ゴシック" pitchFamily="49" charset="-128"/>
                  <a:ea typeface="ＭＳ ゴシック" pitchFamily="49" charset="-128"/>
                </a:rPr>
                <a:t>･</a:t>
              </a:r>
              <a:r>
                <a:rPr lang="ja-JP" altLang="en-US" sz="1600" b="1" i="1" dirty="0">
                  <a:solidFill>
                    <a:srgbClr val="800000"/>
                  </a:solidFill>
                  <a:latin typeface="ＭＳ ゴシック" pitchFamily="49" charset="-128"/>
                  <a:ea typeface="ＭＳ ゴシック" pitchFamily="49" charset="-128"/>
                </a:rPr>
                <a:t>　</a:t>
              </a:r>
              <a:r>
                <a:rPr lang="ja-JP" altLang="en-US" sz="1600" b="1" i="1" dirty="0" smtClean="0">
                  <a:solidFill>
                    <a:srgbClr val="800000"/>
                  </a:solidFill>
                  <a:latin typeface="ＭＳ ゴシック" pitchFamily="49" charset="-128"/>
                  <a:ea typeface="ＭＳ ゴシック" pitchFamily="49" charset="-128"/>
                </a:rPr>
                <a:t>９</a:t>
              </a:r>
              <a:endParaRPr lang="ja-JP" altLang="en-US" sz="1600" b="1" i="1" dirty="0">
                <a:solidFill>
                  <a:srgbClr val="800000"/>
                </a:solidFill>
                <a:latin typeface="ＭＳ ゴシック" pitchFamily="49" charset="-128"/>
                <a:ea typeface="ＭＳ ゴシック" pitchFamily="49" charset="-128"/>
              </a:endParaRPr>
            </a:p>
          </p:txBody>
        </p:sp>
        <p:sp>
          <p:nvSpPr>
            <p:cNvPr id="24599" name="Text Box 33"/>
            <p:cNvSpPr txBox="1">
              <a:spLocks noChangeArrowheads="1"/>
            </p:cNvSpPr>
            <p:nvPr/>
          </p:nvSpPr>
          <p:spPr bwMode="auto">
            <a:xfrm>
              <a:off x="3419475" y="2250257"/>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600" b="1" i="1" dirty="0">
                  <a:solidFill>
                    <a:srgbClr val="800000"/>
                  </a:solidFill>
                  <a:latin typeface="ＭＳ ゴシック" pitchFamily="49" charset="-128"/>
                  <a:ea typeface="ＭＳ ゴシック" pitchFamily="49" charset="-128"/>
                </a:rPr>
                <a:t>･･･</a:t>
              </a:r>
              <a:r>
                <a:rPr lang="ja-JP" altLang="en-US" sz="1600" b="1" i="1" dirty="0" smtClean="0">
                  <a:solidFill>
                    <a:srgbClr val="800000"/>
                  </a:solidFill>
                  <a:latin typeface="ＭＳ ゴシック" pitchFamily="49" charset="-128"/>
                  <a:ea typeface="ＭＳ ゴシック" pitchFamily="49" charset="-128"/>
                </a:rPr>
                <a:t>１４</a:t>
              </a:r>
              <a:endParaRPr lang="ja-JP" altLang="en-US" sz="1600" b="1" i="1" dirty="0">
                <a:solidFill>
                  <a:srgbClr val="800000"/>
                </a:solidFill>
                <a:latin typeface="ＭＳ ゴシック" pitchFamily="49" charset="-128"/>
                <a:ea typeface="ＭＳ ゴシック" pitchFamily="49" charset="-128"/>
              </a:endParaRPr>
            </a:p>
          </p:txBody>
        </p:sp>
        <p:sp>
          <p:nvSpPr>
            <p:cNvPr id="24600" name="Text Box 35"/>
            <p:cNvSpPr txBox="1">
              <a:spLocks noChangeArrowheads="1"/>
            </p:cNvSpPr>
            <p:nvPr/>
          </p:nvSpPr>
          <p:spPr bwMode="auto">
            <a:xfrm>
              <a:off x="3419475" y="2588394"/>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600" b="1" i="1" dirty="0">
                  <a:solidFill>
                    <a:srgbClr val="800000"/>
                  </a:solidFill>
                  <a:latin typeface="ＭＳ ゴシック" pitchFamily="49" charset="-128"/>
                  <a:ea typeface="ＭＳ ゴシック" pitchFamily="49" charset="-128"/>
                </a:rPr>
                <a:t>･･･</a:t>
              </a:r>
              <a:r>
                <a:rPr lang="ja-JP" altLang="en-US" sz="1600" b="1" i="1" dirty="0" smtClean="0">
                  <a:solidFill>
                    <a:srgbClr val="800000"/>
                  </a:solidFill>
                  <a:latin typeface="ＭＳ ゴシック" pitchFamily="49" charset="-128"/>
                  <a:ea typeface="ＭＳ ゴシック" pitchFamily="49" charset="-128"/>
                </a:rPr>
                <a:t>４４</a:t>
              </a:r>
              <a:endParaRPr lang="ja-JP" altLang="en-US" sz="1600" b="1" i="1" dirty="0">
                <a:solidFill>
                  <a:srgbClr val="800000"/>
                </a:solidFill>
                <a:latin typeface="ＭＳ ゴシック" pitchFamily="49" charset="-128"/>
                <a:ea typeface="ＭＳ ゴシック" pitchFamily="49" charset="-128"/>
              </a:endParaRPr>
            </a:p>
          </p:txBody>
        </p:sp>
        <p:sp>
          <p:nvSpPr>
            <p:cNvPr id="27" name="Text Box 32"/>
            <p:cNvSpPr txBox="1">
              <a:spLocks noChangeArrowheads="1"/>
            </p:cNvSpPr>
            <p:nvPr/>
          </p:nvSpPr>
          <p:spPr bwMode="auto">
            <a:xfrm>
              <a:off x="3407172" y="1484784"/>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600" b="1" i="1" dirty="0">
                  <a:solidFill>
                    <a:srgbClr val="800000"/>
                  </a:solidFill>
                  <a:latin typeface="ＭＳ ゴシック" pitchFamily="49" charset="-128"/>
                  <a:ea typeface="ＭＳ ゴシック" pitchFamily="49" charset="-128"/>
                </a:rPr>
                <a:t>･･･　</a:t>
              </a:r>
              <a:r>
                <a:rPr lang="ja-JP" altLang="en-US" sz="1600" b="1" i="1" dirty="0" smtClean="0">
                  <a:solidFill>
                    <a:srgbClr val="800000"/>
                  </a:solidFill>
                  <a:latin typeface="ＭＳ ゴシック" pitchFamily="49" charset="-128"/>
                  <a:ea typeface="ＭＳ ゴシック" pitchFamily="49" charset="-128"/>
                </a:rPr>
                <a:t>６</a:t>
              </a:r>
              <a:endParaRPr lang="ja-JP" altLang="en-US" sz="1600" b="1" i="1" dirty="0">
                <a:solidFill>
                  <a:srgbClr val="800000"/>
                </a:solidFill>
                <a:latin typeface="ＭＳ ゴシック" pitchFamily="49" charset="-128"/>
                <a:ea typeface="ＭＳ ゴシック" pitchFamily="49" charset="-128"/>
              </a:endParaRPr>
            </a:p>
          </p:txBody>
        </p:sp>
      </p:grpSp>
      <p:grpSp>
        <p:nvGrpSpPr>
          <p:cNvPr id="28" name="グループ化 27"/>
          <p:cNvGrpSpPr/>
          <p:nvPr/>
        </p:nvGrpSpPr>
        <p:grpSpPr>
          <a:xfrm>
            <a:off x="179388" y="2949753"/>
            <a:ext cx="8785225" cy="3791615"/>
            <a:chOff x="179388" y="1484784"/>
            <a:chExt cx="8785225" cy="3791615"/>
          </a:xfrm>
        </p:grpSpPr>
        <p:sp>
          <p:nvSpPr>
            <p:cNvPr id="29" name="AutoShape 27"/>
            <p:cNvSpPr>
              <a:spLocks noChangeArrowheads="1"/>
            </p:cNvSpPr>
            <p:nvPr/>
          </p:nvSpPr>
          <p:spPr bwMode="auto">
            <a:xfrm>
              <a:off x="179388" y="1484784"/>
              <a:ext cx="8785225" cy="3791615"/>
            </a:xfrm>
            <a:prstGeom prst="roundRect">
              <a:avLst>
                <a:gd name="adj" fmla="val 10907"/>
              </a:avLst>
            </a:prstGeom>
            <a:solidFill>
              <a:srgbClr val="FFE7FF"/>
            </a:solidFill>
            <a:ln w="9525" algn="ctr">
              <a:noFill/>
              <a:round/>
              <a:headEnd/>
              <a:tailEnd/>
            </a:ln>
            <a:effectLst>
              <a:outerShdw dist="107763" dir="2700000" algn="ctr" rotWithShape="0">
                <a:srgbClr val="808080"/>
              </a:outerShdw>
            </a:effectLst>
          </p:spPr>
          <p:txBody>
            <a:bodyPr wrap="none" anchor="ctr"/>
            <a:lstStyle/>
            <a:p>
              <a:pPr fontAlgn="base">
                <a:spcBef>
                  <a:spcPct val="50000"/>
                </a:spcBef>
                <a:spcAft>
                  <a:spcPct val="0"/>
                </a:spcAft>
                <a:defRPr/>
              </a:pPr>
              <a:endParaRPr lang="ja-JP" altLang="ja-JP" sz="1400">
                <a:solidFill>
                  <a:prstClr val="black"/>
                </a:solidFill>
                <a:latin typeface="Arial" charset="0"/>
                <a:ea typeface="ＭＳ ゴシック" pitchFamily="49" charset="-128"/>
              </a:endParaRPr>
            </a:p>
          </p:txBody>
        </p:sp>
        <p:sp>
          <p:nvSpPr>
            <p:cNvPr id="30" name="Text Box 28"/>
            <p:cNvSpPr txBox="1">
              <a:spLocks noChangeArrowheads="1"/>
            </p:cNvSpPr>
            <p:nvPr/>
          </p:nvSpPr>
          <p:spPr bwMode="auto">
            <a:xfrm>
              <a:off x="323850" y="1629247"/>
              <a:ext cx="3959225" cy="3647152"/>
            </a:xfrm>
            <a:prstGeom prst="rect">
              <a:avLst/>
            </a:prstGeom>
            <a:noFill/>
            <a:ln w="9525" algn="ctr">
              <a:noFill/>
              <a:miter lim="800000"/>
              <a:headEnd/>
              <a:tailEnd/>
            </a:ln>
            <a:effectLst/>
          </p:spPr>
          <p:txBody>
            <a:bodyPr>
              <a:spAutoFit/>
            </a:bodyPr>
            <a:lstStyle/>
            <a:p>
              <a:pPr fontAlgn="base">
                <a:spcBef>
                  <a:spcPct val="50000"/>
                </a:spcBef>
                <a:spcAft>
                  <a:spcPct val="0"/>
                </a:spcAft>
                <a:buFont typeface="Wingdings" pitchFamily="2" charset="2"/>
                <a:buNone/>
                <a:defRPr/>
              </a:pPr>
              <a:r>
                <a:rPr lang="en-US" altLang="ja-JP" sz="1400" i="1" dirty="0">
                  <a:solidFill>
                    <a:srgbClr val="FF0066"/>
                  </a:solidFill>
                  <a:effectLst>
                    <a:outerShdw blurRad="38100" dist="38100" dir="2700000" algn="tl">
                      <a:srgbClr val="C0C0C0"/>
                    </a:outerShdw>
                  </a:effectLst>
                  <a:latin typeface="ＭＳ Ｐゴシック" pitchFamily="50" charset="-128"/>
                </a:rPr>
                <a:t>《</a:t>
              </a:r>
              <a:r>
                <a:rPr lang="ja-JP" altLang="en-US" sz="1400" i="1" dirty="0">
                  <a:solidFill>
                    <a:srgbClr val="FF0066"/>
                  </a:solidFill>
                  <a:effectLst>
                    <a:outerShdw blurRad="38100" dist="38100" dir="2700000" algn="tl">
                      <a:srgbClr val="C0C0C0"/>
                    </a:outerShdw>
                  </a:effectLst>
                  <a:latin typeface="ＭＳ Ｐゴシック" pitchFamily="50" charset="-128"/>
                </a:rPr>
                <a:t>参考資料</a:t>
              </a:r>
              <a:r>
                <a:rPr lang="en-US" altLang="ja-JP" sz="1400" i="1" dirty="0">
                  <a:solidFill>
                    <a:srgbClr val="FF0066"/>
                  </a:solidFill>
                  <a:effectLst>
                    <a:outerShdw blurRad="38100" dist="38100" dir="2700000" algn="tl">
                      <a:srgbClr val="C0C0C0"/>
                    </a:outerShdw>
                  </a:effectLst>
                  <a:latin typeface="ＭＳ Ｐゴシック" pitchFamily="50" charset="-128"/>
                </a:rPr>
                <a:t>》</a:t>
              </a: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a:t>
              </a:r>
              <a:r>
                <a:rPr lang="en-US" altLang="ja-JP" sz="1400" i="1" dirty="0">
                  <a:solidFill>
                    <a:srgbClr val="FF0066"/>
                  </a:solidFill>
                  <a:effectLst>
                    <a:outerShdw blurRad="38100" dist="38100" dir="2700000" algn="tl">
                      <a:srgbClr val="C0C0C0"/>
                    </a:outerShdw>
                  </a:effectLst>
                  <a:latin typeface="ＭＳ Ｐゴシック" pitchFamily="50" charset="-128"/>
                </a:rPr>
                <a:t>『</a:t>
              </a:r>
              <a:r>
                <a:rPr lang="ja-JP" altLang="en-US" sz="1400" i="1" dirty="0">
                  <a:solidFill>
                    <a:srgbClr val="FF0066"/>
                  </a:solidFill>
                  <a:effectLst>
                    <a:outerShdw blurRad="38100" dist="38100" dir="2700000" algn="tl">
                      <a:srgbClr val="C0C0C0"/>
                    </a:outerShdw>
                  </a:effectLst>
                  <a:latin typeface="ＭＳ Ｐゴシック" pitchFamily="50" charset="-128"/>
                </a:rPr>
                <a:t>岡山県行財政構造改革</a:t>
              </a:r>
              <a:br>
                <a:rPr lang="ja-JP" altLang="en-US" sz="1400" i="1" dirty="0">
                  <a:solidFill>
                    <a:srgbClr val="FF0066"/>
                  </a:solidFill>
                  <a:effectLst>
                    <a:outerShdw blurRad="38100" dist="38100" dir="2700000" algn="tl">
                      <a:srgbClr val="C0C0C0"/>
                    </a:outerShdw>
                  </a:effectLst>
                  <a:latin typeface="ＭＳ Ｐゴシック" pitchFamily="50" charset="-128"/>
                </a:rPr>
              </a:br>
              <a:r>
                <a:rPr lang="ja-JP" altLang="en-US" sz="1400" i="1" dirty="0">
                  <a:solidFill>
                    <a:srgbClr val="FF0066"/>
                  </a:solidFill>
                  <a:effectLst>
                    <a:outerShdw blurRad="38100" dist="38100" dir="2700000" algn="tl">
                      <a:srgbClr val="C0C0C0"/>
                    </a:outerShdw>
                  </a:effectLst>
                  <a:latin typeface="ＭＳ Ｐゴシック" pitchFamily="50" charset="-128"/>
                </a:rPr>
                <a:t>　　大綱</a:t>
              </a:r>
              <a:r>
                <a:rPr lang="en-US" altLang="ja-JP" sz="1400" i="1" dirty="0">
                  <a:solidFill>
                    <a:srgbClr val="FF0066"/>
                  </a:solidFill>
                  <a:effectLst>
                    <a:outerShdw blurRad="38100" dist="38100" dir="2700000" algn="tl">
                      <a:srgbClr val="C0C0C0"/>
                    </a:outerShdw>
                  </a:effectLst>
                  <a:latin typeface="ＭＳ Ｐゴシック" pitchFamily="50" charset="-128"/>
                </a:rPr>
                <a:t>2008』</a:t>
              </a:r>
              <a:r>
                <a:rPr lang="ja-JP" altLang="en-US" sz="1400" i="1" dirty="0">
                  <a:solidFill>
                    <a:srgbClr val="FF0066"/>
                  </a:solidFill>
                  <a:effectLst>
                    <a:outerShdw blurRad="38100" dist="38100" dir="2700000" algn="tl">
                      <a:srgbClr val="C0C0C0"/>
                    </a:outerShdw>
                  </a:effectLst>
                  <a:latin typeface="ＭＳ Ｐゴシック" pitchFamily="50" charset="-128"/>
                </a:rPr>
                <a:t>の概要</a:t>
              </a:r>
              <a:endParaRPr lang="en-US" altLang="ja-JP" sz="1400" i="1" dirty="0">
                <a:solidFill>
                  <a:srgbClr val="FF0066"/>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行革効果額の</a:t>
              </a:r>
              <a:r>
                <a:rPr lang="ja-JP" altLang="en-US" sz="1400" i="1" dirty="0" smtClean="0">
                  <a:solidFill>
                    <a:srgbClr val="FF0066"/>
                  </a:solidFill>
                  <a:effectLst>
                    <a:outerShdw blurRad="38100" dist="38100" dir="2700000" algn="tl">
                      <a:srgbClr val="C0C0C0"/>
                    </a:outerShdw>
                  </a:effectLst>
                  <a:latin typeface="ＭＳ Ｐゴシック" pitchFamily="50" charset="-128"/>
                </a:rPr>
                <a:t>推移</a:t>
              </a:r>
              <a:endParaRPr lang="en-US" altLang="ja-JP" sz="1400" i="1" dirty="0" smtClean="0">
                <a:solidFill>
                  <a:srgbClr val="FF0066"/>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l"/>
                <a:defRPr/>
              </a:pPr>
              <a:r>
                <a:rPr lang="ja-JP" altLang="en-US" sz="1400" i="1" dirty="0" smtClean="0">
                  <a:solidFill>
                    <a:srgbClr val="FF0066"/>
                  </a:solidFill>
                  <a:effectLst>
                    <a:outerShdw blurRad="38100" dist="38100" dir="2700000" algn="tl">
                      <a:srgbClr val="C0C0C0"/>
                    </a:outerShdw>
                  </a:effectLst>
                  <a:latin typeface="ＭＳ Ｐゴシック" pitchFamily="50" charset="-128"/>
                </a:rPr>
                <a:t>　知事部局等職員数の</a:t>
              </a:r>
              <a:endParaRPr lang="en-US" altLang="ja-JP" sz="1400" i="1" dirty="0" smtClean="0">
                <a:solidFill>
                  <a:srgbClr val="FF0066"/>
                </a:solidFill>
                <a:effectLst>
                  <a:outerShdw blurRad="38100" dist="38100" dir="2700000" algn="tl">
                    <a:srgbClr val="C0C0C0"/>
                  </a:outerShdw>
                </a:effectLst>
                <a:latin typeface="ＭＳ Ｐゴシック" pitchFamily="50" charset="-128"/>
              </a:endParaRPr>
            </a:p>
            <a:p>
              <a:pPr fontAlgn="base">
                <a:spcAft>
                  <a:spcPct val="0"/>
                </a:spcAft>
                <a:defRPr/>
              </a:pPr>
              <a:r>
                <a:rPr lang="ja-JP" altLang="en-US" sz="1400" i="1" dirty="0" smtClean="0">
                  <a:solidFill>
                    <a:srgbClr val="FF0066"/>
                  </a:solidFill>
                  <a:effectLst>
                    <a:outerShdw blurRad="38100" dist="38100" dir="2700000" algn="tl">
                      <a:srgbClr val="C0C0C0"/>
                    </a:outerShdw>
                  </a:effectLst>
                  <a:latin typeface="ＭＳ Ｐゴシック" pitchFamily="50" charset="-128"/>
                </a:rPr>
                <a:t>　　推移と目標</a:t>
              </a:r>
              <a:endParaRPr lang="ja-JP" altLang="en-US" sz="1400" i="1" dirty="0">
                <a:solidFill>
                  <a:srgbClr val="FF0066"/>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歳入予算額の状況</a:t>
              </a: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歳入予算の推移</a:t>
              </a: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県税収の</a:t>
              </a:r>
              <a:r>
                <a:rPr lang="ja-JP" altLang="en-US" sz="1400" i="1" dirty="0" smtClean="0">
                  <a:solidFill>
                    <a:srgbClr val="FF0066"/>
                  </a:solidFill>
                  <a:effectLst>
                    <a:outerShdw blurRad="38100" dist="38100" dir="2700000" algn="tl">
                      <a:srgbClr val="C0C0C0"/>
                    </a:outerShdw>
                  </a:effectLst>
                  <a:latin typeface="ＭＳ Ｐゴシック" pitchFamily="50" charset="-128"/>
                </a:rPr>
                <a:t>推移</a:t>
              </a:r>
              <a:endParaRPr lang="en-US" altLang="ja-JP" sz="1400" i="1" dirty="0" smtClean="0">
                <a:solidFill>
                  <a:srgbClr val="FF0066"/>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a:t>
              </a:r>
              <a:r>
                <a:rPr lang="ja-JP" altLang="en-US" sz="1400" i="1" dirty="0" smtClean="0">
                  <a:solidFill>
                    <a:srgbClr val="FF0066"/>
                  </a:solidFill>
                  <a:effectLst>
                    <a:outerShdw blurRad="38100" dist="38100" dir="2700000" algn="tl">
                      <a:srgbClr val="C0C0C0"/>
                    </a:outerShdw>
                  </a:effectLst>
                  <a:latin typeface="ＭＳ Ｐゴシック" pitchFamily="50" charset="-128"/>
                </a:rPr>
                <a:t>国の地方財政対策と県予算</a:t>
              </a:r>
              <a:endParaRPr lang="ja-JP" altLang="en-US" sz="1400" i="1" dirty="0">
                <a:solidFill>
                  <a:srgbClr val="FF0066"/>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歳出予算額の説明</a:t>
              </a:r>
            </a:p>
            <a:p>
              <a:pPr fontAlgn="base">
                <a:spcBef>
                  <a:spcPct val="50000"/>
                </a:spcBef>
                <a:spcAft>
                  <a:spcPct val="0"/>
                </a:spcAft>
                <a:buFont typeface="Wingdings" pitchFamily="2" charset="2"/>
                <a:buChar char="l"/>
                <a:defRPr/>
              </a:pPr>
              <a:endParaRPr lang="ja-JP" altLang="en-US" sz="1400" i="1" dirty="0">
                <a:solidFill>
                  <a:srgbClr val="FF0066"/>
                </a:solidFill>
                <a:effectLst>
                  <a:outerShdw blurRad="38100" dist="38100" dir="2700000" algn="tl">
                    <a:srgbClr val="C0C0C0"/>
                  </a:outerShdw>
                </a:effectLst>
                <a:latin typeface="ＭＳ Ｐゴシック" pitchFamily="50" charset="-128"/>
              </a:endParaRPr>
            </a:p>
          </p:txBody>
        </p:sp>
        <p:sp>
          <p:nvSpPr>
            <p:cNvPr id="31" name="Text Box 42"/>
            <p:cNvSpPr txBox="1">
              <a:spLocks noChangeArrowheads="1"/>
            </p:cNvSpPr>
            <p:nvPr/>
          </p:nvSpPr>
          <p:spPr bwMode="auto">
            <a:xfrm>
              <a:off x="2700338" y="2061047"/>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４５</a:t>
              </a:r>
              <a:endParaRPr lang="ja-JP" altLang="en-US" sz="1400" b="1" i="1" dirty="0">
                <a:solidFill>
                  <a:srgbClr val="FF0066"/>
                </a:solidFill>
                <a:latin typeface="ＭＳ ゴシック" pitchFamily="49" charset="-128"/>
                <a:ea typeface="ＭＳ ゴシック" pitchFamily="49" charset="-128"/>
              </a:endParaRPr>
            </a:p>
          </p:txBody>
        </p:sp>
        <p:sp>
          <p:nvSpPr>
            <p:cNvPr id="32" name="Text Box 43"/>
            <p:cNvSpPr txBox="1">
              <a:spLocks noChangeArrowheads="1"/>
            </p:cNvSpPr>
            <p:nvPr/>
          </p:nvSpPr>
          <p:spPr bwMode="auto">
            <a:xfrm>
              <a:off x="2700338" y="2492847"/>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a:t>
              </a:r>
              <a:r>
                <a:rPr lang="ja-JP" altLang="en-US" sz="1400" b="1" i="1" dirty="0">
                  <a:solidFill>
                    <a:srgbClr val="FF0066"/>
                  </a:solidFill>
                  <a:latin typeface="ＭＳ ゴシック" pitchFamily="49" charset="-128"/>
                  <a:ea typeface="ＭＳ ゴシック" pitchFamily="49" charset="-128"/>
                </a:rPr>
                <a:t>４７</a:t>
              </a:r>
            </a:p>
          </p:txBody>
        </p:sp>
        <p:sp>
          <p:nvSpPr>
            <p:cNvPr id="33" name="Text Box 44"/>
            <p:cNvSpPr txBox="1">
              <a:spLocks noChangeArrowheads="1"/>
            </p:cNvSpPr>
            <p:nvPr/>
          </p:nvSpPr>
          <p:spPr bwMode="auto">
            <a:xfrm>
              <a:off x="2700338" y="3340224"/>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a:t>
              </a:r>
              <a:r>
                <a:rPr lang="ja-JP" altLang="en-US" sz="1400" b="1" i="1" dirty="0">
                  <a:solidFill>
                    <a:srgbClr val="FF0066"/>
                  </a:solidFill>
                  <a:latin typeface="ＭＳ ゴシック" pitchFamily="49" charset="-128"/>
                  <a:ea typeface="ＭＳ ゴシック" pitchFamily="49" charset="-128"/>
                </a:rPr>
                <a:t>４９</a:t>
              </a:r>
            </a:p>
          </p:txBody>
        </p:sp>
        <p:sp>
          <p:nvSpPr>
            <p:cNvPr id="34" name="Text Box 45"/>
            <p:cNvSpPr txBox="1">
              <a:spLocks noChangeArrowheads="1"/>
            </p:cNvSpPr>
            <p:nvPr/>
          </p:nvSpPr>
          <p:spPr bwMode="auto">
            <a:xfrm>
              <a:off x="2700338" y="3628628"/>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a:t>
              </a:r>
              <a:r>
                <a:rPr lang="ja-JP" altLang="en-US" sz="1400" b="1" i="1" dirty="0">
                  <a:solidFill>
                    <a:srgbClr val="FF0066"/>
                  </a:solidFill>
                  <a:latin typeface="ＭＳ ゴシック" pitchFamily="49" charset="-128"/>
                  <a:ea typeface="ＭＳ ゴシック" pitchFamily="49" charset="-128"/>
                </a:rPr>
                <a:t>５０</a:t>
              </a:r>
            </a:p>
          </p:txBody>
        </p:sp>
        <p:sp>
          <p:nvSpPr>
            <p:cNvPr id="35" name="Text Box 46"/>
            <p:cNvSpPr txBox="1">
              <a:spLocks noChangeArrowheads="1"/>
            </p:cNvSpPr>
            <p:nvPr/>
          </p:nvSpPr>
          <p:spPr bwMode="auto">
            <a:xfrm>
              <a:off x="2700338" y="3933428"/>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５１</a:t>
              </a:r>
              <a:endParaRPr lang="ja-JP" altLang="en-US" sz="1400" b="1" i="1" dirty="0">
                <a:solidFill>
                  <a:srgbClr val="FF0066"/>
                </a:solidFill>
                <a:latin typeface="ＭＳ ゴシック" pitchFamily="49" charset="-128"/>
                <a:ea typeface="ＭＳ ゴシック" pitchFamily="49" charset="-128"/>
              </a:endParaRPr>
            </a:p>
          </p:txBody>
        </p:sp>
        <p:sp>
          <p:nvSpPr>
            <p:cNvPr id="36" name="Text Box 47"/>
            <p:cNvSpPr txBox="1">
              <a:spLocks noChangeArrowheads="1"/>
            </p:cNvSpPr>
            <p:nvPr/>
          </p:nvSpPr>
          <p:spPr bwMode="auto">
            <a:xfrm>
              <a:off x="2700338" y="4276328"/>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５２</a:t>
              </a:r>
              <a:endParaRPr lang="ja-JP" altLang="en-US" sz="1400" b="1" i="1" dirty="0">
                <a:solidFill>
                  <a:srgbClr val="FF0066"/>
                </a:solidFill>
                <a:latin typeface="ＭＳ ゴシック" pitchFamily="49" charset="-128"/>
                <a:ea typeface="ＭＳ ゴシック" pitchFamily="49" charset="-128"/>
              </a:endParaRPr>
            </a:p>
          </p:txBody>
        </p:sp>
        <p:sp>
          <p:nvSpPr>
            <p:cNvPr id="37" name="Text Box 59"/>
            <p:cNvSpPr txBox="1">
              <a:spLocks noChangeArrowheads="1"/>
            </p:cNvSpPr>
            <p:nvPr/>
          </p:nvSpPr>
          <p:spPr bwMode="auto">
            <a:xfrm>
              <a:off x="4716463" y="1640359"/>
              <a:ext cx="3959225" cy="2677656"/>
            </a:xfrm>
            <a:prstGeom prst="rect">
              <a:avLst/>
            </a:prstGeom>
            <a:noFill/>
            <a:ln w="9525" algn="ctr">
              <a:noFill/>
              <a:miter lim="800000"/>
              <a:headEnd/>
              <a:tailEnd/>
            </a:ln>
            <a:effectLst/>
          </p:spPr>
          <p:txBody>
            <a:bodyPr>
              <a:spAutoFit/>
            </a:bodyPr>
            <a:lstStyle/>
            <a:p>
              <a:pPr fontAlgn="base">
                <a:spcBef>
                  <a:spcPct val="50000"/>
                </a:spcBef>
                <a:spcAft>
                  <a:spcPct val="0"/>
                </a:spcAft>
                <a:buFont typeface="Wingdings" pitchFamily="2" charset="2"/>
                <a:buNone/>
                <a:defRPr/>
              </a:pPr>
              <a:r>
                <a:rPr lang="ja-JP" altLang="en-US" sz="1400" i="1" dirty="0">
                  <a:solidFill>
                    <a:srgbClr val="FF0066"/>
                  </a:solidFill>
                  <a:effectLst>
                    <a:outerShdw blurRad="38100" dist="38100" dir="2700000" algn="tl">
                      <a:srgbClr val="C0C0C0"/>
                    </a:outerShdw>
                  </a:effectLst>
                  <a:latin typeface="Arial" charset="0"/>
                </a:rPr>
                <a:t>　</a:t>
              </a: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Arial" charset="0"/>
                </a:rPr>
                <a:t>　</a:t>
              </a:r>
              <a:r>
                <a:rPr lang="ja-JP" altLang="en-US" sz="1400" i="1" dirty="0">
                  <a:solidFill>
                    <a:srgbClr val="FF0066"/>
                  </a:solidFill>
                  <a:effectLst>
                    <a:outerShdw blurRad="38100" dist="38100" dir="2700000" algn="tl">
                      <a:srgbClr val="C0C0C0"/>
                    </a:outerShdw>
                  </a:effectLst>
                  <a:latin typeface="ＭＳ Ｐゴシック" pitchFamily="50" charset="-128"/>
                </a:rPr>
                <a:t>社会保障関係経費の推移</a:t>
              </a:r>
              <a:endParaRPr lang="en-US" altLang="ja-JP" sz="1400" i="1" dirty="0">
                <a:solidFill>
                  <a:srgbClr val="FF0066"/>
                </a:solidFill>
                <a:effectLst>
                  <a:outerShdw blurRad="38100" dist="38100" dir="2700000" algn="tl">
                    <a:srgbClr val="C0C0C0"/>
                  </a:outerShdw>
                </a:effectLst>
                <a:latin typeface="ＭＳ Ｐゴシック" pitchFamily="50" charset="-128"/>
              </a:endParaRP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ＭＳ Ｐゴシック" pitchFamily="50" charset="-128"/>
                </a:rPr>
                <a:t>　</a:t>
              </a:r>
              <a:r>
                <a:rPr lang="ja-JP" altLang="en-US" sz="1400" i="1" dirty="0">
                  <a:solidFill>
                    <a:srgbClr val="FF0066"/>
                  </a:solidFill>
                  <a:effectLst>
                    <a:outerShdw blurRad="38100" dist="38100" dir="2700000" algn="tl">
                      <a:srgbClr val="C0C0C0"/>
                    </a:outerShdw>
                  </a:effectLst>
                  <a:latin typeface="Arial" charset="0"/>
                </a:rPr>
                <a:t>公共事業費の推移　</a:t>
              </a: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Arial" charset="0"/>
                </a:rPr>
                <a:t>　</a:t>
              </a:r>
              <a:r>
                <a:rPr lang="ja-JP" altLang="en-US" sz="1400" i="1" dirty="0" smtClean="0">
                  <a:solidFill>
                    <a:srgbClr val="FF0066"/>
                  </a:solidFill>
                  <a:effectLst>
                    <a:outerShdw blurRad="38100" dist="38100" dir="2700000" algn="tl">
                      <a:srgbClr val="C0C0C0"/>
                    </a:outerShdw>
                  </a:effectLst>
                  <a:latin typeface="Arial" charset="0"/>
                </a:rPr>
                <a:t>地域自主戦略交付金（仮称）</a:t>
              </a:r>
              <a:endParaRPr lang="en-US" altLang="ja-JP" sz="1400" i="1" dirty="0" smtClean="0">
                <a:solidFill>
                  <a:srgbClr val="FF0066"/>
                </a:solidFill>
                <a:effectLst>
                  <a:outerShdw blurRad="38100" dist="38100" dir="2700000" algn="tl">
                    <a:srgbClr val="C0C0C0"/>
                  </a:outerShdw>
                </a:effectLst>
                <a:latin typeface="Arial" charset="0"/>
              </a:endParaRPr>
            </a:p>
            <a:p>
              <a:pPr fontAlgn="base">
                <a:spcAft>
                  <a:spcPct val="0"/>
                </a:spcAft>
                <a:defRPr/>
              </a:pPr>
              <a:r>
                <a:rPr lang="ja-JP" altLang="en-US" sz="1400" i="1" dirty="0" smtClean="0">
                  <a:solidFill>
                    <a:srgbClr val="FF0066"/>
                  </a:solidFill>
                  <a:effectLst>
                    <a:outerShdw blurRad="38100" dist="38100" dir="2700000" algn="tl">
                      <a:srgbClr val="C0C0C0"/>
                    </a:outerShdw>
                  </a:effectLst>
                  <a:latin typeface="Arial" charset="0"/>
                </a:rPr>
                <a:t>　　の制度</a:t>
              </a:r>
              <a:endParaRPr lang="en-US" altLang="ja-JP" sz="1400" i="1" dirty="0" smtClean="0">
                <a:solidFill>
                  <a:srgbClr val="FF0066"/>
                </a:solidFill>
                <a:effectLst>
                  <a:outerShdw blurRad="38100" dist="38100" dir="2700000" algn="tl">
                    <a:srgbClr val="C0C0C0"/>
                  </a:outerShdw>
                </a:effectLst>
                <a:latin typeface="Arial" charset="0"/>
              </a:endParaRP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Arial" charset="0"/>
                </a:rPr>
                <a:t>　</a:t>
              </a:r>
              <a:r>
                <a:rPr lang="ja-JP" altLang="en-US" sz="1400" i="1" dirty="0" smtClean="0">
                  <a:solidFill>
                    <a:srgbClr val="FF0066"/>
                  </a:solidFill>
                  <a:effectLst>
                    <a:outerShdw blurRad="38100" dist="38100" dir="2700000" algn="tl">
                      <a:srgbClr val="C0C0C0"/>
                    </a:outerShdw>
                  </a:effectLst>
                  <a:latin typeface="Arial" charset="0"/>
                </a:rPr>
                <a:t>公債費</a:t>
              </a:r>
              <a:r>
                <a:rPr lang="ja-JP" altLang="en-US" sz="1400" i="1" dirty="0">
                  <a:solidFill>
                    <a:srgbClr val="FF0066"/>
                  </a:solidFill>
                  <a:effectLst>
                    <a:outerShdw blurRad="38100" dist="38100" dir="2700000" algn="tl">
                      <a:srgbClr val="C0C0C0"/>
                    </a:outerShdw>
                  </a:effectLst>
                  <a:latin typeface="Arial" charset="0"/>
                </a:rPr>
                <a:t>の将来推計</a:t>
              </a: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Arial" charset="0"/>
                </a:rPr>
                <a:t>　県財政の</a:t>
              </a:r>
              <a:r>
                <a:rPr lang="ja-JP" altLang="en-US" sz="1400" i="1" dirty="0" smtClean="0">
                  <a:solidFill>
                    <a:srgbClr val="FF0066"/>
                  </a:solidFill>
                  <a:effectLst>
                    <a:outerShdw blurRad="38100" dist="38100" dir="2700000" algn="tl">
                      <a:srgbClr val="C0C0C0"/>
                    </a:outerShdw>
                  </a:effectLst>
                  <a:latin typeface="Arial" charset="0"/>
                </a:rPr>
                <a:t>健全度</a:t>
              </a:r>
              <a:endParaRPr lang="en-US" altLang="ja-JP" sz="1400" i="1" dirty="0" smtClean="0">
                <a:solidFill>
                  <a:srgbClr val="FF0066"/>
                </a:solidFill>
                <a:effectLst>
                  <a:outerShdw blurRad="38100" dist="38100" dir="2700000" algn="tl">
                    <a:srgbClr val="C0C0C0"/>
                  </a:outerShdw>
                </a:effectLst>
                <a:latin typeface="Arial" charset="0"/>
              </a:endParaRPr>
            </a:p>
            <a:p>
              <a:pPr fontAlgn="base">
                <a:spcBef>
                  <a:spcPct val="50000"/>
                </a:spcBef>
                <a:spcAft>
                  <a:spcPct val="0"/>
                </a:spcAft>
                <a:buFont typeface="Wingdings" pitchFamily="2" charset="2"/>
                <a:buChar char="l"/>
                <a:defRPr/>
              </a:pPr>
              <a:r>
                <a:rPr lang="ja-JP" altLang="en-US" sz="1400" i="1" dirty="0">
                  <a:solidFill>
                    <a:srgbClr val="FF0066"/>
                  </a:solidFill>
                  <a:effectLst>
                    <a:outerShdw blurRad="38100" dist="38100" dir="2700000" algn="tl">
                      <a:srgbClr val="C0C0C0"/>
                    </a:outerShdw>
                  </a:effectLst>
                  <a:latin typeface="Arial" charset="0"/>
                </a:rPr>
                <a:t>　</a:t>
              </a:r>
              <a:r>
                <a:rPr lang="ja-JP" altLang="en-US" sz="1400" i="1" dirty="0" smtClean="0">
                  <a:solidFill>
                    <a:srgbClr val="FF0066"/>
                  </a:solidFill>
                  <a:effectLst>
                    <a:outerShdw blurRad="38100" dist="38100" dir="2700000" algn="tl">
                      <a:srgbClr val="C0C0C0"/>
                    </a:outerShdw>
                  </a:effectLst>
                  <a:latin typeface="Arial" charset="0"/>
                </a:rPr>
                <a:t>特定目的基金及び企業局からの</a:t>
              </a:r>
              <a:endParaRPr lang="en-US" altLang="ja-JP" sz="1400" i="1" dirty="0" smtClean="0">
                <a:solidFill>
                  <a:srgbClr val="FF0066"/>
                </a:solidFill>
                <a:effectLst>
                  <a:outerShdw blurRad="38100" dist="38100" dir="2700000" algn="tl">
                    <a:srgbClr val="C0C0C0"/>
                  </a:outerShdw>
                </a:effectLst>
                <a:latin typeface="Arial" charset="0"/>
              </a:endParaRPr>
            </a:p>
            <a:p>
              <a:pPr fontAlgn="base">
                <a:spcAft>
                  <a:spcPct val="0"/>
                </a:spcAft>
                <a:defRPr/>
              </a:pPr>
              <a:r>
                <a:rPr lang="ja-JP" altLang="en-US" sz="1400" i="1" dirty="0" smtClean="0">
                  <a:solidFill>
                    <a:srgbClr val="FF0066"/>
                  </a:solidFill>
                  <a:effectLst>
                    <a:outerShdw blurRad="38100" dist="38100" dir="2700000" algn="tl">
                      <a:srgbClr val="C0C0C0"/>
                    </a:outerShdw>
                  </a:effectLst>
                  <a:latin typeface="Arial" charset="0"/>
                </a:rPr>
                <a:t>　　借入の状況</a:t>
              </a:r>
              <a:endParaRPr lang="en-US" altLang="ja-JP" sz="1400" i="1" dirty="0">
                <a:solidFill>
                  <a:srgbClr val="FF0066"/>
                </a:solidFill>
                <a:effectLst>
                  <a:outerShdw blurRad="38100" dist="38100" dir="2700000" algn="tl">
                    <a:srgbClr val="C0C0C0"/>
                  </a:outerShdw>
                </a:effectLst>
                <a:latin typeface="Arial" charset="0"/>
              </a:endParaRPr>
            </a:p>
          </p:txBody>
        </p:sp>
        <p:sp>
          <p:nvSpPr>
            <p:cNvPr id="38" name="Text Box 73"/>
            <p:cNvSpPr txBox="1">
              <a:spLocks noChangeArrowheads="1"/>
            </p:cNvSpPr>
            <p:nvPr/>
          </p:nvSpPr>
          <p:spPr bwMode="auto">
            <a:xfrm>
              <a:off x="7308850" y="2332509"/>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５５</a:t>
              </a:r>
              <a:endParaRPr lang="ja-JP" altLang="en-US" sz="1400" b="1" i="1" dirty="0">
                <a:solidFill>
                  <a:srgbClr val="FF0066"/>
                </a:solidFill>
                <a:latin typeface="ＭＳ ゴシック" pitchFamily="49" charset="-128"/>
                <a:ea typeface="ＭＳ ゴシック" pitchFamily="49" charset="-128"/>
              </a:endParaRPr>
            </a:p>
          </p:txBody>
        </p:sp>
        <p:sp>
          <p:nvSpPr>
            <p:cNvPr id="39" name="Text Box 74"/>
            <p:cNvSpPr txBox="1">
              <a:spLocks noChangeArrowheads="1"/>
            </p:cNvSpPr>
            <p:nvPr/>
          </p:nvSpPr>
          <p:spPr bwMode="auto">
            <a:xfrm>
              <a:off x="7308850" y="3124200"/>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５７</a:t>
              </a:r>
              <a:endParaRPr lang="ja-JP" altLang="en-US" sz="1400" b="1" i="1" dirty="0">
                <a:solidFill>
                  <a:srgbClr val="FF0066"/>
                </a:solidFill>
                <a:latin typeface="ＭＳ ゴシック" pitchFamily="49" charset="-128"/>
                <a:ea typeface="ＭＳ ゴシック" pitchFamily="49" charset="-128"/>
              </a:endParaRPr>
            </a:p>
          </p:txBody>
        </p:sp>
        <p:sp>
          <p:nvSpPr>
            <p:cNvPr id="40" name="Text Box 75"/>
            <p:cNvSpPr txBox="1">
              <a:spLocks noChangeArrowheads="1"/>
            </p:cNvSpPr>
            <p:nvPr/>
          </p:nvSpPr>
          <p:spPr bwMode="auto">
            <a:xfrm>
              <a:off x="2700338" y="2942109"/>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a:t>
              </a:r>
              <a:r>
                <a:rPr lang="ja-JP" altLang="en-US" sz="1400" b="1" i="1" dirty="0">
                  <a:solidFill>
                    <a:srgbClr val="FF0066"/>
                  </a:solidFill>
                  <a:latin typeface="ＭＳ ゴシック" pitchFamily="49" charset="-128"/>
                  <a:ea typeface="ＭＳ ゴシック" pitchFamily="49" charset="-128"/>
                </a:rPr>
                <a:t>４８</a:t>
              </a:r>
            </a:p>
          </p:txBody>
        </p:sp>
        <p:sp>
          <p:nvSpPr>
            <p:cNvPr id="41" name="Text Box 76"/>
            <p:cNvSpPr txBox="1">
              <a:spLocks noChangeArrowheads="1"/>
            </p:cNvSpPr>
            <p:nvPr/>
          </p:nvSpPr>
          <p:spPr bwMode="auto">
            <a:xfrm>
              <a:off x="7308850" y="3501008"/>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５８</a:t>
              </a:r>
              <a:endParaRPr lang="ja-JP" altLang="en-US" sz="1400" b="1" i="1" dirty="0">
                <a:solidFill>
                  <a:srgbClr val="FF0066"/>
                </a:solidFill>
                <a:latin typeface="ＭＳ ゴシック" pitchFamily="49" charset="-128"/>
                <a:ea typeface="ＭＳ ゴシック" pitchFamily="49" charset="-128"/>
              </a:endParaRPr>
            </a:p>
          </p:txBody>
        </p:sp>
        <p:sp>
          <p:nvSpPr>
            <p:cNvPr id="42" name="Text Box 76"/>
            <p:cNvSpPr txBox="1">
              <a:spLocks noChangeArrowheads="1"/>
            </p:cNvSpPr>
            <p:nvPr/>
          </p:nvSpPr>
          <p:spPr bwMode="auto">
            <a:xfrm>
              <a:off x="7286625" y="3861048"/>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･５９</a:t>
              </a:r>
              <a:endParaRPr lang="ja-JP" altLang="en-US" sz="1400" b="1" i="1" dirty="0">
                <a:solidFill>
                  <a:srgbClr val="FF0066"/>
                </a:solidFill>
                <a:latin typeface="ＭＳ ゴシック" pitchFamily="49" charset="-128"/>
                <a:ea typeface="ＭＳ ゴシック" pitchFamily="49" charset="-128"/>
              </a:endParaRPr>
            </a:p>
          </p:txBody>
        </p:sp>
        <p:sp>
          <p:nvSpPr>
            <p:cNvPr id="43" name="Text Box 55"/>
            <p:cNvSpPr txBox="1">
              <a:spLocks noChangeArrowheads="1"/>
            </p:cNvSpPr>
            <p:nvPr/>
          </p:nvSpPr>
          <p:spPr bwMode="auto">
            <a:xfrm>
              <a:off x="7308850" y="2022277"/>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５４</a:t>
              </a:r>
              <a:endParaRPr lang="ja-JP" altLang="en-US" sz="1400" b="1" i="1" dirty="0">
                <a:solidFill>
                  <a:srgbClr val="FF0066"/>
                </a:solidFill>
                <a:latin typeface="ＭＳ ゴシック" pitchFamily="49" charset="-128"/>
                <a:ea typeface="ＭＳ ゴシック" pitchFamily="49" charset="-128"/>
              </a:endParaRPr>
            </a:p>
          </p:txBody>
        </p:sp>
        <p:sp>
          <p:nvSpPr>
            <p:cNvPr id="44" name="Text Box 47"/>
            <p:cNvSpPr txBox="1">
              <a:spLocks noChangeArrowheads="1"/>
            </p:cNvSpPr>
            <p:nvPr/>
          </p:nvSpPr>
          <p:spPr bwMode="auto">
            <a:xfrm>
              <a:off x="2699792" y="4636368"/>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５３</a:t>
              </a:r>
              <a:endParaRPr lang="ja-JP" altLang="en-US" sz="1400" b="1" i="1" dirty="0">
                <a:solidFill>
                  <a:srgbClr val="FF0066"/>
                </a:solidFill>
                <a:latin typeface="ＭＳ ゴシック" pitchFamily="49" charset="-128"/>
                <a:ea typeface="ＭＳ ゴシック" pitchFamily="49" charset="-128"/>
              </a:endParaRPr>
            </a:p>
          </p:txBody>
        </p:sp>
        <p:sp>
          <p:nvSpPr>
            <p:cNvPr id="45" name="Text Box 74"/>
            <p:cNvSpPr txBox="1">
              <a:spLocks noChangeArrowheads="1"/>
            </p:cNvSpPr>
            <p:nvPr/>
          </p:nvSpPr>
          <p:spPr bwMode="auto">
            <a:xfrm>
              <a:off x="7308304" y="2708920"/>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r" eaLnBrk="1" fontAlgn="base" hangingPunct="1">
                <a:spcBef>
                  <a:spcPct val="50000"/>
                </a:spcBef>
                <a:spcAft>
                  <a:spcPct val="0"/>
                </a:spcAft>
              </a:pPr>
              <a:r>
                <a:rPr lang="ja-JP" altLang="en-US" sz="1400" b="1" i="1" dirty="0">
                  <a:solidFill>
                    <a:srgbClr val="FF0066"/>
                  </a:solidFill>
                  <a:latin typeface="ＭＳ ゴシック" pitchFamily="49" charset="-128"/>
                  <a:ea typeface="ＭＳ ゴシック" pitchFamily="49" charset="-128"/>
                </a:rPr>
                <a:t>･･･</a:t>
              </a:r>
              <a:r>
                <a:rPr lang="ja-JP" altLang="en-US" sz="1400" b="1" i="1" dirty="0" smtClean="0">
                  <a:solidFill>
                    <a:srgbClr val="FF0066"/>
                  </a:solidFill>
                  <a:latin typeface="ＭＳ ゴシック" pitchFamily="49" charset="-128"/>
                  <a:ea typeface="ＭＳ ゴシック" pitchFamily="49" charset="-128"/>
                </a:rPr>
                <a:t>５６</a:t>
              </a:r>
              <a:endParaRPr lang="ja-JP" altLang="en-US" sz="1400" b="1" i="1" dirty="0">
                <a:solidFill>
                  <a:srgbClr val="FF0066"/>
                </a:solidFill>
                <a:latin typeface="ＭＳ ゴシック" pitchFamily="49" charset="-128"/>
                <a:ea typeface="ＭＳ ゴシック" pitchFamily="49" charset="-128"/>
              </a:endParaRPr>
            </a:p>
          </p:txBody>
        </p:sp>
      </p:grpSp>
    </p:spTree>
    <p:extLst>
      <p:ext uri="{BB962C8B-B14F-4D97-AF65-F5344CB8AC3E}">
        <p14:creationId xmlns:p14="http://schemas.microsoft.com/office/powerpoint/2010/main" val="1068624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－１８－</a:t>
            </a:r>
            <a:endParaRPr lang="ja-JP" altLang="en-US" sz="1800" dirty="0">
              <a:solidFill>
                <a:prstClr val="black"/>
              </a:solidFill>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36512"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6" name="Text Box 4"/>
          <p:cNvSpPr txBox="1">
            <a:spLocks noChangeArrowheads="1"/>
          </p:cNvSpPr>
          <p:nvPr/>
        </p:nvSpPr>
        <p:spPr bwMode="auto">
          <a:xfrm>
            <a:off x="0" y="0"/>
            <a:ext cx="9144000" cy="430887"/>
          </a:xfrm>
          <a:prstGeom prst="rect">
            <a:avLst/>
          </a:prstGeom>
          <a:solidFill>
            <a:srgbClr val="FF0066"/>
          </a:solidFill>
          <a:ln w="9525">
            <a:noFill/>
            <a:miter lim="800000"/>
            <a:headEnd/>
            <a:tailEnd/>
          </a:ln>
          <a:effectLst/>
        </p:spPr>
        <p:txBody>
          <a:bodyPr>
            <a:spAutoFit/>
          </a:bodyPr>
          <a:lstStyle/>
          <a:p>
            <a:pPr fontAlgn="base">
              <a:spcBef>
                <a:spcPct val="50000"/>
              </a:spcBef>
              <a:spcAft>
                <a:spcPct val="0"/>
              </a:spcAft>
              <a:defRPr/>
            </a:pPr>
            <a:r>
              <a:rPr lang="ja-JP" altLang="en-US" sz="2200" i="1" dirty="0" smtClean="0">
                <a:solidFill>
                  <a:prstClr val="white"/>
                </a:solidFill>
                <a:effectLst>
                  <a:outerShdw blurRad="38100" dist="38100" dir="2700000" algn="tl">
                    <a:srgbClr val="000000"/>
                  </a:outerShdw>
                </a:effectLst>
                <a:latin typeface="Arial" charset="0"/>
                <a:ea typeface="HGPｺﾞｼｯｸE" pitchFamily="50" charset="-128"/>
              </a:rPr>
              <a:t>「夢と元気」をキーワードに岡山の成長・発展につながる事業</a:t>
            </a:r>
            <a:endParaRPr lang="ja-JP" altLang="en-US" sz="2200" i="1" dirty="0">
              <a:solidFill>
                <a:prstClr val="white"/>
              </a:solidFill>
              <a:effectLst>
                <a:outerShdw blurRad="38100" dist="38100" dir="2700000" algn="tl">
                  <a:srgbClr val="000000"/>
                </a:outerShdw>
              </a:effectLst>
              <a:latin typeface="Arial" charset="0"/>
              <a:ea typeface="HGPｺﾞｼｯｸE" pitchFamily="50" charset="-128"/>
            </a:endParaRPr>
          </a:p>
        </p:txBody>
      </p:sp>
      <p:sp>
        <p:nvSpPr>
          <p:cNvPr id="27" name="テキスト ボックス 26"/>
          <p:cNvSpPr txBox="1"/>
          <p:nvPr/>
        </p:nvSpPr>
        <p:spPr bwMode="auto">
          <a:xfrm>
            <a:off x="228600" y="502072"/>
            <a:ext cx="8785100" cy="5760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a:latin typeface="HGP創英角ﾎﾟｯﾌﾟ体" pitchFamily="50" charset="-128"/>
                <a:ea typeface="HGP創英角ﾎﾟｯﾌﾟ体" pitchFamily="50" charset="-128"/>
              </a:rPr>
              <a:t>　</a:t>
            </a:r>
            <a:r>
              <a:rPr lang="ja-JP" altLang="en-US" sz="1400" dirty="0" smtClean="0">
                <a:latin typeface="HGP創英角ﾎﾟｯﾌﾟ体" pitchFamily="50" charset="-128"/>
                <a:ea typeface="HGP創英角ﾎﾟｯﾌﾟ体" pitchFamily="50" charset="-128"/>
              </a:rPr>
              <a:t>　　　　　　　　　　　　　　　　　　　　　</a:t>
            </a:r>
            <a:r>
              <a:rPr lang="ja-JP" altLang="en-US" dirty="0" smtClean="0">
                <a:latin typeface="HGP創英角ﾎﾟｯﾌﾟ体" pitchFamily="50" charset="-128"/>
                <a:ea typeface="HGP創英角ﾎﾟｯﾌﾟ体" pitchFamily="50" charset="-128"/>
              </a:rPr>
              <a:t>岡山の強みの活用と全国への発信</a:t>
            </a:r>
            <a:r>
              <a:rPr lang="ja-JP" altLang="en-US" sz="1200" dirty="0" smtClean="0">
                <a:latin typeface="+mn-ea"/>
              </a:rPr>
              <a:t>　      </a:t>
            </a:r>
            <a:r>
              <a:rPr lang="ja-JP" altLang="en-US" sz="1200" dirty="0" smtClean="0">
                <a:latin typeface="HGP創英角ﾎﾟｯﾌﾟ体" pitchFamily="50" charset="-128"/>
                <a:ea typeface="HGP創英角ﾎﾟｯﾌﾟ体" pitchFamily="50" charset="-128"/>
              </a:rPr>
              <a:t>［</a:t>
            </a:r>
            <a:r>
              <a:rPr lang="en-US" altLang="ja-JP" sz="1200" dirty="0" smtClean="0">
                <a:latin typeface="HGP創英角ﾎﾟｯﾌﾟ体" pitchFamily="50" charset="-128"/>
                <a:ea typeface="HGP創英角ﾎﾟｯﾌﾟ体" pitchFamily="50" charset="-128"/>
              </a:rPr>
              <a:t>40</a:t>
            </a:r>
            <a:r>
              <a:rPr lang="ja-JP" altLang="en-US" sz="1200" dirty="0" smtClean="0">
                <a:latin typeface="HGP創英角ﾎﾟｯﾌﾟ体" pitchFamily="50" charset="-128"/>
                <a:ea typeface="HGP創英角ﾎﾟｯﾌﾟ体" pitchFamily="50" charset="-128"/>
              </a:rPr>
              <a:t>億</a:t>
            </a:r>
            <a:r>
              <a:rPr lang="en-US" altLang="ja-JP" sz="1200" dirty="0" smtClean="0">
                <a:latin typeface="HGP創英角ﾎﾟｯﾌﾟ体" pitchFamily="50" charset="-128"/>
                <a:ea typeface="HGP創英角ﾎﾟｯﾌﾟ体" pitchFamily="50" charset="-128"/>
              </a:rPr>
              <a:t>8,968</a:t>
            </a:r>
            <a:r>
              <a:rPr lang="ja-JP" altLang="en-US" sz="1200" dirty="0" smtClean="0">
                <a:latin typeface="HGP創英角ﾎﾟｯﾌﾟ体" pitchFamily="50" charset="-128"/>
                <a:ea typeface="HGP創英角ﾎﾟｯﾌﾟ体" pitchFamily="50" charset="-128"/>
              </a:rPr>
              <a:t>万円</a:t>
            </a:r>
            <a:r>
              <a:rPr lang="en-US" altLang="ja-JP" sz="1200" dirty="0" smtClean="0">
                <a:latin typeface="HGP創英角ﾎﾟｯﾌﾟ体" pitchFamily="50" charset="-128"/>
                <a:ea typeface="HGP創英角ﾎﾟｯﾌﾟ体" pitchFamily="50" charset="-128"/>
              </a:rPr>
              <a:t>(</a:t>
            </a:r>
            <a:r>
              <a:rPr lang="en-US" altLang="ja-JP" sz="1200" dirty="0">
                <a:latin typeface="HGP創英角ﾎﾟｯﾌﾟ体" pitchFamily="50" charset="-128"/>
                <a:ea typeface="HGP創英角ﾎﾟｯﾌﾟ体" pitchFamily="50" charset="-128"/>
              </a:rPr>
              <a:t>8</a:t>
            </a:r>
            <a:r>
              <a:rPr lang="ja-JP" altLang="en-US" sz="1200" dirty="0" smtClean="0">
                <a:latin typeface="HGP創英角ﾎﾟｯﾌﾟ体" pitchFamily="50" charset="-128"/>
                <a:ea typeface="HGP創英角ﾎﾟｯﾌﾟ体" pitchFamily="50" charset="-128"/>
              </a:rPr>
              <a:t>億</a:t>
            </a:r>
            <a:r>
              <a:rPr lang="en-US" altLang="ja-JP" sz="1200" dirty="0" smtClean="0">
                <a:latin typeface="HGP創英角ﾎﾟｯﾌﾟ体" pitchFamily="50" charset="-128"/>
                <a:ea typeface="HGP創英角ﾎﾟｯﾌﾟ体" pitchFamily="50" charset="-128"/>
              </a:rPr>
              <a:t>4,179</a:t>
            </a:r>
            <a:r>
              <a:rPr lang="ja-JP" altLang="en-US" sz="1200" dirty="0" smtClean="0">
                <a:latin typeface="HGP創英角ﾎﾟｯﾌﾟ体" pitchFamily="50" charset="-128"/>
                <a:ea typeface="HGP創英角ﾎﾟｯﾌﾟ体" pitchFamily="50" charset="-128"/>
              </a:rPr>
              <a:t>万円</a:t>
            </a:r>
            <a:r>
              <a:rPr lang="en-US" altLang="ja-JP" sz="1200" dirty="0">
                <a:latin typeface="HGP創英角ﾎﾟｯﾌﾟ体" pitchFamily="50" charset="-128"/>
                <a:ea typeface="HGP創英角ﾎﾟｯﾌﾟ体" pitchFamily="50" charset="-128"/>
              </a:rPr>
              <a:t>)</a:t>
            </a:r>
            <a:r>
              <a:rPr lang="ja-JP" altLang="en-US" sz="1200" dirty="0">
                <a:latin typeface="HGP創英角ﾎﾟｯﾌﾟ体" pitchFamily="50" charset="-128"/>
                <a:ea typeface="HGP創英角ﾎﾟｯﾌﾟ体" pitchFamily="50" charset="-128"/>
              </a:rPr>
              <a:t>］</a:t>
            </a:r>
          </a:p>
          <a:p>
            <a:pPr fontAlgn="base">
              <a:spcBef>
                <a:spcPct val="0"/>
              </a:spcBef>
              <a:spcAft>
                <a:spcPct val="0"/>
              </a:spcAft>
            </a:pPr>
            <a:endParaRPr lang="en-US" altLang="ja-JP" sz="1200" dirty="0" smtClean="0">
              <a:latin typeface="HGP創英角ﾎﾟｯﾌﾟ体" pitchFamily="50" charset="-128"/>
              <a:ea typeface="HGP創英角ﾎﾟｯﾌﾟ体" pitchFamily="50" charset="-128"/>
            </a:endParaRPr>
          </a:p>
          <a:p>
            <a:pPr fontAlgn="base">
              <a:spcBef>
                <a:spcPct val="0"/>
              </a:spcBef>
              <a:spcAft>
                <a:spcPct val="0"/>
              </a:spcAft>
            </a:pPr>
            <a:r>
              <a:rPr lang="ja-JP" altLang="en-US" sz="1000" dirty="0" smtClean="0">
                <a:latin typeface="+mj-ea"/>
                <a:ea typeface="+mj-ea"/>
              </a:rPr>
              <a:t>「国民</a:t>
            </a:r>
            <a:r>
              <a:rPr lang="ja-JP" altLang="en-US" sz="1000" dirty="0">
                <a:latin typeface="+mj-ea"/>
                <a:ea typeface="+mj-ea"/>
              </a:rPr>
              <a:t>文化</a:t>
            </a:r>
            <a:r>
              <a:rPr lang="ja-JP" altLang="en-US" sz="1000" dirty="0" smtClean="0">
                <a:latin typeface="+mj-ea"/>
                <a:ea typeface="+mj-ea"/>
              </a:rPr>
              <a:t>祭」の開催で高まった文化への関心、交通基盤や産業集積などの本県の持つ優位性、医療等の分野での先進性を活かした事業を展開し、全国へ発信します。</a:t>
            </a:r>
            <a:endParaRPr lang="en-US" altLang="ja-JP" sz="1000" dirty="0">
              <a:latin typeface="+mj-ea"/>
              <a:ea typeface="+mj-ea"/>
            </a:endParaRPr>
          </a:p>
          <a:p>
            <a:pPr fontAlgn="base">
              <a:spcBef>
                <a:spcPct val="0"/>
              </a:spcBef>
              <a:spcAft>
                <a:spcPct val="0"/>
              </a:spcAft>
            </a:pPr>
            <a:endParaRPr lang="en-US" altLang="ja-JP" sz="1200" dirty="0" smtClean="0">
              <a:latin typeface="HGP創英角ﾎﾟｯﾌﾟ体" pitchFamily="50" charset="-128"/>
              <a:ea typeface="HGP創英角ﾎﾟｯﾌﾟ体" pitchFamily="50" charset="-128"/>
            </a:endParaRPr>
          </a:p>
          <a:p>
            <a:pPr fontAlgn="base">
              <a:spcBef>
                <a:spcPct val="0"/>
              </a:spcBef>
              <a:spcAft>
                <a:spcPct val="0"/>
              </a:spcAft>
            </a:pPr>
            <a:r>
              <a:rPr lang="en-US" altLang="ja-JP" sz="1200" dirty="0" smtClean="0">
                <a:latin typeface="HGP創英角ﾎﾟｯﾌﾟ体" pitchFamily="50" charset="-128"/>
                <a:ea typeface="HGP創英角ﾎﾟｯﾌﾟ体" pitchFamily="50" charset="-128"/>
              </a:rPr>
              <a:t>《</a:t>
            </a:r>
            <a:r>
              <a:rPr lang="ja-JP" altLang="en-US" sz="1200" dirty="0" smtClean="0">
                <a:latin typeface="HGP創英角ﾎﾟｯﾌﾟ体" pitchFamily="50" charset="-128"/>
                <a:ea typeface="HGP創英角ﾎﾟｯﾌﾟ体" pitchFamily="50" charset="-128"/>
              </a:rPr>
              <a:t>抜粋</a:t>
            </a:r>
            <a:r>
              <a:rPr lang="en-US" altLang="ja-JP" sz="1200" dirty="0" smtClean="0">
                <a:latin typeface="HGP創英角ﾎﾟｯﾌﾟ体" pitchFamily="50" charset="-128"/>
                <a:ea typeface="HGP創英角ﾎﾟｯﾌﾟ体" pitchFamily="50" charset="-128"/>
              </a:rPr>
              <a:t>》</a:t>
            </a:r>
            <a:endParaRPr kumimoji="1" lang="ja-JP" altLang="en-US" sz="1200" dirty="0">
              <a:latin typeface="HGP創英角ﾎﾟｯﾌﾟ体" pitchFamily="50" charset="-128"/>
              <a:ea typeface="HGP創英角ﾎﾟｯﾌﾟ体" pitchFamily="50" charset="-128"/>
            </a:endParaRPr>
          </a:p>
        </p:txBody>
      </p:sp>
      <p:sp>
        <p:nvSpPr>
          <p:cNvPr id="24" name="Text Box 54"/>
          <p:cNvSpPr txBox="1">
            <a:spLocks noChangeArrowheads="1"/>
          </p:cNvSpPr>
          <p:nvPr/>
        </p:nvSpPr>
        <p:spPr bwMode="auto">
          <a:xfrm>
            <a:off x="7452320"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schemeClr val="bg1"/>
                </a:solidFill>
                <a:latin typeface="ＭＳ Ｐゴシック" charset="-128"/>
              </a:rPr>
              <a:t>［</a:t>
            </a:r>
            <a:r>
              <a:rPr lang="en-US" altLang="ja-JP" dirty="0" smtClean="0">
                <a:solidFill>
                  <a:schemeClr val="bg1"/>
                </a:solidFill>
                <a:latin typeface="ＭＳ Ｐゴシック" charset="-128"/>
              </a:rPr>
              <a:t>H23</a:t>
            </a:r>
            <a:r>
              <a:rPr lang="ja-JP" altLang="en-US" dirty="0" smtClean="0">
                <a:solidFill>
                  <a:schemeClr val="bg1"/>
                </a:solidFill>
                <a:latin typeface="ＭＳ Ｐゴシック" charset="-128"/>
              </a:rPr>
              <a:t>予算</a:t>
            </a:r>
            <a:r>
              <a:rPr lang="ja-JP" altLang="en-US" dirty="0">
                <a:solidFill>
                  <a:schemeClr val="bg1"/>
                </a:solidFill>
                <a:latin typeface="ＭＳ Ｐゴシック" charset="-128"/>
              </a:rPr>
              <a:t>額（うち一般財源）］</a:t>
            </a:r>
          </a:p>
        </p:txBody>
      </p:sp>
      <p:sp>
        <p:nvSpPr>
          <p:cNvPr id="36" name="テキスト ボックス 35"/>
          <p:cNvSpPr txBox="1"/>
          <p:nvPr/>
        </p:nvSpPr>
        <p:spPr bwMode="auto">
          <a:xfrm>
            <a:off x="4691096" y="1662856"/>
            <a:ext cx="4320000" cy="4042279"/>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200" dirty="0">
                <a:latin typeface="+mn-ea"/>
              </a:rPr>
              <a:t>　　     </a:t>
            </a:r>
            <a:r>
              <a:rPr lang="ja-JP" altLang="en-US" sz="1400" dirty="0">
                <a:latin typeface="+mn-ea"/>
              </a:rPr>
              <a:t>カルチャーゾーン・アート・スクエア</a:t>
            </a:r>
            <a:r>
              <a:rPr lang="ja-JP" altLang="en-US" sz="1400" dirty="0" smtClean="0">
                <a:latin typeface="+mn-ea"/>
              </a:rPr>
              <a:t>事業</a:t>
            </a:r>
            <a:endParaRPr lang="en-US" altLang="ja-JP" sz="1400" dirty="0" smtClean="0">
              <a:latin typeface="+mn-ea"/>
            </a:endParaRPr>
          </a:p>
          <a:p>
            <a:pPr algn="r" fontAlgn="base">
              <a:spcBef>
                <a:spcPct val="0"/>
              </a:spcBef>
              <a:spcAft>
                <a:spcPct val="0"/>
              </a:spcAft>
            </a:pPr>
            <a:r>
              <a:rPr lang="ja-JP" altLang="en-US" sz="1200" dirty="0" smtClean="0">
                <a:latin typeface="+mn-ea"/>
              </a:rPr>
              <a:t>       </a:t>
            </a:r>
            <a:r>
              <a:rPr lang="ja-JP" altLang="en-US" sz="1200" dirty="0">
                <a:latin typeface="+mn-ea"/>
              </a:rPr>
              <a:t>［</a:t>
            </a:r>
            <a:r>
              <a:rPr lang="en-US" altLang="ja-JP" sz="1200" dirty="0">
                <a:latin typeface="+mn-ea"/>
              </a:rPr>
              <a:t>1,220</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後楽園を中心とした岡山カルチャーゾーン内</a:t>
            </a:r>
            <a:r>
              <a:rPr lang="ja-JP" altLang="en-US" sz="1000" dirty="0" smtClean="0">
                <a:latin typeface="+mn-ea"/>
              </a:rPr>
              <a:t>の施設等において、</a:t>
            </a:r>
            <a:r>
              <a:rPr lang="ja-JP" altLang="en-US" sz="1000" dirty="0">
                <a:latin typeface="+mn-ea"/>
              </a:rPr>
              <a:t>県内外の作家によるアート作品の屋外展示やワークショップにより、岡山文化の情報発信と、県外からの観光客誘致を行います。</a:t>
            </a:r>
          </a:p>
          <a:p>
            <a:pPr fontAlgn="base">
              <a:spcBef>
                <a:spcPct val="0"/>
              </a:spcBef>
              <a:spcAft>
                <a:spcPct val="0"/>
              </a:spcAft>
            </a:pPr>
            <a:r>
              <a:rPr lang="ja-JP" altLang="en-US" sz="1000" dirty="0">
                <a:latin typeface="+mn-ea"/>
              </a:rPr>
              <a:t>また、</a:t>
            </a:r>
            <a:r>
              <a:rPr lang="en-US" altLang="ja-JP" sz="1000" dirty="0">
                <a:latin typeface="+mn-ea"/>
              </a:rPr>
              <a:t>24</a:t>
            </a:r>
            <a:r>
              <a:rPr lang="ja-JP" altLang="en-US" sz="1000" dirty="0">
                <a:latin typeface="+mn-ea"/>
              </a:rPr>
              <a:t>年度には更に開催内容を充実させ、作品展示のほかパフォーミングアーツや音楽会などの付帯事業を周辺の文化施設や町並み、商店街等で実施します。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「アート・スクエア・イン岡山カルチャーゾーン」プレイベントの開催</a:t>
            </a:r>
          </a:p>
          <a:p>
            <a:pPr fontAlgn="base">
              <a:spcBef>
                <a:spcPct val="0"/>
              </a:spcBef>
              <a:spcAft>
                <a:spcPct val="0"/>
              </a:spcAft>
            </a:pPr>
            <a:r>
              <a:rPr lang="ja-JP" altLang="en-US" sz="1000" dirty="0">
                <a:latin typeface="+mn-ea"/>
              </a:rPr>
              <a:t>　　</a:t>
            </a:r>
            <a:r>
              <a:rPr lang="ja-JP" altLang="en-US" sz="1000" dirty="0" smtClean="0">
                <a:latin typeface="+mn-ea"/>
              </a:rPr>
              <a:t>会   </a:t>
            </a:r>
            <a:r>
              <a:rPr lang="ja-JP" altLang="en-US" sz="1000" dirty="0">
                <a:latin typeface="+mn-ea"/>
              </a:rPr>
              <a:t>期：</a:t>
            </a:r>
            <a:r>
              <a:rPr lang="en-US" altLang="ja-JP" sz="1000" dirty="0">
                <a:latin typeface="+mn-ea"/>
              </a:rPr>
              <a:t>11</a:t>
            </a:r>
            <a:r>
              <a:rPr lang="ja-JP" altLang="en-US" sz="1000" dirty="0">
                <a:latin typeface="+mn-ea"/>
              </a:rPr>
              <a:t>月中旬から</a:t>
            </a:r>
            <a:r>
              <a:rPr lang="en-US" altLang="ja-JP" sz="1000" dirty="0">
                <a:latin typeface="+mn-ea"/>
              </a:rPr>
              <a:t>12</a:t>
            </a:r>
            <a:r>
              <a:rPr lang="ja-JP" altLang="en-US" sz="1000" dirty="0">
                <a:latin typeface="+mn-ea"/>
              </a:rPr>
              <a:t>月上旬</a:t>
            </a:r>
          </a:p>
          <a:p>
            <a:pPr fontAlgn="base">
              <a:spcBef>
                <a:spcPct val="0"/>
              </a:spcBef>
              <a:spcAft>
                <a:spcPct val="0"/>
              </a:spcAft>
            </a:pPr>
            <a:r>
              <a:rPr lang="ja-JP" altLang="en-US" sz="1000" dirty="0">
                <a:latin typeface="+mn-ea"/>
              </a:rPr>
              <a:t>　　</a:t>
            </a:r>
            <a:r>
              <a:rPr lang="ja-JP" altLang="en-US" sz="1000" dirty="0" smtClean="0">
                <a:latin typeface="+mn-ea"/>
              </a:rPr>
              <a:t>会   場：</a:t>
            </a:r>
            <a:r>
              <a:rPr lang="ja-JP" altLang="en-US" sz="1000" dirty="0">
                <a:latin typeface="+mn-ea"/>
              </a:rPr>
              <a:t>岡山カルチャーゾーン周辺</a:t>
            </a:r>
          </a:p>
          <a:p>
            <a:pPr fontAlgn="base">
              <a:spcBef>
                <a:spcPct val="0"/>
              </a:spcBef>
              <a:spcAft>
                <a:spcPct val="0"/>
              </a:spcAft>
            </a:pPr>
            <a:r>
              <a:rPr lang="ja-JP" altLang="en-US" sz="1000" dirty="0">
                <a:latin typeface="+mn-ea"/>
              </a:rPr>
              <a:t>　　</a:t>
            </a:r>
            <a:r>
              <a:rPr lang="ja-JP" altLang="en-US" sz="1000" dirty="0" smtClean="0">
                <a:latin typeface="+mn-ea"/>
              </a:rPr>
              <a:t>主催者：</a:t>
            </a:r>
            <a:r>
              <a:rPr lang="ja-JP" altLang="en-US" sz="1000" dirty="0">
                <a:latin typeface="+mn-ea"/>
              </a:rPr>
              <a:t>岡山県、おかやま県民文化祭実行委員会</a:t>
            </a:r>
          </a:p>
          <a:p>
            <a:pPr fontAlgn="base">
              <a:spcBef>
                <a:spcPct val="0"/>
              </a:spcBef>
              <a:spcAft>
                <a:spcPct val="0"/>
              </a:spcAft>
            </a:pPr>
            <a:r>
              <a:rPr lang="ja-JP" altLang="en-US" sz="1000" dirty="0">
                <a:latin typeface="+mn-ea"/>
              </a:rPr>
              <a:t>　</a:t>
            </a:r>
          </a:p>
          <a:p>
            <a:pPr fontAlgn="base">
              <a:spcBef>
                <a:spcPct val="0"/>
              </a:spcBef>
              <a:spcAft>
                <a:spcPct val="0"/>
              </a:spcAft>
            </a:pPr>
            <a:endParaRPr kumimoji="1" lang="ja-JP" altLang="en-US" sz="1000" dirty="0">
              <a:latin typeface="+mn-ea"/>
            </a:endParaRPr>
          </a:p>
        </p:txBody>
      </p:sp>
      <p:sp>
        <p:nvSpPr>
          <p:cNvPr id="41" name="Oval 46"/>
          <p:cNvSpPr>
            <a:spLocks noChangeArrowheads="1"/>
          </p:cNvSpPr>
          <p:nvPr/>
        </p:nvSpPr>
        <p:spPr bwMode="auto">
          <a:xfrm>
            <a:off x="4688489" y="1688743"/>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pic>
        <p:nvPicPr>
          <p:cNvPr id="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6351" y="4183136"/>
            <a:ext cx="1664768" cy="1152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7527" y="4183136"/>
            <a:ext cx="1785248" cy="115200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bwMode="auto">
          <a:xfrm>
            <a:off x="223993" y="1662856"/>
            <a:ext cx="4320000" cy="4646464"/>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あっ晴れ</a:t>
            </a:r>
            <a:r>
              <a:rPr lang="ja-JP" altLang="en-US" sz="1400" dirty="0">
                <a:latin typeface="+mn-ea"/>
              </a:rPr>
              <a:t>！文化☆みらい創造事業     </a:t>
            </a:r>
            <a:r>
              <a:rPr lang="ja-JP" altLang="en-US" sz="1200" dirty="0">
                <a:latin typeface="+mn-ea"/>
              </a:rPr>
              <a:t>　　   </a:t>
            </a:r>
            <a:endParaRPr lang="en-US" altLang="ja-JP" sz="1200" dirty="0" smtClean="0">
              <a:latin typeface="+mn-ea"/>
            </a:endParaRPr>
          </a:p>
          <a:p>
            <a:pPr algn="r" fontAlgn="base">
              <a:spcBef>
                <a:spcPct val="0"/>
              </a:spcBef>
              <a:spcAft>
                <a:spcPct val="0"/>
              </a:spcAft>
            </a:pPr>
            <a:r>
              <a:rPr lang="ja-JP" altLang="en-US" sz="1200" dirty="0" smtClean="0">
                <a:latin typeface="+mn-ea"/>
              </a:rPr>
              <a:t>［</a:t>
            </a:r>
            <a:r>
              <a:rPr lang="en-US" altLang="ja-JP" sz="1200" dirty="0">
                <a:latin typeface="+mn-ea"/>
              </a:rPr>
              <a:t>4,467</a:t>
            </a:r>
            <a:r>
              <a:rPr lang="ja-JP" altLang="en-US" sz="1200" dirty="0">
                <a:latin typeface="+mn-ea"/>
              </a:rPr>
              <a:t>万円</a:t>
            </a:r>
            <a:r>
              <a:rPr lang="en-US" altLang="ja-JP" sz="1200" dirty="0">
                <a:latin typeface="+mn-ea"/>
              </a:rPr>
              <a:t>(1,884</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「第</a:t>
            </a:r>
            <a:r>
              <a:rPr lang="en-US" altLang="ja-JP" sz="1000" dirty="0">
                <a:latin typeface="+mn-ea"/>
              </a:rPr>
              <a:t>25</a:t>
            </a:r>
            <a:r>
              <a:rPr lang="ja-JP" altLang="en-US" sz="1000" dirty="0">
                <a:latin typeface="+mn-ea"/>
              </a:rPr>
              <a:t>回国民文化祭・おかやま</a:t>
            </a:r>
            <a:r>
              <a:rPr lang="en-US" altLang="ja-JP" sz="1000" dirty="0">
                <a:latin typeface="+mn-ea"/>
              </a:rPr>
              <a:t>2010</a:t>
            </a:r>
            <a:r>
              <a:rPr lang="ja-JP" altLang="en-US" sz="1000" dirty="0">
                <a:latin typeface="+mn-ea"/>
              </a:rPr>
              <a:t>」の開催で高まった文化への関心や新たな文化活動の輪を広げ、文化を中心に地域の活性化を進めていく</a:t>
            </a:r>
            <a:r>
              <a:rPr lang="ja-JP" altLang="en-US" sz="1000" dirty="0" smtClean="0">
                <a:latin typeface="+mn-ea"/>
              </a:rPr>
              <a:t>ため、おかやま県</a:t>
            </a:r>
            <a:r>
              <a:rPr lang="ja-JP" altLang="en-US" sz="1000" dirty="0">
                <a:latin typeface="+mn-ea"/>
              </a:rPr>
              <a:t>民文化祭の充実や文化を支える人づくりなどに取り組みます。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おかやま県民文化祭のパワーアップ</a:t>
            </a:r>
          </a:p>
          <a:p>
            <a:pPr fontAlgn="base">
              <a:spcBef>
                <a:spcPct val="0"/>
              </a:spcBef>
              <a:spcAft>
                <a:spcPct val="0"/>
              </a:spcAft>
            </a:pPr>
            <a:r>
              <a:rPr lang="ja-JP" altLang="en-US" sz="1000" dirty="0" smtClean="0">
                <a:latin typeface="+mn-ea"/>
              </a:rPr>
              <a:t> </a:t>
            </a:r>
            <a:r>
              <a:rPr lang="ja-JP" altLang="en-US" sz="1000" dirty="0">
                <a:latin typeface="+mn-ea"/>
              </a:rPr>
              <a:t>　おかやま県民文化祭の開催（</a:t>
            </a:r>
            <a:r>
              <a:rPr lang="en-US" altLang="ja-JP" sz="1000" dirty="0">
                <a:latin typeface="+mn-ea"/>
              </a:rPr>
              <a:t>9</a:t>
            </a:r>
            <a:r>
              <a:rPr lang="ja-JP" altLang="en-US" sz="1000" dirty="0">
                <a:latin typeface="+mn-ea"/>
              </a:rPr>
              <a:t>月～</a:t>
            </a:r>
            <a:r>
              <a:rPr lang="en-US" altLang="ja-JP" sz="1000" dirty="0">
                <a:latin typeface="+mn-ea"/>
              </a:rPr>
              <a:t>11</a:t>
            </a:r>
            <a:r>
              <a:rPr lang="ja-JP" altLang="en-US" sz="1000" dirty="0">
                <a:latin typeface="+mn-ea"/>
              </a:rPr>
              <a:t>月）</a:t>
            </a:r>
          </a:p>
          <a:p>
            <a:pPr fontAlgn="base">
              <a:spcBef>
                <a:spcPct val="0"/>
              </a:spcBef>
              <a:spcAft>
                <a:spcPct val="0"/>
              </a:spcAft>
            </a:pPr>
            <a:r>
              <a:rPr lang="ja-JP" altLang="en-US" sz="1000" dirty="0" smtClean="0">
                <a:latin typeface="+mn-ea"/>
              </a:rPr>
              <a:t>  </a:t>
            </a:r>
            <a:r>
              <a:rPr lang="ja-JP" altLang="en-US" sz="1000" dirty="0">
                <a:latin typeface="+mn-ea"/>
              </a:rPr>
              <a:t>　・メインフェスティバル</a:t>
            </a:r>
          </a:p>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地域フェスティバル</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分野別フェスティバル</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あっ晴れ！おかやま文化フォーラム開催</a:t>
            </a:r>
          </a:p>
          <a:p>
            <a:pPr fontAlgn="base">
              <a:spcBef>
                <a:spcPct val="0"/>
              </a:spcBef>
              <a:spcAft>
                <a:spcPct val="0"/>
              </a:spcAft>
            </a:pPr>
            <a:r>
              <a:rPr lang="ja-JP" altLang="en-US" sz="1000" dirty="0" smtClean="0">
                <a:latin typeface="+mn-ea"/>
              </a:rPr>
              <a:t> </a:t>
            </a:r>
            <a:r>
              <a:rPr lang="ja-JP" altLang="en-US" sz="1000" dirty="0">
                <a:latin typeface="+mn-ea"/>
              </a:rPr>
              <a:t>　郷土の歴史をテーマにしたフォーラムを開催します。</a:t>
            </a:r>
          </a:p>
          <a:p>
            <a:pPr fontAlgn="base">
              <a:spcBef>
                <a:spcPct val="0"/>
              </a:spcBef>
              <a:spcAft>
                <a:spcPct val="0"/>
              </a:spcAft>
            </a:pPr>
            <a:endParaRPr lang="ja-JP" altLang="en-US"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あっ晴れ！岡山子どもみらい塾の開催</a:t>
            </a:r>
          </a:p>
          <a:p>
            <a:pPr fontAlgn="base">
              <a:spcBef>
                <a:spcPct val="0"/>
              </a:spcBef>
              <a:spcAft>
                <a:spcPct val="0"/>
              </a:spcAft>
            </a:pPr>
            <a:r>
              <a:rPr lang="ja-JP" altLang="en-US" sz="1000" dirty="0" smtClean="0">
                <a:latin typeface="+mn-ea"/>
              </a:rPr>
              <a:t> </a:t>
            </a:r>
            <a:r>
              <a:rPr lang="ja-JP" altLang="en-US" sz="1000" dirty="0">
                <a:latin typeface="+mn-ea"/>
              </a:rPr>
              <a:t>　小中学生を対象とした芸術・文化講座の開設を支援します。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あっ晴れ！おかやま地域文化活動表彰の実施</a:t>
            </a:r>
          </a:p>
          <a:p>
            <a:pPr fontAlgn="base">
              <a:spcBef>
                <a:spcPct val="0"/>
              </a:spcBef>
              <a:spcAft>
                <a:spcPct val="0"/>
              </a:spcAft>
            </a:pPr>
            <a:r>
              <a:rPr lang="ja-JP" altLang="en-US" sz="1000" dirty="0" smtClean="0">
                <a:latin typeface="+mn-ea"/>
              </a:rPr>
              <a:t> </a:t>
            </a:r>
            <a:r>
              <a:rPr lang="ja-JP" altLang="en-US" sz="1000" dirty="0">
                <a:latin typeface="+mn-ea"/>
              </a:rPr>
              <a:t>　地域の文化を支えてきた人々・団体を表彰します。</a:t>
            </a:r>
            <a:endParaRPr kumimoji="1" lang="ja-JP" altLang="en-US" sz="1000" dirty="0">
              <a:latin typeface="+mn-ea"/>
            </a:endParaRPr>
          </a:p>
        </p:txBody>
      </p:sp>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6241" y="5180590"/>
            <a:ext cx="18002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467" y="5169949"/>
            <a:ext cx="18097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Oval 47" descr="25%"/>
          <p:cNvSpPr>
            <a:spLocks noChangeArrowheads="1"/>
          </p:cNvSpPr>
          <p:nvPr/>
        </p:nvSpPr>
        <p:spPr bwMode="auto">
          <a:xfrm>
            <a:off x="223993" y="1700848"/>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48" name="Rectangle 48"/>
          <p:cNvSpPr>
            <a:spLocks noChangeAspect="1" noChangeArrowheads="1"/>
          </p:cNvSpPr>
          <p:nvPr/>
        </p:nvSpPr>
        <p:spPr bwMode="auto">
          <a:xfrm>
            <a:off x="1609441" y="3205020"/>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49" name="Rectangle 48"/>
          <p:cNvSpPr>
            <a:spLocks noChangeAspect="1" noChangeArrowheads="1"/>
          </p:cNvSpPr>
          <p:nvPr/>
        </p:nvSpPr>
        <p:spPr bwMode="auto">
          <a:xfrm>
            <a:off x="1592145" y="336173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50" name="Rectangle 48"/>
          <p:cNvSpPr>
            <a:spLocks noChangeAspect="1" noChangeArrowheads="1"/>
          </p:cNvSpPr>
          <p:nvPr/>
        </p:nvSpPr>
        <p:spPr bwMode="auto">
          <a:xfrm>
            <a:off x="2528249" y="426784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51" name="Rectangle 48"/>
          <p:cNvSpPr>
            <a:spLocks noChangeAspect="1" noChangeArrowheads="1"/>
          </p:cNvSpPr>
          <p:nvPr/>
        </p:nvSpPr>
        <p:spPr bwMode="auto">
          <a:xfrm>
            <a:off x="2960297" y="472988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1531341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81000" y="4052312"/>
            <a:ext cx="4104456" cy="1728192"/>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－１９－</a:t>
            </a:r>
            <a:endParaRPr lang="ja-JP" altLang="en-US" sz="1800" dirty="0">
              <a:solidFill>
                <a:prstClr val="black"/>
              </a:solidFill>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36512"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6" name="Text Box 4"/>
          <p:cNvSpPr txBox="1">
            <a:spLocks noChangeArrowheads="1"/>
          </p:cNvSpPr>
          <p:nvPr/>
        </p:nvSpPr>
        <p:spPr bwMode="auto">
          <a:xfrm>
            <a:off x="0" y="0"/>
            <a:ext cx="9144000" cy="430887"/>
          </a:xfrm>
          <a:prstGeom prst="rect">
            <a:avLst/>
          </a:prstGeom>
          <a:solidFill>
            <a:srgbClr val="FF0066"/>
          </a:solidFill>
          <a:ln w="9525">
            <a:noFill/>
            <a:miter lim="800000"/>
            <a:headEnd/>
            <a:tailEnd/>
          </a:ln>
          <a:effectLst/>
        </p:spPr>
        <p:txBody>
          <a:bodyPr>
            <a:spAutoFit/>
          </a:bodyPr>
          <a:lstStyle/>
          <a:p>
            <a:pPr fontAlgn="base">
              <a:spcBef>
                <a:spcPct val="50000"/>
              </a:spcBef>
              <a:spcAft>
                <a:spcPct val="0"/>
              </a:spcAft>
              <a:defRPr/>
            </a:pPr>
            <a:r>
              <a:rPr lang="ja-JP" altLang="en-US" sz="2200" i="1" dirty="0" smtClean="0">
                <a:solidFill>
                  <a:prstClr val="white"/>
                </a:solidFill>
                <a:effectLst>
                  <a:outerShdw blurRad="38100" dist="38100" dir="2700000" algn="tl">
                    <a:srgbClr val="000000"/>
                  </a:outerShdw>
                </a:effectLst>
                <a:latin typeface="Arial" charset="0"/>
                <a:ea typeface="HGPｺﾞｼｯｸE" pitchFamily="50" charset="-128"/>
              </a:rPr>
              <a:t>「夢と元気」をキーワードに岡山の成長・発展につながる事業</a:t>
            </a:r>
            <a:endParaRPr lang="ja-JP" altLang="en-US" sz="2200" i="1" dirty="0">
              <a:solidFill>
                <a:prstClr val="white"/>
              </a:solidFill>
              <a:effectLst>
                <a:outerShdw blurRad="38100" dist="38100" dir="2700000" algn="tl">
                  <a:srgbClr val="000000"/>
                </a:outerShdw>
              </a:effectLst>
              <a:latin typeface="Arial" charset="0"/>
              <a:ea typeface="HGPｺﾞｼｯｸE" pitchFamily="50" charset="-128"/>
            </a:endParaRPr>
          </a:p>
        </p:txBody>
      </p:sp>
      <p:sp>
        <p:nvSpPr>
          <p:cNvPr id="27" name="テキスト ボックス 26"/>
          <p:cNvSpPr txBox="1"/>
          <p:nvPr/>
        </p:nvSpPr>
        <p:spPr bwMode="auto">
          <a:xfrm>
            <a:off x="228600" y="502072"/>
            <a:ext cx="8785100" cy="5760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a:latin typeface="HGP創英角ﾎﾟｯﾌﾟ体" pitchFamily="50" charset="-128"/>
                <a:ea typeface="HGP創英角ﾎﾟｯﾌﾟ体" pitchFamily="50" charset="-128"/>
              </a:rPr>
              <a:t>　</a:t>
            </a:r>
            <a:r>
              <a:rPr lang="ja-JP" altLang="en-US" sz="1400" dirty="0" smtClean="0">
                <a:latin typeface="HGP創英角ﾎﾟｯﾌﾟ体" pitchFamily="50" charset="-128"/>
                <a:ea typeface="HGP創英角ﾎﾟｯﾌﾟ体" pitchFamily="50" charset="-128"/>
              </a:rPr>
              <a:t>　　　　　　　　　　　　　　　　　　　　　</a:t>
            </a:r>
            <a:endParaRPr lang="en-US" altLang="ja-JP" sz="1200" dirty="0" smtClean="0">
              <a:latin typeface="HGP創英角ﾎﾟｯﾌﾟ体" pitchFamily="50" charset="-128"/>
              <a:ea typeface="HGP創英角ﾎﾟｯﾌﾟ体" pitchFamily="50" charset="-128"/>
            </a:endParaRPr>
          </a:p>
          <a:p>
            <a:pPr fontAlgn="base">
              <a:spcBef>
                <a:spcPct val="0"/>
              </a:spcBef>
              <a:spcAft>
                <a:spcPct val="0"/>
              </a:spcAft>
            </a:pPr>
            <a:endParaRPr kumimoji="1" lang="ja-JP" altLang="en-US" sz="1200" dirty="0">
              <a:latin typeface="HGP創英角ﾎﾟｯﾌﾟ体" pitchFamily="50" charset="-128"/>
              <a:ea typeface="HGP創英角ﾎﾟｯﾌﾟ体" pitchFamily="50" charset="-128"/>
            </a:endParaRPr>
          </a:p>
        </p:txBody>
      </p:sp>
      <p:grpSp>
        <p:nvGrpSpPr>
          <p:cNvPr id="3" name="グループ化 2"/>
          <p:cNvGrpSpPr/>
          <p:nvPr/>
        </p:nvGrpSpPr>
        <p:grpSpPr>
          <a:xfrm>
            <a:off x="288784" y="764704"/>
            <a:ext cx="8712216" cy="2880320"/>
            <a:chOff x="288784" y="764704"/>
            <a:chExt cx="8712216" cy="2880320"/>
          </a:xfrm>
        </p:grpSpPr>
        <p:sp>
          <p:nvSpPr>
            <p:cNvPr id="29" name="テキスト ボックス 28"/>
            <p:cNvSpPr txBox="1"/>
            <p:nvPr/>
          </p:nvSpPr>
          <p:spPr bwMode="auto">
            <a:xfrm>
              <a:off x="4681000" y="801620"/>
              <a:ext cx="4320000" cy="2843404"/>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a:t>
              </a:r>
              <a:r>
                <a:rPr lang="ja-JP" altLang="en-US" sz="1400" dirty="0">
                  <a:latin typeface="+mn-ea"/>
                </a:rPr>
                <a:t>岡山後楽園秋季賑わい創出</a:t>
              </a:r>
              <a:r>
                <a:rPr lang="ja-JP" altLang="en-US" sz="1400" dirty="0" smtClean="0">
                  <a:latin typeface="+mn-ea"/>
                </a:rPr>
                <a:t>事業</a:t>
              </a:r>
              <a:endParaRPr lang="en-US" altLang="ja-JP" sz="1400" dirty="0" smtClean="0">
                <a:latin typeface="+mn-ea"/>
              </a:endParaRPr>
            </a:p>
            <a:p>
              <a:pPr algn="r" fontAlgn="base">
                <a:spcBef>
                  <a:spcPct val="0"/>
                </a:spcBef>
                <a:spcAft>
                  <a:spcPct val="0"/>
                </a:spcAft>
              </a:pPr>
              <a:r>
                <a:rPr lang="ja-JP" altLang="en-US" sz="1200" dirty="0" smtClean="0">
                  <a:latin typeface="+mn-ea"/>
                </a:rPr>
                <a:t>           </a:t>
              </a:r>
              <a:r>
                <a:rPr lang="ja-JP" altLang="en-US" sz="1200" dirty="0">
                  <a:latin typeface="+mn-ea"/>
                </a:rPr>
                <a:t>［</a:t>
              </a:r>
              <a:r>
                <a:rPr lang="en-US" altLang="ja-JP" sz="1200" dirty="0">
                  <a:latin typeface="+mn-ea"/>
                </a:rPr>
                <a:t>1,000</a:t>
              </a:r>
              <a:r>
                <a:rPr lang="ja-JP" altLang="en-US" sz="1200" dirty="0">
                  <a:latin typeface="+mn-ea"/>
                </a:rPr>
                <a:t>万円</a:t>
              </a:r>
              <a:r>
                <a:rPr lang="en-US" altLang="ja-JP" sz="1200" dirty="0">
                  <a:latin typeface="+mn-ea"/>
                </a:rPr>
                <a:t>(1,000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日本三名</a:t>
              </a:r>
              <a:r>
                <a:rPr lang="ja-JP" altLang="en-US" sz="1000" dirty="0" smtClean="0">
                  <a:latin typeface="+mn-ea"/>
                </a:rPr>
                <a:t>園の一つである後</a:t>
              </a:r>
              <a:r>
                <a:rPr lang="ja-JP" altLang="en-US" sz="1000" dirty="0">
                  <a:latin typeface="+mn-ea"/>
                </a:rPr>
                <a:t>楽園の魅力を</a:t>
              </a:r>
              <a:r>
                <a:rPr lang="ja-JP" altLang="en-US" sz="1000" dirty="0" smtClean="0">
                  <a:latin typeface="+mn-ea"/>
                </a:rPr>
                <a:t>さらに</a:t>
              </a:r>
              <a:endParaRPr lang="en-US" altLang="ja-JP" sz="1000" dirty="0" smtClean="0">
                <a:latin typeface="+mn-ea"/>
              </a:endParaRPr>
            </a:p>
            <a:p>
              <a:pPr fontAlgn="base">
                <a:spcBef>
                  <a:spcPct val="0"/>
                </a:spcBef>
                <a:spcAft>
                  <a:spcPct val="0"/>
                </a:spcAft>
              </a:pPr>
              <a:r>
                <a:rPr lang="ja-JP" altLang="en-US" sz="1000" dirty="0" smtClean="0">
                  <a:latin typeface="+mn-ea"/>
                </a:rPr>
                <a:t>向上</a:t>
              </a:r>
              <a:r>
                <a:rPr lang="ja-JP" altLang="en-US" sz="1000" dirty="0">
                  <a:latin typeface="+mn-ea"/>
                </a:rPr>
                <a:t>させるため、夏の「幻想庭園」終了後</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秋</a:t>
              </a:r>
              <a:r>
                <a:rPr lang="ja-JP" altLang="en-US" sz="1000" dirty="0">
                  <a:latin typeface="+mn-ea"/>
                </a:rPr>
                <a:t>の１０日間程度、園内でほのかな</a:t>
              </a:r>
              <a:r>
                <a:rPr lang="ja-JP" altLang="en-US" sz="1000" dirty="0" smtClean="0">
                  <a:latin typeface="+mn-ea"/>
                </a:rPr>
                <a:t>ライトアップや</a:t>
              </a:r>
              <a:endParaRPr lang="en-US" altLang="ja-JP" sz="1000" dirty="0" smtClean="0">
                <a:latin typeface="+mn-ea"/>
              </a:endParaRPr>
            </a:p>
            <a:p>
              <a:pPr fontAlgn="base">
                <a:spcBef>
                  <a:spcPct val="0"/>
                </a:spcBef>
                <a:spcAft>
                  <a:spcPct val="0"/>
                </a:spcAft>
              </a:pPr>
              <a:r>
                <a:rPr lang="ja-JP" altLang="en-US" sz="1000" dirty="0" smtClean="0">
                  <a:latin typeface="+mn-ea"/>
                </a:rPr>
                <a:t>魅力的</a:t>
              </a:r>
              <a:r>
                <a:rPr lang="ja-JP" altLang="en-US" sz="1000" dirty="0">
                  <a:latin typeface="+mn-ea"/>
                </a:rPr>
                <a:t>な催し物等を行うとともに</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岡山市</a:t>
              </a:r>
              <a:r>
                <a:rPr lang="ja-JP" altLang="en-US" sz="1000" dirty="0">
                  <a:latin typeface="+mn-ea"/>
                </a:rPr>
                <a:t>と連携し、後楽園と岡山城とが</a:t>
              </a:r>
              <a:r>
                <a:rPr lang="ja-JP" altLang="en-US" sz="1000" dirty="0" smtClean="0">
                  <a:latin typeface="+mn-ea"/>
                </a:rPr>
                <a:t>一体</a:t>
              </a:r>
              <a:endParaRPr lang="en-US" altLang="ja-JP" sz="1000" dirty="0" smtClean="0">
                <a:latin typeface="+mn-ea"/>
              </a:endParaRPr>
            </a:p>
            <a:p>
              <a:pPr fontAlgn="base">
                <a:spcBef>
                  <a:spcPct val="0"/>
                </a:spcBef>
                <a:spcAft>
                  <a:spcPct val="0"/>
                </a:spcAft>
              </a:pPr>
              <a:r>
                <a:rPr lang="ja-JP" altLang="en-US" sz="1000" dirty="0" smtClean="0">
                  <a:latin typeface="+mn-ea"/>
                </a:rPr>
                <a:t>と</a:t>
              </a:r>
              <a:r>
                <a:rPr lang="ja-JP" altLang="en-US" sz="1000" dirty="0">
                  <a:latin typeface="+mn-ea"/>
                </a:rPr>
                <a:t>なって、県内外から観光客を誘致します。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園内の秋のライトアップの実施</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秋のおかやま桃太郎まつりにおいて</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岡山市と連携</a:t>
              </a:r>
              <a:r>
                <a:rPr lang="ja-JP" altLang="en-US" sz="1000" dirty="0">
                  <a:latin typeface="+mn-ea"/>
                </a:rPr>
                <a:t>し、後楽園と岡山城と</a:t>
              </a:r>
              <a:r>
                <a:rPr lang="ja-JP" altLang="en-US" sz="1000" dirty="0" smtClean="0">
                  <a:latin typeface="+mn-ea"/>
                </a:rPr>
                <a:t>が  </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一体</a:t>
              </a:r>
              <a:r>
                <a:rPr lang="ja-JP" altLang="en-US" sz="1000" dirty="0">
                  <a:latin typeface="+mn-ea"/>
                </a:rPr>
                <a:t>となった</a:t>
              </a:r>
              <a:r>
                <a:rPr lang="ja-JP" altLang="en-US" sz="1000" dirty="0" smtClean="0">
                  <a:latin typeface="+mn-ea"/>
                </a:rPr>
                <a:t>イベント</a:t>
              </a:r>
              <a:r>
                <a:rPr lang="ja-JP" altLang="en-US" sz="1000" dirty="0">
                  <a:latin typeface="+mn-ea"/>
                </a:rPr>
                <a:t>の開催</a:t>
              </a: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30" name="テキスト ボックス 29"/>
            <p:cNvSpPr txBox="1"/>
            <p:nvPr/>
          </p:nvSpPr>
          <p:spPr bwMode="auto">
            <a:xfrm>
              <a:off x="288784" y="811312"/>
              <a:ext cx="4320000" cy="2808312"/>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岡山後</a:t>
              </a:r>
              <a:r>
                <a:rPr lang="ja-JP" altLang="en-US" sz="1400" dirty="0">
                  <a:latin typeface="+mn-ea"/>
                </a:rPr>
                <a:t>楽園魅力向上事業</a:t>
              </a:r>
            </a:p>
            <a:p>
              <a:pPr algn="r" fontAlgn="base">
                <a:spcBef>
                  <a:spcPct val="0"/>
                </a:spcBef>
                <a:spcAft>
                  <a:spcPct val="0"/>
                </a:spcAft>
              </a:pPr>
              <a:r>
                <a:rPr lang="ja-JP" altLang="en-US" sz="1200" dirty="0">
                  <a:latin typeface="+mn-ea"/>
                </a:rPr>
                <a:t>　　　　　　　            　　　　　</a:t>
              </a:r>
              <a:r>
                <a:rPr lang="ja-JP" altLang="en-US" sz="1200" dirty="0" smtClean="0">
                  <a:latin typeface="+mn-ea"/>
                </a:rPr>
                <a:t>［</a:t>
              </a:r>
              <a:r>
                <a:rPr lang="en-US" altLang="ja-JP" sz="1200" dirty="0">
                  <a:latin typeface="+mn-ea"/>
                </a:rPr>
                <a:t>7,104</a:t>
              </a:r>
              <a:r>
                <a:rPr lang="ja-JP" altLang="en-US" sz="1200" dirty="0">
                  <a:latin typeface="+mn-ea"/>
                </a:rPr>
                <a:t>万円</a:t>
              </a:r>
              <a:r>
                <a:rPr lang="en-US" altLang="ja-JP" sz="1200" dirty="0">
                  <a:latin typeface="+mn-ea"/>
                </a:rPr>
                <a:t>(4,604</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後楽園の歴史的、文化的な価値を受け継ぎつつ、国内外から多数の観光客が訪れる観光拠点として更に活用されるよう、後楽園の魅力向上につながる事業を実施します。</a:t>
              </a:r>
            </a:p>
            <a:p>
              <a:pPr fontAlgn="base">
                <a:spcBef>
                  <a:spcPct val="0"/>
                </a:spcBef>
                <a:spcAft>
                  <a:spcPct val="0"/>
                </a:spcAft>
              </a:pPr>
              <a:r>
                <a:rPr lang="ja-JP" altLang="en-US" sz="1000" dirty="0">
                  <a:latin typeface="+mn-ea"/>
                </a:rPr>
                <a:t>　</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特別名勝の保存整備</a:t>
              </a:r>
            </a:p>
            <a:p>
              <a:pPr fontAlgn="base">
                <a:spcBef>
                  <a:spcPct val="0"/>
                </a:spcBef>
                <a:spcAft>
                  <a:spcPct val="0"/>
                </a:spcAft>
              </a:pPr>
              <a:r>
                <a:rPr lang="ja-JP" altLang="en-US" sz="1000" dirty="0">
                  <a:latin typeface="+mn-ea"/>
                </a:rPr>
                <a:t> 　亭舎や景石・曲水等の保全・</a:t>
              </a:r>
              <a:r>
                <a:rPr lang="ja-JP" altLang="en-US" sz="1000" dirty="0" smtClean="0">
                  <a:latin typeface="+mn-ea"/>
                </a:rPr>
                <a:t>改修</a:t>
              </a:r>
              <a:endParaRPr lang="en-US" altLang="ja-JP" sz="1000" dirty="0" smtClean="0">
                <a:latin typeface="+mn-ea"/>
              </a:endParaRP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賑わい創出</a:t>
              </a:r>
            </a:p>
            <a:p>
              <a:pPr fontAlgn="base">
                <a:spcBef>
                  <a:spcPct val="0"/>
                </a:spcBef>
                <a:spcAft>
                  <a:spcPct val="0"/>
                </a:spcAft>
              </a:pPr>
              <a:r>
                <a:rPr lang="ja-JP" altLang="en-US" sz="1000" dirty="0">
                  <a:latin typeface="+mn-ea"/>
                </a:rPr>
                <a:t>　</a:t>
              </a:r>
              <a:r>
                <a:rPr lang="ja-JP" altLang="en-US" sz="1000" dirty="0" smtClean="0">
                  <a:latin typeface="+mn-ea"/>
                </a:rPr>
                <a:t> 東門</a:t>
              </a:r>
              <a:r>
                <a:rPr lang="ja-JP" altLang="en-US" sz="1000" dirty="0">
                  <a:latin typeface="+mn-ea"/>
                </a:rPr>
                <a:t>等の利便施設の整備</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 </a:t>
              </a:r>
              <a:r>
                <a:rPr lang="ja-JP" altLang="en-US" sz="1000" dirty="0">
                  <a:latin typeface="+mn-ea"/>
                </a:rPr>
                <a:t>　</a:t>
              </a:r>
              <a:r>
                <a:rPr lang="ja-JP" altLang="en-US" sz="1000" dirty="0" smtClean="0">
                  <a:latin typeface="+mn-ea"/>
                </a:rPr>
                <a:t>魅力づくり</a:t>
              </a:r>
              <a:r>
                <a:rPr lang="ja-JP" altLang="en-US" sz="1000" dirty="0">
                  <a:latin typeface="+mn-ea"/>
                </a:rPr>
                <a:t>につながる</a:t>
              </a:r>
              <a:r>
                <a:rPr lang="ja-JP" altLang="en-US" sz="1000" dirty="0" smtClean="0">
                  <a:latin typeface="+mn-ea"/>
                </a:rPr>
                <a:t>施設の</a:t>
              </a:r>
              <a:endParaRPr lang="en-US" altLang="ja-JP" sz="1000" dirty="0" smtClean="0">
                <a:latin typeface="+mn-ea"/>
              </a:endParaRPr>
            </a:p>
            <a:p>
              <a:pPr fontAlgn="base">
                <a:spcBef>
                  <a:spcPct val="0"/>
                </a:spcBef>
                <a:spcAft>
                  <a:spcPct val="0"/>
                </a:spcAft>
              </a:pPr>
              <a:r>
                <a:rPr lang="ja-JP" altLang="en-US" sz="1000" dirty="0" smtClean="0">
                  <a:latin typeface="+mn-ea"/>
                </a:rPr>
                <a:t> </a:t>
              </a:r>
              <a:r>
                <a:rPr lang="ja-JP" altLang="en-US" sz="1000" dirty="0">
                  <a:latin typeface="+mn-ea"/>
                </a:rPr>
                <a:t>　</a:t>
              </a:r>
              <a:r>
                <a:rPr lang="ja-JP" altLang="en-US" sz="1000" dirty="0" smtClean="0">
                  <a:latin typeface="+mn-ea"/>
                </a:rPr>
                <a:t>整備</a:t>
              </a:r>
              <a:r>
                <a:rPr lang="ja-JP" altLang="en-US" sz="1000" dirty="0">
                  <a:latin typeface="+mn-ea"/>
                </a:rPr>
                <a:t>計画の策定</a:t>
              </a: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案内機能の充実</a:t>
              </a:r>
            </a:p>
            <a:p>
              <a:pPr fontAlgn="base">
                <a:spcBef>
                  <a:spcPct val="0"/>
                </a:spcBef>
                <a:spcAft>
                  <a:spcPct val="0"/>
                </a:spcAft>
              </a:pPr>
              <a:r>
                <a:rPr lang="ja-JP" altLang="en-US" sz="1000" dirty="0" smtClean="0">
                  <a:latin typeface="+mn-ea"/>
                </a:rPr>
                <a:t>　 東アジア</a:t>
              </a:r>
              <a:r>
                <a:rPr lang="ja-JP" altLang="en-US" sz="1000" dirty="0">
                  <a:latin typeface="+mn-ea"/>
                </a:rPr>
                <a:t>をはじめとする外国人観光客のための</a:t>
              </a:r>
              <a:r>
                <a:rPr lang="ja-JP" altLang="en-US" sz="1000" dirty="0" smtClean="0">
                  <a:latin typeface="+mn-ea"/>
                </a:rPr>
                <a:t>ガイダンス</a:t>
              </a:r>
              <a:r>
                <a:rPr lang="ja-JP" altLang="en-US" sz="1000" dirty="0">
                  <a:latin typeface="+mn-ea"/>
                </a:rPr>
                <a:t>機能の充実</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　</a:t>
              </a:r>
              <a:endParaRPr kumimoji="1" lang="ja-JP" altLang="en-US" sz="1000" dirty="0">
                <a:latin typeface="+mn-ea"/>
              </a:endParaRPr>
            </a:p>
          </p:txBody>
        </p:sp>
        <p:pic>
          <p:nvPicPr>
            <p:cNvPr id="31" name="図 30" descr="後楽園全景３.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3500" y="1783592"/>
              <a:ext cx="2071268"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46"/>
            <p:cNvSpPr>
              <a:spLocks noChangeArrowheads="1"/>
            </p:cNvSpPr>
            <p:nvPr/>
          </p:nvSpPr>
          <p:spPr bwMode="auto">
            <a:xfrm>
              <a:off x="295200" y="764704"/>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5384" y="1412776"/>
              <a:ext cx="129007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http://www.jalan.net/jalan/img/2/event/0072/XL/e72129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3528" y="2348880"/>
              <a:ext cx="130192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46"/>
            <p:cNvSpPr>
              <a:spLocks noChangeArrowheads="1"/>
            </p:cNvSpPr>
            <p:nvPr/>
          </p:nvSpPr>
          <p:spPr bwMode="auto">
            <a:xfrm>
              <a:off x="4680792" y="764704"/>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grpSp>
      <p:sp>
        <p:nvSpPr>
          <p:cNvPr id="37" name="テキスト ボックス 36"/>
          <p:cNvSpPr txBox="1"/>
          <p:nvPr/>
        </p:nvSpPr>
        <p:spPr bwMode="auto">
          <a:xfrm>
            <a:off x="216504" y="3908296"/>
            <a:ext cx="4320000" cy="2112992"/>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先進的</a:t>
            </a:r>
            <a:r>
              <a:rPr lang="ja-JP" altLang="en-US" sz="1400" dirty="0">
                <a:latin typeface="+mn-ea"/>
              </a:rPr>
              <a:t>ロボット技術アピール事業</a:t>
            </a:r>
            <a:r>
              <a:rPr lang="ja-JP" altLang="en-US" sz="1200" dirty="0">
                <a:latin typeface="+mn-ea"/>
              </a:rPr>
              <a:t>　　　　</a:t>
            </a:r>
          </a:p>
          <a:p>
            <a:pPr algn="r" fontAlgn="base">
              <a:spcBef>
                <a:spcPct val="0"/>
              </a:spcBef>
              <a:spcAft>
                <a:spcPct val="0"/>
              </a:spcAft>
            </a:pPr>
            <a:r>
              <a:rPr lang="ja-JP" altLang="en-US" sz="1200" dirty="0">
                <a:latin typeface="+mn-ea"/>
              </a:rPr>
              <a:t>　　　　　　　　　　　　　　　　　　　　［</a:t>
            </a:r>
            <a:r>
              <a:rPr lang="en-US" altLang="ja-JP" sz="1200" dirty="0" smtClean="0">
                <a:latin typeface="+mn-ea"/>
              </a:rPr>
              <a:t>2,500</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r>
              <a:rPr lang="ja-JP" altLang="en-US" sz="1000" dirty="0" smtClean="0">
                <a:latin typeface="+mn-ea"/>
              </a:rPr>
              <a:t>世界的</a:t>
            </a:r>
            <a:r>
              <a:rPr lang="ja-JP" altLang="en-US" sz="1000" dirty="0">
                <a:latin typeface="+mn-ea"/>
              </a:rPr>
              <a:t>に注目を集めるロボットスーツについて</a:t>
            </a:r>
            <a:r>
              <a:rPr lang="ja-JP" altLang="en-US" sz="1000" dirty="0" smtClean="0">
                <a:latin typeface="+mn-ea"/>
              </a:rPr>
              <a:t>、</a:t>
            </a:r>
            <a:r>
              <a:rPr lang="en-US" altLang="ja-JP" sz="1000" dirty="0" smtClean="0">
                <a:latin typeface="+mn-ea"/>
              </a:rPr>
              <a:t>PR</a:t>
            </a:r>
            <a:r>
              <a:rPr lang="ja-JP" altLang="en-US" sz="1000" dirty="0">
                <a:latin typeface="+mn-ea"/>
              </a:rPr>
              <a:t>拠点を整備するとともに、生産現場での</a:t>
            </a:r>
            <a:r>
              <a:rPr lang="ja-JP" altLang="en-US" sz="1000" dirty="0" smtClean="0">
                <a:latin typeface="+mn-ea"/>
              </a:rPr>
              <a:t>活用など</a:t>
            </a:r>
            <a:r>
              <a:rPr lang="ja-JP" altLang="en-US" sz="1000" dirty="0">
                <a:latin typeface="+mn-ea"/>
              </a:rPr>
              <a:t>の用途開発に</a:t>
            </a:r>
            <a:r>
              <a:rPr lang="ja-JP" altLang="en-US" sz="1000" dirty="0" smtClean="0">
                <a:latin typeface="+mn-ea"/>
              </a:rPr>
              <a:t>取り組み</a:t>
            </a:r>
            <a:endParaRPr lang="en-US" altLang="ja-JP" sz="1000" dirty="0" smtClean="0">
              <a:latin typeface="+mn-ea"/>
            </a:endParaRPr>
          </a:p>
          <a:p>
            <a:pPr fontAlgn="base">
              <a:spcBef>
                <a:spcPct val="0"/>
              </a:spcBef>
              <a:spcAft>
                <a:spcPct val="0"/>
              </a:spcAft>
            </a:pPr>
            <a:r>
              <a:rPr lang="ja-JP" altLang="en-US" sz="1000" dirty="0" smtClean="0">
                <a:latin typeface="+mn-ea"/>
              </a:rPr>
              <a:t>ます</a:t>
            </a:r>
            <a:r>
              <a:rPr lang="ja-JP" altLang="en-US" sz="1000" dirty="0">
                <a:latin typeface="+mn-ea"/>
              </a:rPr>
              <a:t>。これにより</a:t>
            </a:r>
            <a:r>
              <a:rPr lang="ja-JP" altLang="en-US" sz="1000" dirty="0" smtClean="0">
                <a:latin typeface="+mn-ea"/>
              </a:rPr>
              <a:t>本県</a:t>
            </a:r>
            <a:r>
              <a:rPr lang="ja-JP" altLang="en-US" sz="1000" dirty="0">
                <a:latin typeface="+mn-ea"/>
              </a:rPr>
              <a:t>を先進的ロボット技術</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ja-JP" altLang="en-US" sz="1000" dirty="0" smtClean="0">
                <a:latin typeface="+mn-ea"/>
              </a:rPr>
              <a:t>情報</a:t>
            </a:r>
            <a:r>
              <a:rPr lang="ja-JP" altLang="en-US" sz="1000" dirty="0">
                <a:latin typeface="+mn-ea"/>
              </a:rPr>
              <a:t>発信拠点と</a:t>
            </a:r>
            <a:r>
              <a:rPr lang="ja-JP" altLang="en-US" sz="1000" dirty="0" smtClean="0">
                <a:latin typeface="+mn-ea"/>
              </a:rPr>
              <a:t>してアピール</a:t>
            </a:r>
            <a:r>
              <a:rPr lang="ja-JP" altLang="en-US" sz="1000" dirty="0">
                <a:latin typeface="+mn-ea"/>
              </a:rPr>
              <a:t>するとともに</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開発</a:t>
            </a:r>
            <a:r>
              <a:rPr lang="ja-JP" altLang="en-US" sz="1000" dirty="0">
                <a:latin typeface="+mn-ea"/>
              </a:rPr>
              <a:t>拠点や量産工場</a:t>
            </a:r>
            <a:r>
              <a:rPr lang="ja-JP" altLang="en-US" sz="1000" dirty="0" smtClean="0">
                <a:latin typeface="+mn-ea"/>
              </a:rPr>
              <a:t>の本県</a:t>
            </a:r>
            <a:r>
              <a:rPr lang="ja-JP" altLang="en-US" sz="1000" dirty="0">
                <a:latin typeface="+mn-ea"/>
              </a:rPr>
              <a:t>への誘致を</a:t>
            </a:r>
            <a:r>
              <a:rPr lang="ja-JP" altLang="en-US" sz="1000" dirty="0" smtClean="0">
                <a:latin typeface="+mn-ea"/>
              </a:rPr>
              <a:t>目指</a:t>
            </a:r>
            <a:endParaRPr lang="en-US" altLang="ja-JP" sz="1000" dirty="0" smtClean="0">
              <a:latin typeface="+mn-ea"/>
            </a:endParaRPr>
          </a:p>
          <a:p>
            <a:pPr fontAlgn="base">
              <a:spcBef>
                <a:spcPct val="0"/>
              </a:spcBef>
              <a:spcAft>
                <a:spcPct val="0"/>
              </a:spcAft>
            </a:pPr>
            <a:r>
              <a:rPr lang="ja-JP" altLang="en-US" sz="1000" dirty="0" smtClean="0">
                <a:latin typeface="+mn-ea"/>
              </a:rPr>
              <a:t>します。</a:t>
            </a:r>
            <a:endParaRPr lang="en-US" altLang="ja-JP" sz="1000" dirty="0" smtClean="0">
              <a:latin typeface="+mn-ea"/>
            </a:endParaRP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a:latin typeface="+mn-ea"/>
              </a:rPr>
              <a:t>　　　</a:t>
            </a:r>
            <a:endParaRPr lang="en-US" altLang="ja-JP" sz="1000" dirty="0" smtClean="0">
              <a:latin typeface="+mn-ea"/>
            </a:endParaRPr>
          </a:p>
          <a:p>
            <a:pPr algn="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　</a:t>
            </a:r>
            <a:r>
              <a:rPr lang="ja-JP" altLang="en-US" sz="1000" dirty="0" smtClean="0">
                <a:latin typeface="+mn-ea"/>
              </a:rPr>
              <a:t>　　</a:t>
            </a:r>
            <a:endParaRPr lang="en-US" altLang="ja-JP" sz="1000" dirty="0" smtClean="0">
              <a:latin typeface="+mn-ea"/>
            </a:endParaRPr>
          </a:p>
          <a:p>
            <a:pPr algn="r" fontAlgn="base">
              <a:spcBef>
                <a:spcPct val="0"/>
              </a:spcBef>
              <a:spcAft>
                <a:spcPct val="0"/>
              </a:spcAft>
            </a:pPr>
            <a:r>
              <a:rPr lang="en-US" altLang="ja-JP" sz="800" dirty="0" smtClean="0">
                <a:latin typeface="+mn-ea"/>
              </a:rPr>
              <a:t>Prof</a:t>
            </a:r>
            <a:r>
              <a:rPr lang="en-US" altLang="ja-JP" sz="800" dirty="0">
                <a:latin typeface="+mn-ea"/>
              </a:rPr>
              <a:t>. </a:t>
            </a:r>
            <a:r>
              <a:rPr lang="en-US" altLang="ja-JP" sz="800" dirty="0" err="1">
                <a:latin typeface="+mn-ea"/>
              </a:rPr>
              <a:t>Sankai</a:t>
            </a:r>
            <a:r>
              <a:rPr lang="en-US" altLang="ja-JP" sz="800" dirty="0">
                <a:latin typeface="+mn-ea"/>
              </a:rPr>
              <a:t> University of Tsukuba /  CYBERDYNE Inc.</a:t>
            </a:r>
          </a:p>
          <a:p>
            <a:pPr fontAlgn="base">
              <a:spcBef>
                <a:spcPct val="0"/>
              </a:spcBef>
              <a:spcAft>
                <a:spcPct val="0"/>
              </a:spcAft>
            </a:pPr>
            <a:endParaRPr kumimoji="1" lang="ja-JP" altLang="en-US" sz="800" dirty="0">
              <a:latin typeface="+mn-ea"/>
            </a:endParaRPr>
          </a:p>
        </p:txBody>
      </p:sp>
      <p:pic>
        <p:nvPicPr>
          <p:cNvPr id="3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0" y="4628376"/>
            <a:ext cx="1590675" cy="1057275"/>
          </a:xfrm>
          <a:prstGeom prst="rect">
            <a:avLst/>
          </a:prstGeom>
          <a:noFill/>
          <a:extLst>
            <a:ext uri="{909E8E84-426E-40DD-AFC4-6F175D3DCCD1}">
              <a14:hiddenFill xmlns:a14="http://schemas.microsoft.com/office/drawing/2010/main">
                <a:solidFill>
                  <a:srgbClr val="FFFFFF"/>
                </a:solidFill>
              </a14:hiddenFill>
            </a:ext>
          </a:extLst>
        </p:spPr>
      </p:pic>
      <p:sp>
        <p:nvSpPr>
          <p:cNvPr id="39" name="Oval 46"/>
          <p:cNvSpPr>
            <a:spLocks noChangeArrowheads="1"/>
          </p:cNvSpPr>
          <p:nvPr/>
        </p:nvSpPr>
        <p:spPr bwMode="auto">
          <a:xfrm>
            <a:off x="228804" y="3882896"/>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24" name="Text Box 54"/>
          <p:cNvSpPr txBox="1">
            <a:spLocks noChangeArrowheads="1"/>
          </p:cNvSpPr>
          <p:nvPr/>
        </p:nvSpPr>
        <p:spPr bwMode="auto">
          <a:xfrm>
            <a:off x="7452320"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schemeClr val="bg1"/>
                </a:solidFill>
                <a:latin typeface="ＭＳ Ｐゴシック" charset="-128"/>
              </a:rPr>
              <a:t>［</a:t>
            </a:r>
            <a:r>
              <a:rPr lang="en-US" altLang="ja-JP" dirty="0" smtClean="0">
                <a:solidFill>
                  <a:schemeClr val="bg1"/>
                </a:solidFill>
                <a:latin typeface="ＭＳ Ｐゴシック" charset="-128"/>
              </a:rPr>
              <a:t>H23</a:t>
            </a:r>
            <a:r>
              <a:rPr lang="ja-JP" altLang="en-US" dirty="0" smtClean="0">
                <a:solidFill>
                  <a:schemeClr val="bg1"/>
                </a:solidFill>
                <a:latin typeface="ＭＳ Ｐゴシック" charset="-128"/>
              </a:rPr>
              <a:t>予算</a:t>
            </a:r>
            <a:r>
              <a:rPr lang="ja-JP" altLang="en-US" dirty="0">
                <a:solidFill>
                  <a:schemeClr val="bg1"/>
                </a:solidFill>
                <a:latin typeface="ＭＳ Ｐゴシック" charset="-128"/>
              </a:rPr>
              <a:t>額（うち一般財源）］</a:t>
            </a:r>
          </a:p>
        </p:txBody>
      </p:sp>
      <p:sp>
        <p:nvSpPr>
          <p:cNvPr id="25" name="テキスト ボックス 24"/>
          <p:cNvSpPr txBox="1"/>
          <p:nvPr/>
        </p:nvSpPr>
        <p:spPr bwMode="auto">
          <a:xfrm>
            <a:off x="4716496" y="3908296"/>
            <a:ext cx="4320000" cy="2112992"/>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000" dirty="0">
                <a:latin typeface="+mn-ea"/>
              </a:rPr>
              <a:t>　　　　　</a:t>
            </a:r>
            <a:r>
              <a:rPr lang="ja-JP" altLang="en-US" sz="1400" dirty="0">
                <a:latin typeface="+mn-ea"/>
              </a:rPr>
              <a:t>　</a:t>
            </a:r>
            <a:r>
              <a:rPr lang="ja-JP" altLang="en-US" sz="1400" dirty="0" smtClean="0">
                <a:latin typeface="+mn-ea"/>
              </a:rPr>
              <a:t> 　先端的</a:t>
            </a:r>
            <a:r>
              <a:rPr lang="ja-JP" altLang="en-US" sz="1400" dirty="0">
                <a:latin typeface="+mn-ea"/>
              </a:rPr>
              <a:t>医療・介護機器を活用</a:t>
            </a:r>
            <a:r>
              <a:rPr lang="ja-JP" altLang="en-US" sz="1400" dirty="0" smtClean="0">
                <a:latin typeface="+mn-ea"/>
              </a:rPr>
              <a:t>した</a:t>
            </a:r>
            <a:endParaRPr lang="en-US" altLang="ja-JP" sz="1400" dirty="0" smtClean="0">
              <a:latin typeface="+mn-ea"/>
            </a:endParaRPr>
          </a:p>
          <a:p>
            <a:pPr fontAlgn="base">
              <a:spcBef>
                <a:spcPct val="0"/>
              </a:spcBef>
              <a:spcAft>
                <a:spcPct val="0"/>
              </a:spcAft>
            </a:pPr>
            <a:r>
              <a:rPr lang="en-US" altLang="ja-JP" sz="1400" dirty="0">
                <a:latin typeface="+mn-ea"/>
              </a:rPr>
              <a:t> </a:t>
            </a:r>
            <a:r>
              <a:rPr lang="en-US" altLang="ja-JP" sz="1400" dirty="0" smtClean="0">
                <a:latin typeface="+mn-ea"/>
              </a:rPr>
              <a:t>          </a:t>
            </a:r>
            <a:r>
              <a:rPr lang="ja-JP" altLang="en-US" sz="1400" dirty="0" smtClean="0">
                <a:latin typeface="+mn-ea"/>
              </a:rPr>
              <a:t>　リハビリテーション</a:t>
            </a:r>
            <a:r>
              <a:rPr lang="ja-JP" altLang="en-US" sz="1400" dirty="0">
                <a:latin typeface="+mn-ea"/>
              </a:rPr>
              <a:t>推進</a:t>
            </a:r>
            <a:r>
              <a:rPr lang="ja-JP" altLang="en-US" sz="1400" dirty="0" smtClean="0">
                <a:latin typeface="+mn-ea"/>
              </a:rPr>
              <a:t>事業</a:t>
            </a:r>
            <a:r>
              <a:rPr lang="ja-JP" altLang="en-US" sz="1000" dirty="0" smtClean="0">
                <a:latin typeface="+mn-ea"/>
              </a:rPr>
              <a:t>  </a:t>
            </a:r>
            <a:r>
              <a:rPr lang="ja-JP" altLang="en-US" sz="1200" dirty="0">
                <a:latin typeface="+mn-ea"/>
              </a:rPr>
              <a:t>［</a:t>
            </a:r>
            <a:r>
              <a:rPr lang="en-US" altLang="ja-JP" sz="1200" dirty="0">
                <a:latin typeface="+mn-ea"/>
              </a:rPr>
              <a:t>2,721</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移動等に支障のある高齢者や障害のある人を対象</a:t>
            </a:r>
            <a:r>
              <a:rPr lang="ja-JP" altLang="en-US" sz="1000" dirty="0" smtClean="0">
                <a:latin typeface="+mn-ea"/>
              </a:rPr>
              <a:t>に</a:t>
            </a:r>
            <a:endParaRPr lang="en-US" altLang="ja-JP" sz="1000" dirty="0" smtClean="0">
              <a:latin typeface="+mn-ea"/>
            </a:endParaRPr>
          </a:p>
          <a:p>
            <a:pPr fontAlgn="base">
              <a:spcBef>
                <a:spcPct val="0"/>
              </a:spcBef>
              <a:spcAft>
                <a:spcPct val="0"/>
              </a:spcAft>
            </a:pPr>
            <a:r>
              <a:rPr lang="ja-JP" altLang="en-US" sz="1000" dirty="0" smtClean="0">
                <a:latin typeface="+mn-ea"/>
              </a:rPr>
              <a:t>医療・介護</a:t>
            </a:r>
            <a:r>
              <a:rPr lang="ja-JP" altLang="en-US" sz="1000" dirty="0">
                <a:latin typeface="+mn-ea"/>
              </a:rPr>
              <a:t>施設において先端的医療・介護機器を</a:t>
            </a:r>
            <a:r>
              <a:rPr lang="ja-JP" altLang="en-US" sz="1000" dirty="0" smtClean="0">
                <a:latin typeface="+mn-ea"/>
              </a:rPr>
              <a:t>活用</a:t>
            </a:r>
            <a:endParaRPr lang="en-US" altLang="ja-JP" sz="1000" dirty="0" smtClean="0">
              <a:latin typeface="+mn-ea"/>
            </a:endParaRPr>
          </a:p>
          <a:p>
            <a:pPr fontAlgn="base">
              <a:spcBef>
                <a:spcPct val="0"/>
              </a:spcBef>
              <a:spcAft>
                <a:spcPct val="0"/>
              </a:spcAft>
            </a:pPr>
            <a:r>
              <a:rPr lang="ja-JP" altLang="en-US" sz="1000" dirty="0" smtClean="0">
                <a:latin typeface="+mn-ea"/>
              </a:rPr>
              <a:t>したリハビリテーション</a:t>
            </a:r>
            <a:r>
              <a:rPr lang="ja-JP" altLang="en-US" sz="1000" dirty="0">
                <a:latin typeface="+mn-ea"/>
              </a:rPr>
              <a:t>を実施し、有用性などを評価</a:t>
            </a:r>
            <a:r>
              <a:rPr lang="ja-JP" altLang="en-US" sz="1000" dirty="0" smtClean="0">
                <a:latin typeface="+mn-ea"/>
              </a:rPr>
              <a:t>し</a:t>
            </a:r>
            <a:endParaRPr lang="en-US" altLang="ja-JP" sz="1000" dirty="0" smtClean="0">
              <a:latin typeface="+mn-ea"/>
            </a:endParaRPr>
          </a:p>
          <a:p>
            <a:pPr fontAlgn="base">
              <a:spcBef>
                <a:spcPct val="0"/>
              </a:spcBef>
              <a:spcAft>
                <a:spcPct val="0"/>
              </a:spcAft>
            </a:pPr>
            <a:r>
              <a:rPr lang="ja-JP" altLang="en-US" sz="1000" dirty="0" smtClean="0">
                <a:latin typeface="+mn-ea"/>
              </a:rPr>
              <a:t>ながら</a:t>
            </a:r>
            <a:r>
              <a:rPr lang="ja-JP" altLang="en-US" sz="1000" dirty="0">
                <a:latin typeface="+mn-ea"/>
              </a:rPr>
              <a:t>、</a:t>
            </a:r>
            <a:r>
              <a:rPr lang="ja-JP" altLang="en-US" sz="1000" dirty="0" smtClean="0">
                <a:latin typeface="+mn-ea"/>
              </a:rPr>
              <a:t>効果的な</a:t>
            </a:r>
            <a:r>
              <a:rPr lang="ja-JP" altLang="en-US" sz="1000" dirty="0">
                <a:latin typeface="+mn-ea"/>
              </a:rPr>
              <a:t>リハビリテーションの推進を図ります</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           </a:t>
            </a:r>
            <a:endParaRPr lang="en-US" altLang="ja-JP" sz="1000" dirty="0" smtClean="0">
              <a:latin typeface="+mn-ea"/>
            </a:endParaRPr>
          </a:p>
          <a:p>
            <a:pPr fontAlgn="base">
              <a:spcBef>
                <a:spcPct val="0"/>
              </a:spcBef>
              <a:spcAft>
                <a:spcPct val="0"/>
              </a:spcAft>
            </a:pPr>
            <a:r>
              <a:rPr lang="ja-JP" altLang="en-US" sz="1000" dirty="0" smtClean="0">
                <a:latin typeface="+mn-ea"/>
              </a:rPr>
              <a:t>                                             ＜脳</a:t>
            </a:r>
            <a:r>
              <a:rPr lang="ja-JP" altLang="en-US" sz="1000" dirty="0">
                <a:latin typeface="+mn-ea"/>
              </a:rPr>
              <a:t>卒中患者等が</a:t>
            </a:r>
            <a:r>
              <a:rPr lang="ja-JP" altLang="en-US" sz="1000" dirty="0" smtClean="0">
                <a:latin typeface="+mn-ea"/>
              </a:rPr>
              <a:t>利用＞</a:t>
            </a:r>
            <a:endParaRPr lang="en-US" altLang="ja-JP" sz="1000" dirty="0" smtClean="0">
              <a:latin typeface="+mn-ea"/>
            </a:endParaRPr>
          </a:p>
          <a:p>
            <a:pPr algn="r" fontAlgn="base">
              <a:spcBef>
                <a:spcPct val="0"/>
              </a:spcBef>
              <a:spcAft>
                <a:spcPct val="0"/>
              </a:spcAft>
            </a:pPr>
            <a:endParaRPr lang="en-US" altLang="ja-JP" sz="1000" dirty="0" smtClean="0">
              <a:latin typeface="+mn-ea"/>
            </a:endParaRPr>
          </a:p>
          <a:p>
            <a:pPr algn="r" fontAlgn="base">
              <a:spcBef>
                <a:spcPct val="0"/>
              </a:spcBef>
              <a:spcAft>
                <a:spcPct val="0"/>
              </a:spcAft>
            </a:pPr>
            <a:endParaRPr lang="en-US" altLang="ja-JP" sz="1000" dirty="0">
              <a:latin typeface="+mn-ea"/>
            </a:endParaRPr>
          </a:p>
          <a:p>
            <a:pPr algn="r" fontAlgn="base">
              <a:spcBef>
                <a:spcPct val="0"/>
              </a:spcBef>
              <a:spcAft>
                <a:spcPct val="0"/>
              </a:spcAft>
            </a:pPr>
            <a:r>
              <a:rPr lang="ja-JP" altLang="en-US" sz="1000" dirty="0">
                <a:latin typeface="+mn-ea"/>
              </a:rPr>
              <a:t>　</a:t>
            </a:r>
            <a:r>
              <a:rPr lang="en-US" altLang="ja-JP" sz="800" dirty="0">
                <a:latin typeface="+mn-ea"/>
              </a:rPr>
              <a:t>Prof. </a:t>
            </a:r>
            <a:r>
              <a:rPr lang="en-US" altLang="ja-JP" sz="800" dirty="0" err="1">
                <a:latin typeface="+mn-ea"/>
              </a:rPr>
              <a:t>Sankai</a:t>
            </a:r>
            <a:r>
              <a:rPr lang="en-US" altLang="ja-JP" sz="800" dirty="0">
                <a:latin typeface="+mn-ea"/>
              </a:rPr>
              <a:t> University </a:t>
            </a:r>
            <a:r>
              <a:rPr lang="en-US" altLang="ja-JP" sz="800" dirty="0" smtClean="0">
                <a:latin typeface="+mn-ea"/>
              </a:rPr>
              <a:t>of Tsukuba </a:t>
            </a:r>
            <a:r>
              <a:rPr lang="en-US" altLang="ja-JP" sz="800" dirty="0">
                <a:latin typeface="+mn-ea"/>
              </a:rPr>
              <a:t>/ CYBERDYNE Inc.</a:t>
            </a:r>
            <a:endParaRPr kumimoji="1" lang="ja-JP" altLang="en-US" sz="800" dirty="0">
              <a:latin typeface="+mn-ea"/>
            </a:endParaRPr>
          </a:p>
        </p:txBody>
      </p:sp>
      <p:pic>
        <p:nvPicPr>
          <p:cNvPr id="49154" name="Picture 1024" descr="http://www.cyberdyne.jp/customer/img/index/kn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7823" y="4426689"/>
            <a:ext cx="873704"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791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－２０－</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Ⅰ</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「教育と人づくりの岡山」の創造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821260" name="AutoShape 12"/>
          <p:cNvSpPr>
            <a:spLocks noChangeArrowheads="1"/>
          </p:cNvSpPr>
          <p:nvPr/>
        </p:nvSpPr>
        <p:spPr bwMode="auto">
          <a:xfrm>
            <a:off x="179388" y="547688"/>
            <a:ext cx="8785100" cy="649064"/>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子育てと仕事の両立支援や出産・育児への不安解消、児童虐待防止対策など、家庭や地域で安心して子どもを健やかに生み育てる環境づくりを推進する施策</a:t>
            </a:r>
            <a:endParaRPr lang="en-US" altLang="ja-JP" sz="1600" dirty="0" smtClean="0">
              <a:solidFill>
                <a:prstClr val="black"/>
              </a:solidFill>
              <a:latin typeface="Arial" charset="0"/>
              <a:ea typeface="HG丸ｺﾞｼｯｸM-PRO" pitchFamily="50" charset="-128"/>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15" name="テキスト ボックス 14"/>
          <p:cNvSpPr txBox="1"/>
          <p:nvPr/>
        </p:nvSpPr>
        <p:spPr bwMode="auto">
          <a:xfrm>
            <a:off x="180076" y="1340768"/>
            <a:ext cx="4320000" cy="432048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000" dirty="0">
                <a:latin typeface="+mn-ea"/>
              </a:rPr>
              <a:t>　　　　</a:t>
            </a:r>
            <a:r>
              <a:rPr lang="ja-JP" altLang="en-US" sz="1400" dirty="0">
                <a:latin typeface="+mn-ea"/>
              </a:rPr>
              <a:t>子育て支援は岡山の未来づくり推進事業　</a:t>
            </a:r>
            <a:r>
              <a:rPr lang="ja-JP" altLang="en-US" sz="1000" dirty="0">
                <a:latin typeface="+mn-ea"/>
              </a:rPr>
              <a:t>　　        　　 　　</a:t>
            </a:r>
          </a:p>
          <a:p>
            <a:pPr algn="r" fontAlgn="base">
              <a:spcBef>
                <a:spcPct val="0"/>
              </a:spcBef>
              <a:spcAft>
                <a:spcPct val="0"/>
              </a:spcAft>
            </a:pPr>
            <a:r>
              <a:rPr lang="ja-JP" altLang="en-US" sz="1000" dirty="0">
                <a:latin typeface="+mn-ea"/>
              </a:rPr>
              <a:t>　　　　　　　　　　</a:t>
            </a:r>
            <a:r>
              <a:rPr lang="ja-JP" altLang="en-US" sz="1200" dirty="0">
                <a:latin typeface="+mn-ea"/>
              </a:rPr>
              <a:t>［</a:t>
            </a:r>
            <a:r>
              <a:rPr lang="en-US" altLang="ja-JP" sz="1200" dirty="0">
                <a:latin typeface="+mn-ea"/>
              </a:rPr>
              <a:t>7</a:t>
            </a:r>
            <a:r>
              <a:rPr lang="ja-JP" altLang="en-US" sz="1200" dirty="0">
                <a:latin typeface="+mn-ea"/>
              </a:rPr>
              <a:t>億</a:t>
            </a:r>
            <a:r>
              <a:rPr lang="en-US" altLang="ja-JP" sz="1200" dirty="0">
                <a:latin typeface="+mn-ea"/>
              </a:rPr>
              <a:t>7,331</a:t>
            </a:r>
            <a:r>
              <a:rPr lang="ja-JP" altLang="en-US" sz="1200" dirty="0">
                <a:latin typeface="+mn-ea"/>
              </a:rPr>
              <a:t>万円</a:t>
            </a:r>
            <a:r>
              <a:rPr lang="en-US" altLang="ja-JP" sz="1200" dirty="0" smtClean="0">
                <a:latin typeface="+mn-ea"/>
              </a:rPr>
              <a:t>(5,819</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次代を担うすべての子どもたちが健やかに生まれ育つ環境づくりを進めるため、「岡山いきいき子どもプラン２０１０」を指針として、各種施策を着実に推進します。　　　</a:t>
            </a:r>
          </a:p>
          <a:p>
            <a:pPr fontAlgn="base">
              <a:spcBef>
                <a:spcPct val="0"/>
              </a:spcBef>
              <a:spcAft>
                <a:spcPct val="0"/>
              </a:spcAft>
            </a:pPr>
            <a:endParaRPr lang="ja-JP" altLang="en-US"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子どもの心と体をはぐくむ家庭づくり　　　　　　　　</a:t>
            </a:r>
          </a:p>
          <a:p>
            <a:pPr fontAlgn="base">
              <a:spcBef>
                <a:spcPct val="0"/>
              </a:spcBef>
              <a:spcAft>
                <a:spcPct val="0"/>
              </a:spcAft>
            </a:pPr>
            <a:r>
              <a:rPr lang="ja-JP" altLang="en-US" sz="1000" dirty="0" smtClean="0">
                <a:latin typeface="+mn-ea"/>
              </a:rPr>
              <a:t> ・</a:t>
            </a:r>
            <a:r>
              <a:rPr lang="ja-JP" altLang="en-US" sz="1000" dirty="0">
                <a:latin typeface="+mn-ea"/>
              </a:rPr>
              <a:t>どきっと びびっと キューピット</a:t>
            </a:r>
            <a:r>
              <a:rPr lang="en-US" altLang="ja-JP" sz="1000" dirty="0">
                <a:latin typeface="+mn-ea"/>
              </a:rPr>
              <a:t>21</a:t>
            </a:r>
            <a:r>
              <a:rPr lang="ja-JP" altLang="en-US" sz="1000" dirty="0">
                <a:latin typeface="+mn-ea"/>
              </a:rPr>
              <a:t>事業　</a:t>
            </a:r>
          </a:p>
          <a:p>
            <a:pPr fontAlgn="base">
              <a:spcBef>
                <a:spcPct val="0"/>
              </a:spcBef>
              <a:spcAft>
                <a:spcPct val="0"/>
              </a:spcAft>
            </a:pPr>
            <a:r>
              <a:rPr lang="ja-JP" altLang="en-US" sz="1000" dirty="0" smtClean="0">
                <a:latin typeface="+mn-ea"/>
              </a:rPr>
              <a:t> ・</a:t>
            </a:r>
            <a:r>
              <a:rPr lang="ja-JP" altLang="en-US" sz="1000" dirty="0">
                <a:latin typeface="+mn-ea"/>
              </a:rPr>
              <a:t>岡山いきいき子育て応援事業</a:t>
            </a:r>
          </a:p>
          <a:p>
            <a:pPr fontAlgn="base">
              <a:spcBef>
                <a:spcPct val="0"/>
              </a:spcBef>
              <a:spcAft>
                <a:spcPct val="0"/>
              </a:spcAft>
            </a:pPr>
            <a:r>
              <a:rPr lang="ja-JP" altLang="en-US" sz="1000" dirty="0" smtClean="0">
                <a:latin typeface="+mn-ea"/>
              </a:rPr>
              <a:t> ・</a:t>
            </a:r>
            <a:r>
              <a:rPr lang="ja-JP" altLang="en-US" sz="1000" dirty="0">
                <a:latin typeface="+mn-ea"/>
              </a:rPr>
              <a:t>子育て大学・地域ふれあい</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 ・</a:t>
            </a:r>
            <a:r>
              <a:rPr lang="ja-JP" altLang="en-US" sz="1000" dirty="0">
                <a:latin typeface="+mn-ea"/>
              </a:rPr>
              <a:t>不妊治療支援事業</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子どもが健やかに育つ地域・社会づくり</a:t>
            </a:r>
          </a:p>
          <a:p>
            <a:pPr fontAlgn="base">
              <a:spcBef>
                <a:spcPct val="0"/>
              </a:spcBef>
              <a:spcAft>
                <a:spcPct val="0"/>
              </a:spcAft>
            </a:pPr>
            <a:r>
              <a:rPr lang="ja-JP" altLang="en-US" sz="1000" dirty="0" smtClean="0">
                <a:latin typeface="+mn-ea"/>
              </a:rPr>
              <a:t> ・</a:t>
            </a:r>
            <a:r>
              <a:rPr lang="ja-JP" altLang="en-US" sz="1000" dirty="0">
                <a:latin typeface="+mn-ea"/>
              </a:rPr>
              <a:t>も</a:t>
            </a:r>
            <a:r>
              <a:rPr lang="ja-JP" altLang="en-US" sz="1000" dirty="0" err="1">
                <a:latin typeface="+mn-ea"/>
              </a:rPr>
              <a:t>もっこ</a:t>
            </a:r>
            <a:r>
              <a:rPr lang="ja-JP" altLang="en-US" sz="1000" dirty="0">
                <a:latin typeface="+mn-ea"/>
              </a:rPr>
              <a:t>カード普及啓発</a:t>
            </a:r>
            <a:r>
              <a:rPr lang="ja-JP" altLang="en-US" sz="1000" dirty="0" smtClean="0">
                <a:latin typeface="+mn-ea"/>
              </a:rPr>
              <a:t>事業</a:t>
            </a:r>
            <a:endParaRPr lang="en-US" altLang="ja-JP" sz="1000" dirty="0">
              <a:latin typeface="+mn-ea"/>
            </a:endParaRP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子どもを安心して生み育てる地域・社会づくり</a:t>
            </a:r>
          </a:p>
          <a:p>
            <a:pPr fontAlgn="base">
              <a:spcBef>
                <a:spcPct val="0"/>
              </a:spcBef>
              <a:spcAft>
                <a:spcPct val="0"/>
              </a:spcAft>
            </a:pPr>
            <a:r>
              <a:rPr lang="ja-JP" altLang="en-US" sz="1000" dirty="0" smtClean="0">
                <a:latin typeface="+mn-ea"/>
              </a:rPr>
              <a:t> ・</a:t>
            </a:r>
            <a:r>
              <a:rPr lang="ja-JP" altLang="en-US" sz="1000" dirty="0">
                <a:latin typeface="+mn-ea"/>
              </a:rPr>
              <a:t>保育士</a:t>
            </a:r>
            <a:r>
              <a:rPr lang="ja-JP" altLang="en-US" sz="1000" dirty="0" err="1">
                <a:latin typeface="+mn-ea"/>
              </a:rPr>
              <a:t>すてっぷあっぷ</a:t>
            </a:r>
            <a:r>
              <a:rPr lang="ja-JP" altLang="en-US" sz="1000" dirty="0">
                <a:latin typeface="+mn-ea"/>
              </a:rPr>
              <a:t>研修</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 ・</a:t>
            </a:r>
            <a:r>
              <a:rPr lang="en-US" altLang="ja-JP" sz="1000" dirty="0">
                <a:latin typeface="+mn-ea"/>
              </a:rPr>
              <a:t>｢</a:t>
            </a:r>
            <a:r>
              <a:rPr lang="ja-JP" altLang="en-US" sz="1000" dirty="0">
                <a:latin typeface="+mn-ea"/>
              </a:rPr>
              <a:t>おかやま子育て応援宣言企業</a:t>
            </a:r>
            <a:r>
              <a:rPr lang="en-US" altLang="ja-JP" sz="1000" dirty="0">
                <a:latin typeface="+mn-ea"/>
              </a:rPr>
              <a:t>｣</a:t>
            </a:r>
            <a:r>
              <a:rPr lang="ja-JP" altLang="en-US" sz="1000" dirty="0">
                <a:latin typeface="+mn-ea"/>
              </a:rPr>
              <a:t>登録促進</a:t>
            </a:r>
            <a:r>
              <a:rPr lang="ja-JP" altLang="en-US" sz="1000" dirty="0" smtClean="0">
                <a:latin typeface="+mn-ea"/>
              </a:rPr>
              <a:t>事業</a:t>
            </a:r>
            <a:endParaRPr lang="en-US" altLang="ja-JP" sz="1000" dirty="0">
              <a:latin typeface="+mn-ea"/>
            </a:endParaRP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子どもをまもり支援する体制づくり</a:t>
            </a:r>
          </a:p>
          <a:p>
            <a:pPr fontAlgn="base">
              <a:spcBef>
                <a:spcPct val="0"/>
              </a:spcBef>
              <a:spcAft>
                <a:spcPct val="0"/>
              </a:spcAft>
            </a:pPr>
            <a:r>
              <a:rPr lang="ja-JP" altLang="en-US" sz="1000" dirty="0" smtClean="0">
                <a:latin typeface="+mn-ea"/>
              </a:rPr>
              <a:t> </a:t>
            </a:r>
            <a:r>
              <a:rPr lang="ja-JP" altLang="en-US" sz="1000" dirty="0">
                <a:latin typeface="+mn-ea"/>
              </a:rPr>
              <a:t>・要保護児童相談機能強化</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 ・</a:t>
            </a:r>
            <a:r>
              <a:rPr lang="ja-JP" altLang="en-US" sz="1000" dirty="0">
                <a:latin typeface="+mn-ea"/>
              </a:rPr>
              <a:t>要保護児童対策地域協議会強化</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 ・</a:t>
            </a:r>
            <a:r>
              <a:rPr lang="ja-JP" altLang="en-US" sz="1000" dirty="0">
                <a:latin typeface="+mn-ea"/>
              </a:rPr>
              <a:t>基幹的職員研修事業</a:t>
            </a:r>
          </a:p>
          <a:p>
            <a:pPr fontAlgn="base">
              <a:spcBef>
                <a:spcPct val="0"/>
              </a:spcBef>
              <a:spcAft>
                <a:spcPct val="0"/>
              </a:spcAft>
            </a:pPr>
            <a:r>
              <a:rPr lang="ja-JP" altLang="en-US" sz="1000" dirty="0" smtClean="0">
                <a:latin typeface="+mn-ea"/>
              </a:rPr>
              <a:t> ・</a:t>
            </a:r>
            <a:r>
              <a:rPr lang="ja-JP" altLang="en-US" sz="1000" dirty="0">
                <a:latin typeface="+mn-ea"/>
              </a:rPr>
              <a:t>高等技能訓練促進費等事業</a:t>
            </a:r>
          </a:p>
          <a:p>
            <a:pPr fontAlgn="base">
              <a:spcBef>
                <a:spcPct val="0"/>
              </a:spcBef>
              <a:spcAft>
                <a:spcPct val="0"/>
              </a:spcAft>
            </a:pPr>
            <a:r>
              <a:rPr lang="ja-JP" altLang="en-US" sz="1000" dirty="0" smtClean="0">
                <a:latin typeface="+mn-ea"/>
              </a:rPr>
              <a:t> ・</a:t>
            </a:r>
            <a:r>
              <a:rPr lang="ja-JP" altLang="en-US" sz="1000" dirty="0">
                <a:latin typeface="+mn-ea"/>
              </a:rPr>
              <a:t>ひとり親家庭等の就業支援事業</a:t>
            </a:r>
          </a:p>
          <a:p>
            <a:pPr fontAlgn="base">
              <a:spcBef>
                <a:spcPct val="0"/>
              </a:spcBef>
              <a:spcAft>
                <a:spcPct val="0"/>
              </a:spcAft>
            </a:pPr>
            <a:r>
              <a:rPr lang="ja-JP" altLang="en-US" sz="1000" dirty="0" smtClean="0">
                <a:latin typeface="+mn-ea"/>
              </a:rPr>
              <a:t> ・</a:t>
            </a:r>
            <a:r>
              <a:rPr lang="ja-JP" altLang="en-US" sz="1000" dirty="0">
                <a:latin typeface="+mn-ea"/>
              </a:rPr>
              <a:t>成徳学校寮舎建替事業</a:t>
            </a:r>
          </a:p>
          <a:p>
            <a:pPr fontAlgn="base">
              <a:spcBef>
                <a:spcPct val="0"/>
              </a:spcBef>
              <a:spcAft>
                <a:spcPct val="0"/>
              </a:spcAft>
            </a:pPr>
            <a:endParaRPr lang="ja-JP" altLang="en-US" sz="1000" dirty="0">
              <a:latin typeface="+mn-ea"/>
            </a:endParaRPr>
          </a:p>
          <a:p>
            <a:pPr fontAlgn="base">
              <a:spcBef>
                <a:spcPct val="0"/>
              </a:spcBef>
              <a:spcAft>
                <a:spcPct val="0"/>
              </a:spcAft>
            </a:pPr>
            <a:endParaRPr kumimoji="1" lang="ja-JP" altLang="en-US" sz="1000" dirty="0">
              <a:latin typeface="+mn-ea"/>
            </a:endParaRPr>
          </a:p>
        </p:txBody>
      </p:sp>
      <p:sp>
        <p:nvSpPr>
          <p:cNvPr id="16" name="Oval 47" descr="25%"/>
          <p:cNvSpPr>
            <a:spLocks noChangeArrowheads="1"/>
          </p:cNvSpPr>
          <p:nvPr/>
        </p:nvSpPr>
        <p:spPr bwMode="auto">
          <a:xfrm>
            <a:off x="179388" y="1340768"/>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560" y="4581128"/>
            <a:ext cx="1714500" cy="89535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bwMode="auto">
          <a:xfrm>
            <a:off x="4644488" y="1340767"/>
            <a:ext cx="4320000" cy="4320481"/>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集</a:t>
            </a:r>
            <a:r>
              <a:rPr lang="ja-JP" altLang="en-US" sz="1400" dirty="0">
                <a:latin typeface="+mn-ea"/>
              </a:rPr>
              <a:t>まれおかやまっ子！子ども楽習促進事業     </a:t>
            </a:r>
            <a:r>
              <a:rPr lang="ja-JP" altLang="en-US" sz="1000" dirty="0">
                <a:latin typeface="+mn-ea"/>
              </a:rPr>
              <a:t>　　 </a:t>
            </a:r>
          </a:p>
          <a:p>
            <a:pPr algn="r" fontAlgn="base">
              <a:spcBef>
                <a:spcPct val="0"/>
              </a:spcBef>
              <a:spcAft>
                <a:spcPct val="0"/>
              </a:spcAft>
            </a:pPr>
            <a:r>
              <a:rPr lang="ja-JP" altLang="en-US" sz="1000" dirty="0">
                <a:latin typeface="+mn-ea"/>
              </a:rPr>
              <a:t> </a:t>
            </a:r>
            <a:r>
              <a:rPr lang="ja-JP" altLang="en-US" sz="1000" dirty="0" smtClean="0">
                <a:latin typeface="+mn-ea"/>
              </a:rPr>
              <a:t>            </a:t>
            </a:r>
            <a:r>
              <a:rPr lang="ja-JP" altLang="en-US" sz="1200" dirty="0" smtClean="0">
                <a:latin typeface="+mn-ea"/>
              </a:rPr>
              <a:t>［</a:t>
            </a:r>
            <a:r>
              <a:rPr lang="en-US" altLang="ja-JP" sz="1200" dirty="0">
                <a:latin typeface="+mn-ea"/>
              </a:rPr>
              <a:t>9,672</a:t>
            </a:r>
            <a:r>
              <a:rPr lang="ja-JP" altLang="en-US" sz="1200" dirty="0" smtClean="0">
                <a:latin typeface="+mn-ea"/>
              </a:rPr>
              <a:t>万円</a:t>
            </a:r>
            <a:r>
              <a:rPr lang="en-US" altLang="ja-JP" sz="1200" dirty="0" smtClean="0">
                <a:latin typeface="+mn-ea"/>
              </a:rPr>
              <a:t>(160</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smtClean="0">
                <a:latin typeface="+mn-ea"/>
              </a:rPr>
              <a:t>］</a:t>
            </a:r>
            <a:endParaRPr lang="en-US" altLang="ja-JP" sz="1200" dirty="0" smtClean="0">
              <a:latin typeface="+mn-ea"/>
            </a:endParaRPr>
          </a:p>
          <a:p>
            <a:pPr algn="r" fontAlgn="base">
              <a:spcBef>
                <a:spcPct val="0"/>
              </a:spcBef>
              <a:spcAft>
                <a:spcPct val="0"/>
              </a:spcAft>
            </a:pPr>
            <a:r>
              <a:rPr lang="ja-JP" altLang="en-US" sz="1200" dirty="0" smtClean="0">
                <a:latin typeface="+mn-ea"/>
              </a:rPr>
              <a:t>（</a:t>
            </a:r>
            <a:r>
              <a:rPr lang="en-US" altLang="ja-JP" sz="1200" dirty="0" smtClean="0">
                <a:latin typeface="+mn-ea"/>
              </a:rPr>
              <a:t>H22</a:t>
            </a:r>
            <a:r>
              <a:rPr lang="ja-JP" altLang="en-US" sz="1200" dirty="0" smtClean="0">
                <a:latin typeface="+mn-ea"/>
              </a:rPr>
              <a:t>年度</a:t>
            </a:r>
            <a:r>
              <a:rPr lang="en-US" altLang="ja-JP" sz="1200" dirty="0" smtClean="0">
                <a:latin typeface="+mn-ea"/>
              </a:rPr>
              <a:t>2</a:t>
            </a:r>
            <a:r>
              <a:rPr lang="ja-JP" altLang="en-US" sz="1200" dirty="0" smtClean="0">
                <a:latin typeface="+mn-ea"/>
              </a:rPr>
              <a:t>月</a:t>
            </a:r>
            <a:r>
              <a:rPr lang="ja-JP" altLang="en-US" sz="1200" dirty="0">
                <a:latin typeface="+mn-ea"/>
              </a:rPr>
              <a:t>補正</a:t>
            </a:r>
            <a:r>
              <a:rPr lang="en-US" altLang="ja-JP" sz="1200" dirty="0">
                <a:latin typeface="+mn-ea"/>
              </a:rPr>
              <a:t>4,960</a:t>
            </a:r>
            <a:r>
              <a:rPr lang="ja-JP" altLang="en-US" sz="1200" dirty="0">
                <a:latin typeface="+mn-ea"/>
              </a:rPr>
              <a:t>万円</a:t>
            </a:r>
            <a:r>
              <a:rPr lang="en-US" altLang="ja-JP" sz="1200" dirty="0">
                <a:latin typeface="+mn-ea"/>
              </a:rPr>
              <a:t>)</a:t>
            </a: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a:latin typeface="+mn-ea"/>
              </a:rPr>
              <a:t>平成</a:t>
            </a:r>
            <a:r>
              <a:rPr lang="en-US" altLang="ja-JP" sz="1000" dirty="0">
                <a:latin typeface="+mn-ea"/>
              </a:rPr>
              <a:t>22</a:t>
            </a:r>
            <a:r>
              <a:rPr lang="ja-JP" altLang="en-US" sz="1000" dirty="0">
                <a:latin typeface="+mn-ea"/>
              </a:rPr>
              <a:t>年度末で閉館する県立児童会館の建物を生涯学習センター</a:t>
            </a:r>
            <a:r>
              <a:rPr lang="ja-JP" altLang="en-US" sz="1000" dirty="0" smtClean="0">
                <a:latin typeface="+mn-ea"/>
              </a:rPr>
              <a:t>の一部に位置付け、「未来につながる科学の学び・体験・交流の発信拠点」として活用する</a:t>
            </a:r>
            <a:r>
              <a:rPr lang="ja-JP" altLang="en-US" sz="1000" dirty="0">
                <a:latin typeface="+mn-ea"/>
              </a:rPr>
              <a:t>ため、耐震工事を行うとともに</a:t>
            </a:r>
            <a:r>
              <a:rPr lang="ja-JP" altLang="en-US" sz="1000" dirty="0" smtClean="0">
                <a:latin typeface="+mn-ea"/>
              </a:rPr>
              <a:t>、基本計画の策定、建物全体の内装・設備改修のための実施設計を行います。</a:t>
            </a:r>
            <a:endParaRPr lang="en-US" altLang="ja-JP" sz="1000" dirty="0" smtClean="0">
              <a:latin typeface="+mn-ea"/>
            </a:endParaRPr>
          </a:p>
          <a:p>
            <a:pPr fontAlgn="base">
              <a:spcBef>
                <a:spcPct val="0"/>
              </a:spcBef>
              <a:spcAft>
                <a:spcPct val="0"/>
              </a:spcAft>
            </a:pPr>
            <a:r>
              <a:rPr lang="ja-JP" altLang="en-US" sz="1000" dirty="0">
                <a:latin typeface="+mn-ea"/>
              </a:rPr>
              <a:t>また</a:t>
            </a:r>
            <a:r>
              <a:rPr lang="ja-JP" altLang="en-US" sz="1000" dirty="0" smtClean="0">
                <a:latin typeface="+mn-ea"/>
              </a:rPr>
              <a:t>、子どもが自らの責任で自由に選べる冒険遊び場の県内への普及を図るため、モデル事業を実施します。</a:t>
            </a:r>
            <a:endParaRPr lang="en-US" altLang="ja-JP" sz="1000" dirty="0" smtClean="0">
              <a:latin typeface="+mn-ea"/>
            </a:endParaRP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smtClean="0">
                <a:latin typeface="+mn-ea"/>
              </a:rPr>
              <a:t>◎基本計画策定・耐震化等事業</a:t>
            </a:r>
            <a:endParaRPr lang="en-US" altLang="ja-JP" sz="1000" dirty="0" smtClean="0">
              <a:latin typeface="+mn-ea"/>
            </a:endParaRPr>
          </a:p>
          <a:p>
            <a:pPr fontAlgn="base">
              <a:spcBef>
                <a:spcPct val="0"/>
              </a:spcBef>
              <a:spcAft>
                <a:spcPct val="0"/>
              </a:spcAft>
            </a:pPr>
            <a:r>
              <a:rPr lang="ja-JP" altLang="en-US" sz="1000" dirty="0">
                <a:latin typeface="+mn-ea"/>
              </a:rPr>
              <a:t>　 </a:t>
            </a:r>
            <a:r>
              <a:rPr lang="en-US" altLang="ja-JP" sz="1000" dirty="0" smtClean="0">
                <a:latin typeface="+mn-ea"/>
              </a:rPr>
              <a:t>H23</a:t>
            </a:r>
            <a:r>
              <a:rPr lang="ja-JP" altLang="en-US" sz="1000" dirty="0" smtClean="0">
                <a:latin typeface="+mn-ea"/>
              </a:rPr>
              <a:t>年度：耐震設計</a:t>
            </a:r>
            <a:r>
              <a:rPr lang="en-US" altLang="ja-JP" sz="1000" dirty="0" smtClean="0">
                <a:latin typeface="+mn-ea"/>
              </a:rPr>
              <a:t>※</a:t>
            </a:r>
            <a:r>
              <a:rPr lang="ja-JP" altLang="en-US" sz="1000" dirty="0" err="1" smtClean="0">
                <a:latin typeface="+mn-ea"/>
              </a:rPr>
              <a:t>、</a:t>
            </a:r>
            <a:r>
              <a:rPr lang="ja-JP" altLang="en-US" sz="1000" dirty="0" smtClean="0">
                <a:latin typeface="+mn-ea"/>
              </a:rPr>
              <a:t>耐震工事</a:t>
            </a:r>
            <a:r>
              <a:rPr lang="ja-JP" altLang="en-US" sz="1000" dirty="0">
                <a:latin typeface="+mn-ea"/>
              </a:rPr>
              <a:t>、基本計画</a:t>
            </a:r>
            <a:r>
              <a:rPr lang="ja-JP" altLang="en-US" sz="1000" dirty="0" smtClean="0">
                <a:latin typeface="+mn-ea"/>
              </a:rPr>
              <a:t>策定</a:t>
            </a:r>
            <a:r>
              <a:rPr lang="en-US" altLang="ja-JP" sz="1000" dirty="0" smtClean="0">
                <a:latin typeface="+mn-ea"/>
              </a:rPr>
              <a:t>※</a:t>
            </a:r>
            <a:r>
              <a:rPr lang="ja-JP" altLang="en-US" sz="1000" dirty="0" err="1" smtClean="0">
                <a:latin typeface="+mn-ea"/>
              </a:rPr>
              <a:t>、</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　　　　　　  内装</a:t>
            </a:r>
            <a:r>
              <a:rPr lang="ja-JP" altLang="en-US" sz="1000" dirty="0">
                <a:latin typeface="+mn-ea"/>
              </a:rPr>
              <a:t>・設備等の実施</a:t>
            </a:r>
            <a:r>
              <a:rPr lang="ja-JP" altLang="en-US" sz="1000" dirty="0" smtClean="0">
                <a:latin typeface="+mn-ea"/>
              </a:rPr>
              <a:t>設計</a:t>
            </a:r>
            <a:r>
              <a:rPr lang="en-US" altLang="ja-JP" sz="1000" dirty="0" smtClean="0">
                <a:latin typeface="+mn-ea"/>
              </a:rPr>
              <a:t>※</a:t>
            </a:r>
            <a:endParaRPr lang="ja-JP" altLang="en-US" sz="1000" dirty="0">
              <a:latin typeface="+mn-ea"/>
            </a:endParaRPr>
          </a:p>
          <a:p>
            <a:pPr fontAlgn="base">
              <a:spcBef>
                <a:spcPct val="0"/>
              </a:spcBef>
              <a:spcAft>
                <a:spcPct val="0"/>
              </a:spcAft>
            </a:pPr>
            <a:r>
              <a:rPr lang="ja-JP" altLang="en-US" sz="1000" dirty="0">
                <a:latin typeface="+mn-ea"/>
              </a:rPr>
              <a:t>   Ｈ</a:t>
            </a:r>
            <a:r>
              <a:rPr lang="en-US" altLang="ja-JP" sz="1000" dirty="0">
                <a:latin typeface="+mn-ea"/>
              </a:rPr>
              <a:t>24</a:t>
            </a:r>
            <a:r>
              <a:rPr lang="ja-JP" altLang="en-US" sz="1000" dirty="0">
                <a:latin typeface="+mn-ea"/>
              </a:rPr>
              <a:t>年度：内装・設備・ＵＤ化等</a:t>
            </a:r>
            <a:r>
              <a:rPr lang="ja-JP" altLang="en-US" sz="1000" dirty="0" smtClean="0">
                <a:latin typeface="+mn-ea"/>
              </a:rPr>
              <a:t>工事</a:t>
            </a:r>
            <a:endParaRPr lang="ja-JP" altLang="en-US" sz="1000" dirty="0">
              <a:latin typeface="+mn-ea"/>
            </a:endParaRPr>
          </a:p>
          <a:p>
            <a:pPr fontAlgn="base">
              <a:spcBef>
                <a:spcPct val="0"/>
              </a:spcBef>
              <a:spcAft>
                <a:spcPct val="0"/>
              </a:spcAft>
            </a:pPr>
            <a:r>
              <a:rPr lang="ja-JP" altLang="en-US" sz="1000" dirty="0">
                <a:latin typeface="+mn-ea"/>
              </a:rPr>
              <a:t> 　Ｈ</a:t>
            </a:r>
            <a:r>
              <a:rPr lang="en-US" altLang="ja-JP" sz="1000" dirty="0">
                <a:latin typeface="+mn-ea"/>
              </a:rPr>
              <a:t>25</a:t>
            </a:r>
            <a:r>
              <a:rPr lang="ja-JP" altLang="en-US" sz="1000" dirty="0">
                <a:latin typeface="+mn-ea"/>
              </a:rPr>
              <a:t>年度：供用開始</a:t>
            </a:r>
            <a:r>
              <a:rPr lang="ja-JP" altLang="en-US" sz="1000" dirty="0" smtClean="0">
                <a:latin typeface="+mn-ea"/>
              </a:rPr>
              <a:t>予定</a:t>
            </a:r>
            <a:endParaRPr lang="en-US" altLang="ja-JP" sz="1000" dirty="0" smtClean="0">
              <a:latin typeface="+mn-ea"/>
            </a:endParaRPr>
          </a:p>
          <a:p>
            <a:pPr algn="r" fontAlgn="base">
              <a:spcBef>
                <a:spcPct val="0"/>
              </a:spcBef>
              <a:spcAft>
                <a:spcPct val="0"/>
              </a:spcAft>
            </a:pPr>
            <a:r>
              <a:rPr lang="ja-JP" altLang="en-US" sz="1000" dirty="0" smtClean="0">
                <a:latin typeface="+mn-ea"/>
              </a:rPr>
              <a:t>（</a:t>
            </a:r>
            <a:r>
              <a:rPr lang="en-US" altLang="ja-JP" sz="1000" dirty="0" smtClean="0">
                <a:latin typeface="+mn-ea"/>
              </a:rPr>
              <a:t>※</a:t>
            </a:r>
            <a:r>
              <a:rPr lang="ja-JP" altLang="en-US" sz="1000" dirty="0" smtClean="0">
                <a:latin typeface="+mn-ea"/>
              </a:rPr>
              <a:t>印は</a:t>
            </a:r>
            <a:r>
              <a:rPr lang="en-US" altLang="ja-JP" sz="1000" dirty="0" smtClean="0">
                <a:latin typeface="+mn-ea"/>
              </a:rPr>
              <a:t>H22</a:t>
            </a:r>
            <a:r>
              <a:rPr lang="ja-JP" altLang="en-US" sz="1000" dirty="0" smtClean="0">
                <a:latin typeface="+mn-ea"/>
              </a:rPr>
              <a:t>年度２月補正予算）</a:t>
            </a:r>
            <a:endParaRPr lang="en-US" altLang="ja-JP" sz="1000" dirty="0" smtClean="0">
              <a:latin typeface="+mn-ea"/>
            </a:endParaRPr>
          </a:p>
          <a:p>
            <a:pPr fontAlgn="base">
              <a:spcBef>
                <a:spcPct val="0"/>
              </a:spcBef>
              <a:spcAft>
                <a:spcPct val="0"/>
              </a:spcAft>
            </a:pPr>
            <a:r>
              <a:rPr lang="ja-JP" altLang="en-US" sz="1000" dirty="0" smtClean="0">
                <a:latin typeface="+mn-ea"/>
              </a:rPr>
              <a:t>◎冒険遊び場モデル事業</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 ・出張プレーパーク</a:t>
            </a:r>
            <a:endParaRPr lang="en-US" altLang="ja-JP" sz="1000" dirty="0" smtClean="0">
              <a:latin typeface="+mn-ea"/>
            </a:endParaRPr>
          </a:p>
          <a:p>
            <a:pPr fontAlgn="base">
              <a:spcBef>
                <a:spcPct val="0"/>
              </a:spcBef>
              <a:spcAft>
                <a:spcPct val="0"/>
              </a:spcAft>
            </a:pPr>
            <a:r>
              <a:rPr lang="ja-JP" altLang="en-US" sz="1000" dirty="0" smtClean="0">
                <a:latin typeface="+mn-ea"/>
              </a:rPr>
              <a:t>  ・指導者養成研修</a:t>
            </a:r>
            <a:r>
              <a:rPr lang="ja-JP" altLang="en-US" sz="1000" dirty="0">
                <a:latin typeface="+mn-ea"/>
              </a:rPr>
              <a:t>　　　　　　　　　　　　　　　　　　　　　　　 </a:t>
            </a:r>
            <a:endParaRPr kumimoji="1" lang="ja-JP" altLang="en-US" sz="1000" dirty="0">
              <a:latin typeface="+mn-ea"/>
            </a:endParaRPr>
          </a:p>
        </p:txBody>
      </p:sp>
      <p:sp>
        <p:nvSpPr>
          <p:cNvPr id="26" name="Oval 46"/>
          <p:cNvSpPr>
            <a:spLocks noChangeArrowheads="1"/>
          </p:cNvSpPr>
          <p:nvPr/>
        </p:nvSpPr>
        <p:spPr bwMode="auto">
          <a:xfrm>
            <a:off x="4644488" y="1340768"/>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4" name="Cloud"/>
          <p:cNvSpPr>
            <a:spLocks noChangeAspect="1" noEditPoints="1" noChangeArrowheads="1"/>
          </p:cNvSpPr>
          <p:nvPr/>
        </p:nvSpPr>
        <p:spPr bwMode="auto">
          <a:xfrm>
            <a:off x="4788025" y="4539952"/>
            <a:ext cx="2448272" cy="10492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子どもを中心とした幅広い世代のニーズに対応できるよう、生涯学習センターの機能強化を図ります。</a:t>
            </a:r>
          </a:p>
        </p:txBody>
      </p:sp>
      <p:pic>
        <p:nvPicPr>
          <p:cNvPr id="307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481" y="4445496"/>
            <a:ext cx="1323975" cy="9906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48"/>
          <p:cNvSpPr>
            <a:spLocks noChangeAspect="1" noChangeArrowheads="1"/>
          </p:cNvSpPr>
          <p:nvPr/>
        </p:nvSpPr>
        <p:spPr bwMode="auto">
          <a:xfrm>
            <a:off x="2051720" y="303964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0" name="Rectangle 48"/>
          <p:cNvSpPr>
            <a:spLocks noChangeAspect="1" noChangeArrowheads="1"/>
          </p:cNvSpPr>
          <p:nvPr/>
        </p:nvSpPr>
        <p:spPr bwMode="auto">
          <a:xfrm>
            <a:off x="1869604" y="364502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1" name="Rectangle 48"/>
          <p:cNvSpPr>
            <a:spLocks noChangeAspect="1" noChangeArrowheads="1"/>
          </p:cNvSpPr>
          <p:nvPr/>
        </p:nvSpPr>
        <p:spPr bwMode="auto">
          <a:xfrm>
            <a:off x="2086032" y="409436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2" name="Rectangle 48"/>
          <p:cNvSpPr>
            <a:spLocks noChangeAspect="1" noChangeArrowheads="1"/>
          </p:cNvSpPr>
          <p:nvPr/>
        </p:nvSpPr>
        <p:spPr bwMode="auto">
          <a:xfrm>
            <a:off x="2878120" y="425918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3" name="Rectangle 48"/>
          <p:cNvSpPr>
            <a:spLocks noChangeAspect="1" noChangeArrowheads="1"/>
          </p:cNvSpPr>
          <p:nvPr/>
        </p:nvSpPr>
        <p:spPr bwMode="auto">
          <a:xfrm>
            <a:off x="2039424" y="471244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4" name="Rectangle 48"/>
          <p:cNvSpPr>
            <a:spLocks noChangeAspect="1" noChangeArrowheads="1"/>
          </p:cNvSpPr>
          <p:nvPr/>
        </p:nvSpPr>
        <p:spPr bwMode="auto">
          <a:xfrm>
            <a:off x="2416076" y="4869160"/>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3116601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30723"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－２１－</a:t>
            </a:r>
            <a:endParaRPr lang="ja-JP" altLang="en-US" sz="1800" dirty="0">
              <a:solidFill>
                <a:prstClr val="black"/>
              </a:solidFill>
            </a:endParaRPr>
          </a:p>
        </p:txBody>
      </p:sp>
      <p:grpSp>
        <p:nvGrpSpPr>
          <p:cNvPr id="30724" name="Group 4"/>
          <p:cNvGrpSpPr>
            <a:grpSpLocks/>
          </p:cNvGrpSpPr>
          <p:nvPr/>
        </p:nvGrpSpPr>
        <p:grpSpPr bwMode="auto">
          <a:xfrm>
            <a:off x="53975" y="6381750"/>
            <a:ext cx="1638300" cy="457200"/>
            <a:chOff x="4728" y="3999"/>
            <a:chExt cx="1032" cy="288"/>
          </a:xfrm>
        </p:grpSpPr>
        <p:sp>
          <p:nvSpPr>
            <p:cNvPr id="871429" name="Text Box 5"/>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3073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5" name="Line 7"/>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30727" name="Text Box 22"/>
          <p:cNvSpPr txBox="1">
            <a:spLocks noChangeArrowheads="1"/>
          </p:cNvSpPr>
          <p:nvPr/>
        </p:nvSpPr>
        <p:spPr bwMode="auto">
          <a:xfrm>
            <a:off x="324618" y="1166549"/>
            <a:ext cx="835183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児童手当費</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en-US" altLang="ja-JP" sz="1200" dirty="0" smtClean="0">
                <a:solidFill>
                  <a:prstClr val="black"/>
                </a:solidFill>
                <a:latin typeface="ＭＳ Ｐゴシック" charset="-128"/>
              </a:rPr>
              <a:t>42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8,306</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smtClean="0">
                <a:solidFill>
                  <a:prstClr val="black"/>
                </a:solidFill>
                <a:latin typeface="ＭＳ Ｐゴシック" charset="-128"/>
              </a:rPr>
              <a:t>42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8,306</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　小学校６年生修了までの児童を養育する父母等に児童</a:t>
            </a:r>
            <a:r>
              <a:rPr lang="ja-JP" altLang="en-US" sz="1200" dirty="0" smtClean="0">
                <a:solidFill>
                  <a:prstClr val="black"/>
                </a:solidFill>
                <a:latin typeface="ＭＳ Ｐゴシック" charset="-128"/>
              </a:rPr>
              <a:t>手当</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子ども手当）を</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支給</a:t>
            </a:r>
            <a:r>
              <a:rPr lang="ja-JP" altLang="en-US" sz="1200" dirty="0">
                <a:solidFill>
                  <a:prstClr val="black"/>
                </a:solidFill>
                <a:latin typeface="ＭＳ Ｐゴシック" charset="-128"/>
              </a:rPr>
              <a:t>します。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児童保護費　　　　　</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en-US" altLang="ja-JP" sz="1200" dirty="0" smtClean="0">
                <a:solidFill>
                  <a:prstClr val="black"/>
                </a:solidFill>
                <a:latin typeface="ＭＳ Ｐゴシック" charset="-128"/>
              </a:rPr>
              <a:t>37</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2,222</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en-US" altLang="ja-JP" sz="1200" dirty="0" smtClean="0">
                <a:solidFill>
                  <a:prstClr val="black"/>
                </a:solidFill>
                <a:latin typeface="ＭＳ Ｐゴシック" charset="-128"/>
              </a:rPr>
              <a:t>18</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5,288</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　児童養護施設や障害児施設において、児童の保護、指導等を行います。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児童保育費　　　　　</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en-US" altLang="ja-JP" sz="1200" dirty="0" smtClean="0">
                <a:solidFill>
                  <a:prstClr val="black"/>
                </a:solidFill>
                <a:latin typeface="ＭＳ Ｐゴシック" charset="-128"/>
              </a:rPr>
              <a:t>11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1,226</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en-US" altLang="ja-JP" sz="1200" dirty="0" smtClean="0">
                <a:solidFill>
                  <a:prstClr val="black"/>
                </a:solidFill>
                <a:latin typeface="ＭＳ Ｐゴシック" charset="-128"/>
              </a:rPr>
              <a:t>11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1,226</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　私立保育所の運営費の一部を負担します。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児童扶養手当費　 　</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a:solidFill>
                  <a:prstClr val="black"/>
                </a:solidFill>
                <a:latin typeface="ＭＳ Ｐゴシック" charset="-128"/>
              </a:rPr>
              <a:t>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2,251</a:t>
            </a:r>
            <a:r>
              <a:rPr lang="ja-JP" altLang="en-US" sz="1200" dirty="0" smtClean="0">
                <a:solidFill>
                  <a:prstClr val="black"/>
                </a:solidFill>
                <a:latin typeface="ＭＳ Ｐゴシック" charset="-128"/>
              </a:rPr>
              <a:t>万円（</a:t>
            </a:r>
            <a:r>
              <a:rPr lang="en-US" altLang="ja-JP" sz="1200" dirty="0">
                <a:solidFill>
                  <a:prstClr val="black"/>
                </a:solidFill>
                <a:latin typeface="ＭＳ Ｐゴシック" charset="-128"/>
              </a:rPr>
              <a:t>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1,559</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　ひとり親家庭等の児童養育費として児童扶養手当を支給します。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母子医療対策費 </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a:t>
            </a:r>
            <a:r>
              <a:rPr lang="en-US" altLang="ja-JP" sz="1200" dirty="0">
                <a:solidFill>
                  <a:prstClr val="black"/>
                </a:solidFill>
                <a:latin typeface="ＭＳ Ｐゴシック" charset="-128"/>
              </a:rPr>
              <a:t>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506</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9,896</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　</a:t>
            </a:r>
            <a:r>
              <a:rPr lang="ja-JP" altLang="en-US" sz="1200" dirty="0" smtClean="0">
                <a:solidFill>
                  <a:prstClr val="black"/>
                </a:solidFill>
                <a:latin typeface="ＭＳ Ｐゴシック" charset="-128"/>
              </a:rPr>
              <a:t>小児</a:t>
            </a:r>
            <a:r>
              <a:rPr lang="ja-JP" altLang="en-US" sz="1200" dirty="0">
                <a:solidFill>
                  <a:prstClr val="black"/>
                </a:solidFill>
                <a:latin typeface="ＭＳ Ｐゴシック" charset="-128"/>
              </a:rPr>
              <a:t>の慢性疾患や未熟児等の医療費の一部を負担します</a:t>
            </a:r>
            <a:r>
              <a:rPr lang="ja-JP" altLang="en-US" sz="1200" dirty="0" smtClean="0">
                <a:solidFill>
                  <a:prstClr val="black"/>
                </a:solidFill>
                <a:latin typeface="ＭＳ Ｐゴシック" charset="-128"/>
              </a:rPr>
              <a:t>。</a:t>
            </a:r>
            <a:endParaRPr lang="en-US" altLang="ja-JP" sz="1200" dirty="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en-US" altLang="ja-JP" sz="1200" dirty="0" smtClean="0">
                <a:solidFill>
                  <a:prstClr val="black"/>
                </a:solidFill>
                <a:latin typeface="ＭＳ Ｐゴシック" charset="-128"/>
              </a:rPr>
              <a:t>  </a:t>
            </a:r>
            <a:r>
              <a:rPr lang="ja-JP" altLang="en-US" sz="1200" dirty="0" smtClean="0">
                <a:solidFill>
                  <a:prstClr val="black"/>
                </a:solidFill>
                <a:latin typeface="ＭＳ Ｐゴシック" charset="-128"/>
              </a:rPr>
              <a:t>小児医療対策費</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a:t>
            </a: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a:t>
            </a:r>
            <a:r>
              <a:rPr lang="en-US" altLang="ja-JP" sz="1200" dirty="0" smtClean="0">
                <a:solidFill>
                  <a:prstClr val="black"/>
                </a:solidFill>
                <a:latin typeface="ＭＳ Ｐゴシック" charset="-128"/>
              </a:rPr>
              <a:t>7</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8,145</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7</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8,145</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　･････　</a:t>
            </a:r>
            <a:r>
              <a:rPr lang="ja-JP" altLang="en-US" sz="1200" dirty="0" smtClean="0">
                <a:solidFill>
                  <a:prstClr val="black"/>
                </a:solidFill>
                <a:latin typeface="ＭＳ Ｐゴシック" charset="-128"/>
              </a:rPr>
              <a:t>小児の健康の保持・増進を図るため、医療費の一部を負担します。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特別保育事業費　   </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en-US" altLang="ja-JP" sz="1200" dirty="0">
                <a:solidFill>
                  <a:prstClr val="black"/>
                </a:solidFill>
                <a:latin typeface="ＭＳ Ｐゴシック" charset="-128"/>
              </a:rPr>
              <a:t>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6,940</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en-US" altLang="ja-JP" sz="1200" dirty="0">
                <a:solidFill>
                  <a:prstClr val="black"/>
                </a:solidFill>
                <a:latin typeface="ＭＳ Ｐゴシック" charset="-128"/>
              </a:rPr>
              <a:t>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8,470</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　多様な保育需要に対応した事業に要する費用の一部を負担します。</a:t>
            </a:r>
            <a:endParaRPr lang="en-US" altLang="ja-JP" sz="1200" dirty="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妊婦健康診査臨時特例事業費</a:t>
            </a:r>
            <a:r>
              <a:rPr lang="en-US" altLang="ja-JP" sz="1200" dirty="0">
                <a:solidFill>
                  <a:prstClr val="black"/>
                </a:solidFill>
                <a:latin typeface="ＭＳ Ｐゴシック" charset="-128"/>
              </a:rPr>
              <a:t/>
            </a:r>
            <a:br>
              <a:rPr lang="en-US" altLang="ja-JP" sz="1200" dirty="0">
                <a:solidFill>
                  <a:prstClr val="black"/>
                </a:solidFill>
                <a:latin typeface="ＭＳ Ｐゴシック" charset="-128"/>
              </a:rPr>
            </a:br>
            <a:r>
              <a:rPr lang="ja-JP" altLang="en-US" sz="1200" dirty="0">
                <a:solidFill>
                  <a:prstClr val="black"/>
                </a:solidFill>
                <a:latin typeface="ＭＳ Ｐゴシック" charset="-128"/>
              </a:rPr>
              <a:t>　　　　　 ［</a:t>
            </a:r>
            <a:r>
              <a:rPr lang="en-US" altLang="ja-JP" sz="1200" dirty="0">
                <a:solidFill>
                  <a:prstClr val="black"/>
                </a:solidFill>
                <a:latin typeface="ＭＳ Ｐゴシック" charset="-128"/>
              </a:rPr>
              <a:t>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7,416</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  ･････  妊婦の健康管理の充実及び妊娠・出産に係る経済的負担の軽減を図るため、　</a:t>
            </a:r>
            <a:r>
              <a:rPr lang="en-US" altLang="ja-JP" sz="1200" dirty="0">
                <a:solidFill>
                  <a:prstClr val="black"/>
                </a:solidFill>
                <a:latin typeface="ＭＳ Ｐゴシック" charset="-128"/>
              </a:rPr>
              <a:t/>
            </a:r>
            <a:br>
              <a:rPr lang="en-US" altLang="ja-JP" sz="1200" dirty="0">
                <a:solidFill>
                  <a:prstClr val="black"/>
                </a:solidFill>
                <a:latin typeface="ＭＳ Ｐゴシック" charset="-128"/>
              </a:rPr>
            </a:br>
            <a:r>
              <a:rPr lang="ja-JP" altLang="en-US" sz="1200" dirty="0">
                <a:solidFill>
                  <a:prstClr val="black"/>
                </a:solidFill>
                <a:latin typeface="ＭＳ Ｐゴシック" charset="-128"/>
              </a:rPr>
              <a:t>　　　　　　　　　　　　　　　　　　　　　　　　　　　　　　　市町村が実施する妊婦健康診査に必要な経費を助成します。 　</a:t>
            </a:r>
          </a:p>
        </p:txBody>
      </p:sp>
      <p:sp>
        <p:nvSpPr>
          <p:cNvPr id="30728" name="Rectangle 10"/>
          <p:cNvSpPr>
            <a:spLocks noChangeArrowheads="1"/>
          </p:cNvSpPr>
          <p:nvPr/>
        </p:nvSpPr>
        <p:spPr bwMode="auto">
          <a:xfrm>
            <a:off x="179388" y="766794"/>
            <a:ext cx="8785225" cy="4860000"/>
          </a:xfrm>
          <a:prstGeom prst="rect">
            <a:avLst/>
          </a:prstGeom>
          <a:noFill/>
          <a:ln w="38100" algn="ctr">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871436" name="AutoShape 12"/>
          <p:cNvSpPr>
            <a:spLocks noChangeArrowheads="1"/>
          </p:cNvSpPr>
          <p:nvPr/>
        </p:nvSpPr>
        <p:spPr bwMode="auto">
          <a:xfrm>
            <a:off x="395288" y="550863"/>
            <a:ext cx="3529012" cy="360362"/>
          </a:xfrm>
          <a:prstGeom prst="roundRect">
            <a:avLst>
              <a:gd name="adj" fmla="val 16667"/>
            </a:avLst>
          </a:prstGeom>
          <a:solidFill>
            <a:srgbClr val="FF8BBA"/>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dirty="0">
                <a:solidFill>
                  <a:prstClr val="white"/>
                </a:solidFill>
                <a:latin typeface="Arial" charset="0"/>
                <a:ea typeface="HG丸ｺﾞｼｯｸM-PRO" pitchFamily="50" charset="-128"/>
              </a:rPr>
              <a:t>その他の子育て関連事業</a:t>
            </a:r>
          </a:p>
        </p:txBody>
      </p:sp>
      <p:sp>
        <p:nvSpPr>
          <p:cNvPr id="1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Ⅰ</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「教育と人づくりの岡山」の創造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sp>
        <p:nvSpPr>
          <p:cNvPr id="13"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Tree>
    <p:extLst>
      <p:ext uri="{BB962C8B-B14F-4D97-AF65-F5344CB8AC3E}">
        <p14:creationId xmlns:p14="http://schemas.microsoft.com/office/powerpoint/2010/main" val="100540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－２２－</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Ⅰ</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「教育と人づくりの岡山」の創造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3" name="AutoShape 12"/>
          <p:cNvSpPr>
            <a:spLocks noChangeArrowheads="1"/>
          </p:cNvSpPr>
          <p:nvPr/>
        </p:nvSpPr>
        <p:spPr bwMode="auto">
          <a:xfrm>
            <a:off x="179388" y="548680"/>
            <a:ext cx="8785100" cy="792088"/>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子どもの学習意欲を高め確かな学力の向上を図る施策や豊かな心の育成、落ち着いた学校づくり、社会全体で子どもをはぐ</a:t>
            </a:r>
            <a:r>
              <a:rPr lang="ja-JP" altLang="en-US" sz="1600" dirty="0">
                <a:solidFill>
                  <a:prstClr val="black"/>
                </a:solidFill>
                <a:latin typeface="Arial" charset="0"/>
                <a:ea typeface="HG丸ｺﾞｼｯｸM-PRO" pitchFamily="50" charset="-128"/>
              </a:rPr>
              <a:t>く</a:t>
            </a:r>
            <a:r>
              <a:rPr lang="ja-JP" altLang="en-US" sz="1600" dirty="0" smtClean="0">
                <a:solidFill>
                  <a:prstClr val="black"/>
                </a:solidFill>
                <a:latin typeface="Arial" charset="0"/>
                <a:ea typeface="HG丸ｺﾞｼｯｸM-PRO" pitchFamily="50" charset="-128"/>
              </a:rPr>
              <a:t>む環境づくり、子どもの文化・スポーツ活動の充実など、岡山の将来を担う人づくりを推進する施策</a:t>
            </a:r>
            <a:endParaRPr lang="en-US" altLang="ja-JP" sz="1600" dirty="0" smtClean="0">
              <a:solidFill>
                <a:prstClr val="black"/>
              </a:solidFill>
              <a:latin typeface="Arial" charset="0"/>
              <a:ea typeface="HG丸ｺﾞｼｯｸM-PRO" pitchFamily="50" charset="-128"/>
            </a:endParaRPr>
          </a:p>
        </p:txBody>
      </p:sp>
      <p:sp>
        <p:nvSpPr>
          <p:cNvPr id="2" name="テキスト ボックス 1"/>
          <p:cNvSpPr txBox="1"/>
          <p:nvPr/>
        </p:nvSpPr>
        <p:spPr bwMode="auto">
          <a:xfrm>
            <a:off x="303792" y="1510184"/>
            <a:ext cx="8712000" cy="1944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おかやま</a:t>
            </a:r>
            <a:r>
              <a:rPr lang="ja-JP" altLang="en-US" sz="1400" dirty="0">
                <a:latin typeface="+mn-ea"/>
              </a:rPr>
              <a:t>子ども応援事業</a:t>
            </a:r>
          </a:p>
          <a:p>
            <a:pPr algn="r" fontAlgn="base">
              <a:spcBef>
                <a:spcPct val="0"/>
              </a:spcBef>
              <a:spcAft>
                <a:spcPct val="0"/>
              </a:spcAft>
            </a:pPr>
            <a:r>
              <a:rPr lang="ja-JP" altLang="en-US" sz="1200" dirty="0">
                <a:latin typeface="+mn-ea"/>
              </a:rPr>
              <a:t>　　　　　　　     　   ［</a:t>
            </a:r>
            <a:r>
              <a:rPr lang="en-US" altLang="ja-JP" sz="1200" dirty="0">
                <a:latin typeface="+mn-ea"/>
              </a:rPr>
              <a:t>6,277</a:t>
            </a:r>
            <a:r>
              <a:rPr lang="ja-JP" altLang="en-US" sz="1200" dirty="0">
                <a:latin typeface="+mn-ea"/>
              </a:rPr>
              <a:t>万円</a:t>
            </a:r>
            <a:r>
              <a:rPr lang="en-US" altLang="ja-JP" sz="1200" dirty="0">
                <a:latin typeface="+mn-ea"/>
              </a:rPr>
              <a:t>(3,199</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未来を担う心豊かでたくましいこどもたちを育むため、学校、家庭、地域住民、関係機関・団体等の力を結集し総がかりで教育に取り組む体制づくりを進め、学校の課題解決や、学校力の向上を図るとともに、地域社会全体の教育力の向上、学校を核とした元気と活力ある地域社会づくりを目指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おかやま子ども応援事業</a:t>
            </a:r>
          </a:p>
          <a:p>
            <a:pPr fontAlgn="base">
              <a:spcBef>
                <a:spcPct val="0"/>
              </a:spcBef>
              <a:spcAft>
                <a:spcPct val="0"/>
              </a:spcAft>
            </a:pPr>
            <a:r>
              <a:rPr lang="ja-JP" altLang="en-US" sz="1000" dirty="0" smtClean="0">
                <a:latin typeface="+mn-ea"/>
              </a:rPr>
              <a:t> ・</a:t>
            </a:r>
            <a:r>
              <a:rPr lang="ja-JP" altLang="en-US" sz="1000" dirty="0">
                <a:latin typeface="+mn-ea"/>
              </a:rPr>
              <a:t>地域住民の参画による「学校支援地域本部</a:t>
            </a:r>
            <a:r>
              <a:rPr lang="ja-JP" altLang="en-US" sz="1000" dirty="0" smtClean="0">
                <a:latin typeface="+mn-ea"/>
              </a:rPr>
              <a:t>」「放課後子ども</a:t>
            </a:r>
            <a:r>
              <a:rPr lang="ja-JP" altLang="en-US" sz="1000" dirty="0">
                <a:latin typeface="+mn-ea"/>
              </a:rPr>
              <a:t>教室」「家庭教育支援」の活動</a:t>
            </a:r>
            <a:r>
              <a:rPr lang="ja-JP" altLang="en-US" sz="1000" dirty="0" smtClean="0">
                <a:latin typeface="+mn-ea"/>
              </a:rPr>
              <a:t>を</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各地域</a:t>
            </a:r>
            <a:r>
              <a:rPr lang="ja-JP" altLang="en-US" sz="1000" dirty="0">
                <a:latin typeface="+mn-ea"/>
              </a:rPr>
              <a:t>の実情</a:t>
            </a:r>
            <a:r>
              <a:rPr lang="ja-JP" altLang="en-US" sz="1000" dirty="0" smtClean="0">
                <a:latin typeface="+mn-ea"/>
              </a:rPr>
              <a:t>に応じて</a:t>
            </a:r>
            <a:r>
              <a:rPr lang="ja-JP" altLang="en-US" sz="1000" dirty="0">
                <a:latin typeface="+mn-ea"/>
              </a:rPr>
              <a:t>有機的に</a:t>
            </a:r>
            <a:r>
              <a:rPr lang="ja-JP" altLang="en-US" sz="1000" dirty="0" smtClean="0">
                <a:latin typeface="+mn-ea"/>
              </a:rPr>
              <a:t>組み合わせて</a:t>
            </a:r>
            <a:r>
              <a:rPr lang="en-US" altLang="ja-JP" sz="1000" dirty="0" smtClean="0">
                <a:latin typeface="+mn-ea"/>
              </a:rPr>
              <a:t> </a:t>
            </a:r>
            <a:r>
              <a:rPr lang="ja-JP" altLang="en-US" sz="1000" dirty="0" smtClean="0">
                <a:latin typeface="+mn-ea"/>
              </a:rPr>
              <a:t>実施</a:t>
            </a:r>
            <a:r>
              <a:rPr lang="ja-JP" altLang="en-US" sz="1000" dirty="0">
                <a:latin typeface="+mn-ea"/>
              </a:rPr>
              <a:t>します</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 </a:t>
            </a:r>
            <a:r>
              <a:rPr lang="ja-JP" altLang="en-US" sz="1000" dirty="0">
                <a:latin typeface="+mn-ea"/>
              </a:rPr>
              <a:t>・児童生徒が地域で学習したり、学校で</a:t>
            </a:r>
            <a:r>
              <a:rPr lang="ja-JP" altLang="en-US" sz="1000" dirty="0" smtClean="0">
                <a:latin typeface="+mn-ea"/>
              </a:rPr>
              <a:t>学んだこと</a:t>
            </a:r>
            <a:r>
              <a:rPr lang="ja-JP" altLang="en-US" sz="1000" dirty="0">
                <a:latin typeface="+mn-ea"/>
              </a:rPr>
              <a:t>を</a:t>
            </a:r>
            <a:r>
              <a:rPr lang="ja-JP" altLang="en-US" sz="1000" dirty="0" smtClean="0">
                <a:latin typeface="+mn-ea"/>
              </a:rPr>
              <a:t>地域</a:t>
            </a:r>
            <a:r>
              <a:rPr lang="ja-JP" altLang="en-US" sz="1000" dirty="0">
                <a:latin typeface="+mn-ea"/>
              </a:rPr>
              <a:t>活動に活かす取組を支援し</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学力</a:t>
            </a:r>
            <a:r>
              <a:rPr lang="ja-JP" altLang="en-US" sz="1000" dirty="0">
                <a:latin typeface="+mn-ea"/>
              </a:rPr>
              <a:t>等の向上や</a:t>
            </a:r>
            <a:r>
              <a:rPr lang="ja-JP" altLang="en-US" sz="1000" dirty="0" smtClean="0">
                <a:latin typeface="+mn-ea"/>
              </a:rPr>
              <a:t>社会性</a:t>
            </a:r>
            <a:r>
              <a:rPr lang="ja-JP" altLang="en-US" sz="1000" dirty="0">
                <a:latin typeface="+mn-ea"/>
              </a:rPr>
              <a:t>の伸長を</a:t>
            </a:r>
            <a:r>
              <a:rPr lang="ja-JP" altLang="en-US" sz="1000" dirty="0" smtClean="0">
                <a:latin typeface="+mn-ea"/>
              </a:rPr>
              <a:t>図りながら</a:t>
            </a:r>
            <a:r>
              <a:rPr lang="ja-JP" altLang="en-US" sz="1000" dirty="0">
                <a:latin typeface="+mn-ea"/>
              </a:rPr>
              <a:t>、地域の活性化等を目指す</a:t>
            </a:r>
            <a:r>
              <a:rPr lang="ja-JP" altLang="en-US" sz="1000" dirty="0" smtClean="0">
                <a:latin typeface="+mn-ea"/>
              </a:rPr>
              <a:t>取組のモデル</a:t>
            </a:r>
            <a:r>
              <a:rPr lang="ja-JP" altLang="en-US" sz="1000" dirty="0">
                <a:latin typeface="+mn-ea"/>
              </a:rPr>
              <a:t>を発信します。</a:t>
            </a:r>
            <a:endParaRPr kumimoji="1" lang="ja-JP" altLang="en-US" sz="1000" dirty="0">
              <a:latin typeface="+mn-ea"/>
            </a:endParaRPr>
          </a:p>
        </p:txBody>
      </p:sp>
      <p:sp>
        <p:nvSpPr>
          <p:cNvPr id="19" name="Oval 46"/>
          <p:cNvSpPr>
            <a:spLocks noChangeArrowheads="1"/>
          </p:cNvSpPr>
          <p:nvPr/>
        </p:nvSpPr>
        <p:spPr bwMode="auto">
          <a:xfrm>
            <a:off x="303792" y="1510184"/>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pic>
        <p:nvPicPr>
          <p:cNvPr id="522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1092" y="2495220"/>
            <a:ext cx="1371429" cy="90857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bwMode="auto">
          <a:xfrm>
            <a:off x="301380" y="3645025"/>
            <a:ext cx="4558651" cy="262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チーム</a:t>
            </a:r>
            <a:r>
              <a:rPr lang="ja-JP" altLang="en-US" sz="1400" dirty="0">
                <a:latin typeface="+mn-ea"/>
              </a:rPr>
              <a:t>岡山パワーアップ事業</a:t>
            </a:r>
          </a:p>
          <a:p>
            <a:pPr algn="r" fontAlgn="base">
              <a:spcBef>
                <a:spcPct val="0"/>
              </a:spcBef>
              <a:spcAft>
                <a:spcPct val="0"/>
              </a:spcAft>
            </a:pPr>
            <a:r>
              <a:rPr lang="ja-JP" altLang="en-US" sz="1200" dirty="0">
                <a:latin typeface="+mn-ea"/>
              </a:rPr>
              <a:t>　　　　　　　　</a:t>
            </a:r>
            <a:r>
              <a:rPr lang="ja-JP" altLang="en-US" sz="1200" dirty="0" smtClean="0">
                <a:latin typeface="+mn-ea"/>
              </a:rPr>
              <a:t>［</a:t>
            </a:r>
            <a:r>
              <a:rPr lang="en-US" altLang="ja-JP" sz="1200" dirty="0">
                <a:latin typeface="+mn-ea"/>
              </a:rPr>
              <a:t>960</a:t>
            </a:r>
            <a:r>
              <a:rPr lang="ja-JP" altLang="en-US" sz="1200" dirty="0">
                <a:latin typeface="+mn-ea"/>
              </a:rPr>
              <a:t>万円（</a:t>
            </a:r>
            <a:r>
              <a:rPr lang="en-US" altLang="ja-JP" sz="1200" dirty="0">
                <a:latin typeface="+mn-ea"/>
              </a:rPr>
              <a:t>960</a:t>
            </a:r>
            <a:r>
              <a:rPr lang="ja-JP" altLang="en-US" sz="1200" dirty="0">
                <a:latin typeface="+mn-ea"/>
              </a:rPr>
              <a:t>万円）］</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競技力向上施策の中で、継続的な強化が可能なジュニア層</a:t>
            </a:r>
            <a:r>
              <a:rPr lang="ja-JP" altLang="en-US" sz="1000" dirty="0" smtClean="0">
                <a:latin typeface="+mn-ea"/>
              </a:rPr>
              <a:t>の育成</a:t>
            </a:r>
            <a:r>
              <a:rPr lang="ja-JP" altLang="en-US" sz="1000" dirty="0">
                <a:latin typeface="+mn-ea"/>
              </a:rPr>
              <a:t>にスポットを当て、高校生が主体となる国体少年種別</a:t>
            </a:r>
            <a:r>
              <a:rPr lang="ja-JP" altLang="en-US" sz="1000" dirty="0" smtClean="0">
                <a:latin typeface="+mn-ea"/>
              </a:rPr>
              <a:t>に特化</a:t>
            </a:r>
            <a:r>
              <a:rPr lang="ja-JP" altLang="en-US" sz="1000" dirty="0">
                <a:latin typeface="+mn-ea"/>
              </a:rPr>
              <a:t>して強化します。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大学生と連携したトレーニングキャンプを実施</a:t>
            </a:r>
          </a:p>
          <a:p>
            <a:pPr fontAlgn="base">
              <a:spcBef>
                <a:spcPct val="0"/>
              </a:spcBef>
              <a:spcAft>
                <a:spcPct val="0"/>
              </a:spcAft>
            </a:pPr>
            <a:r>
              <a:rPr lang="ja-JP" altLang="en-US" sz="1000" dirty="0" smtClean="0">
                <a:latin typeface="+mn-ea"/>
              </a:rPr>
              <a:t> </a:t>
            </a:r>
            <a:r>
              <a:rPr lang="ja-JP" altLang="en-US" sz="1000" dirty="0">
                <a:latin typeface="+mn-ea"/>
              </a:rPr>
              <a:t>　岡山国体以降の国民体育大会において</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入賞</a:t>
            </a:r>
            <a:r>
              <a:rPr lang="ja-JP" altLang="en-US" sz="1000" dirty="0">
                <a:latin typeface="+mn-ea"/>
              </a:rPr>
              <a:t>実績</a:t>
            </a:r>
            <a:r>
              <a:rPr lang="ja-JP" altLang="en-US" sz="1000" dirty="0" smtClean="0">
                <a:latin typeface="+mn-ea"/>
              </a:rPr>
              <a:t>がない</a:t>
            </a:r>
            <a:r>
              <a:rPr lang="ja-JP" altLang="en-US" sz="1000" dirty="0">
                <a:latin typeface="+mn-ea"/>
              </a:rPr>
              <a:t>競技を対象に、西日本</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強豪</a:t>
            </a:r>
            <a:r>
              <a:rPr lang="ja-JP" altLang="en-US" sz="1000" dirty="0">
                <a:latin typeface="+mn-ea"/>
              </a:rPr>
              <a:t>大学の</a:t>
            </a:r>
            <a:r>
              <a:rPr lang="ja-JP" altLang="en-US" sz="1000" dirty="0" smtClean="0">
                <a:latin typeface="+mn-ea"/>
              </a:rPr>
              <a:t>トレーニングキャンプ</a:t>
            </a:r>
            <a:r>
              <a:rPr lang="ja-JP" altLang="en-US" sz="1000" dirty="0">
                <a:latin typeface="+mn-ea"/>
              </a:rPr>
              <a:t>を本県で</a:t>
            </a:r>
            <a:r>
              <a:rPr lang="ja-JP" altLang="en-US" sz="1000" dirty="0" smtClean="0">
                <a:latin typeface="+mn-ea"/>
              </a:rPr>
              <a:t>実施</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して</a:t>
            </a:r>
            <a:r>
              <a:rPr lang="ja-JP" altLang="en-US" sz="1000" dirty="0">
                <a:latin typeface="+mn-ea"/>
              </a:rPr>
              <a:t>もらい、それに本県の</a:t>
            </a:r>
            <a:r>
              <a:rPr lang="ja-JP" altLang="en-US" sz="1000" dirty="0" smtClean="0">
                <a:latin typeface="+mn-ea"/>
              </a:rPr>
              <a:t>選抜チーム</a:t>
            </a:r>
            <a:r>
              <a:rPr lang="ja-JP" altLang="en-US" sz="1000" dirty="0">
                <a:latin typeface="+mn-ea"/>
              </a:rPr>
              <a:t>（選手）</a:t>
            </a:r>
            <a:r>
              <a:rPr lang="ja-JP" altLang="en-US" sz="1000" dirty="0" smtClean="0">
                <a:latin typeface="+mn-ea"/>
              </a:rPr>
              <a:t>が</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参加</a:t>
            </a:r>
            <a:r>
              <a:rPr lang="ja-JP" altLang="en-US" sz="1000" dirty="0">
                <a:latin typeface="+mn-ea"/>
              </a:rPr>
              <a:t>し、競技力を</a:t>
            </a:r>
            <a:r>
              <a:rPr lang="ja-JP" altLang="en-US" sz="1000" dirty="0" smtClean="0">
                <a:latin typeface="+mn-ea"/>
              </a:rPr>
              <a:t>高めます。</a:t>
            </a:r>
            <a:endParaRPr lang="ja-JP" altLang="en-US" sz="1000" dirty="0">
              <a:latin typeface="+mn-ea"/>
            </a:endParaRP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　　・大学生の技術を吸収</a:t>
            </a:r>
          </a:p>
          <a:p>
            <a:pPr fontAlgn="base">
              <a:spcBef>
                <a:spcPct val="0"/>
              </a:spcBef>
              <a:spcAft>
                <a:spcPct val="0"/>
              </a:spcAft>
            </a:pPr>
            <a:r>
              <a:rPr lang="ja-JP" altLang="en-US" sz="1000" dirty="0">
                <a:latin typeface="+mn-ea"/>
              </a:rPr>
              <a:t>　　・大学指導者による技術指導、意識改革</a:t>
            </a:r>
          </a:p>
          <a:p>
            <a:pPr fontAlgn="base">
              <a:spcBef>
                <a:spcPct val="0"/>
              </a:spcBef>
              <a:spcAft>
                <a:spcPct val="0"/>
              </a:spcAft>
            </a:pPr>
            <a:r>
              <a:rPr lang="ja-JP" altLang="en-US" sz="1000" dirty="0">
                <a:latin typeface="+mn-ea"/>
              </a:rPr>
              <a:t>　　・最新の指導法と理論を伝授</a:t>
            </a:r>
            <a:endParaRPr kumimoji="1" lang="ja-JP" altLang="en-US" sz="1000" dirty="0">
              <a:latin typeface="+mn-ea"/>
            </a:endParaRPr>
          </a:p>
        </p:txBody>
      </p:sp>
      <p:sp>
        <p:nvSpPr>
          <p:cNvPr id="20" name="Oval 46"/>
          <p:cNvSpPr>
            <a:spLocks noChangeArrowheads="1"/>
          </p:cNvSpPr>
          <p:nvPr/>
        </p:nvSpPr>
        <p:spPr bwMode="auto">
          <a:xfrm>
            <a:off x="301381" y="3645024"/>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pic>
        <p:nvPicPr>
          <p:cNvPr id="276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5229200"/>
            <a:ext cx="1474096" cy="9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p:cNvSpPr>
            <a:spLocks noChangeAspect="1" noEditPoints="1" noChangeArrowheads="1"/>
          </p:cNvSpPr>
          <p:nvPr/>
        </p:nvSpPr>
        <p:spPr bwMode="auto">
          <a:xfrm>
            <a:off x="2955405" y="4653136"/>
            <a:ext cx="1832619" cy="504056"/>
          </a:xfrm>
          <a:custGeom>
            <a:avLst/>
            <a:gdLst>
              <a:gd name="T0" fmla="*/ 619186 w 21600"/>
              <a:gd name="T1" fmla="*/ 14074987 h 21600"/>
              <a:gd name="T2" fmla="*/ 99806576 w 21600"/>
              <a:gd name="T3" fmla="*/ 28119961 h 21600"/>
              <a:gd name="T4" fmla="*/ 199446844 w 21600"/>
              <a:gd name="T5" fmla="*/ 14074987 h 21600"/>
              <a:gd name="T6" fmla="*/ 99806576 w 21600"/>
              <a:gd name="T7" fmla="*/ 160950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国体の成績はスポーツ</a:t>
            </a:r>
            <a:endParaRPr kumimoji="1" lang="en-US" altLang="ja-JP" sz="8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レベルのバロメーター</a:t>
            </a:r>
          </a:p>
        </p:txBody>
      </p:sp>
      <p:sp>
        <p:nvSpPr>
          <p:cNvPr id="22" name="テキスト ボックス 21"/>
          <p:cNvSpPr txBox="1"/>
          <p:nvPr/>
        </p:nvSpPr>
        <p:spPr bwMode="auto">
          <a:xfrm>
            <a:off x="5004048" y="3645023"/>
            <a:ext cx="3960000" cy="2628001"/>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おかやま</a:t>
            </a:r>
            <a:r>
              <a:rPr lang="ja-JP" altLang="en-US" sz="1400" dirty="0">
                <a:latin typeface="+mn-ea"/>
              </a:rPr>
              <a:t>子ども・若者育成支援事業</a:t>
            </a:r>
          </a:p>
          <a:p>
            <a:pPr algn="r" fontAlgn="base">
              <a:spcBef>
                <a:spcPct val="0"/>
              </a:spcBef>
              <a:spcAft>
                <a:spcPct val="0"/>
              </a:spcAft>
            </a:pPr>
            <a:r>
              <a:rPr lang="ja-JP" altLang="en-US" sz="1200" dirty="0">
                <a:latin typeface="+mn-ea"/>
              </a:rPr>
              <a:t>　　　　　　　                　　　　 　［</a:t>
            </a:r>
            <a:r>
              <a:rPr lang="en-US" altLang="ja-JP" sz="1200" dirty="0">
                <a:latin typeface="+mn-ea"/>
              </a:rPr>
              <a:t>613</a:t>
            </a:r>
            <a:r>
              <a:rPr lang="ja-JP" altLang="en-US" sz="1200" dirty="0">
                <a:latin typeface="+mn-ea"/>
              </a:rPr>
              <a:t>万円</a:t>
            </a:r>
            <a:r>
              <a:rPr lang="en-US" altLang="ja-JP" sz="1200" dirty="0">
                <a:latin typeface="+mn-ea"/>
              </a:rPr>
              <a:t>(613</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未来の岡山県を担う、社会的に自立した青少年の育成のための各種施策を推進します。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◎岡山県子ども・若者育成支援計画（仮称）策定事業</a:t>
            </a:r>
          </a:p>
          <a:p>
            <a:pPr fontAlgn="base">
              <a:spcBef>
                <a:spcPct val="0"/>
              </a:spcBef>
              <a:spcAft>
                <a:spcPct val="0"/>
              </a:spcAft>
            </a:pPr>
            <a:r>
              <a:rPr lang="ja-JP" altLang="en-US" sz="1000" dirty="0">
                <a:latin typeface="+mn-ea"/>
              </a:rPr>
              <a:t>◎子ども・若者育成支援ネットワーク構築事業</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おかやま子ども・若者サポートネット</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連携強化</a:t>
            </a:r>
          </a:p>
          <a:p>
            <a:pPr fontAlgn="base">
              <a:spcBef>
                <a:spcPct val="0"/>
              </a:spcBef>
              <a:spcAft>
                <a:spcPct val="0"/>
              </a:spcAft>
            </a:pPr>
            <a:r>
              <a:rPr lang="ja-JP" altLang="en-US" sz="1000" dirty="0" smtClean="0">
                <a:latin typeface="+mn-ea"/>
              </a:rPr>
              <a:t> ・市町村におけるネットワークの構築促進</a:t>
            </a:r>
          </a:p>
          <a:p>
            <a:pPr fontAlgn="base">
              <a:spcBef>
                <a:spcPct val="0"/>
              </a:spcBef>
              <a:spcAft>
                <a:spcPct val="0"/>
              </a:spcAft>
            </a:pPr>
            <a:r>
              <a:rPr lang="ja-JP" altLang="en-US" sz="1000" dirty="0" smtClean="0">
                <a:latin typeface="+mn-ea"/>
              </a:rPr>
              <a:t> ・</a:t>
            </a:r>
            <a:r>
              <a:rPr lang="ja-JP" altLang="en-US" sz="1000" dirty="0">
                <a:latin typeface="+mn-ea"/>
              </a:rPr>
              <a:t>「岡山県青少年総合相談センター」</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機能</a:t>
            </a:r>
            <a:r>
              <a:rPr lang="ja-JP" altLang="en-US" sz="1000" dirty="0">
                <a:latin typeface="+mn-ea"/>
              </a:rPr>
              <a:t>強化</a:t>
            </a:r>
          </a:p>
          <a:p>
            <a:pPr fontAlgn="base">
              <a:spcBef>
                <a:spcPct val="0"/>
              </a:spcBef>
              <a:spcAft>
                <a:spcPct val="0"/>
              </a:spcAft>
            </a:pPr>
            <a:r>
              <a:rPr lang="ja-JP" altLang="en-US" sz="1000" dirty="0">
                <a:latin typeface="+mn-ea"/>
              </a:rPr>
              <a:t>◎青少年ボランティア活動促進事業</a:t>
            </a:r>
          </a:p>
          <a:p>
            <a:pPr fontAlgn="base">
              <a:spcBef>
                <a:spcPct val="0"/>
              </a:spcBef>
              <a:spcAft>
                <a:spcPct val="0"/>
              </a:spcAft>
            </a:pPr>
            <a:endParaRPr kumimoji="1" lang="ja-JP" altLang="en-US" sz="1000" dirty="0">
              <a:latin typeface="+mn-ea"/>
            </a:endParaRPr>
          </a:p>
        </p:txBody>
      </p:sp>
      <p:sp>
        <p:nvSpPr>
          <p:cNvPr id="24" name="Oval 47" descr="25%"/>
          <p:cNvSpPr>
            <a:spLocks noChangeArrowheads="1"/>
          </p:cNvSpPr>
          <p:nvPr/>
        </p:nvSpPr>
        <p:spPr bwMode="auto">
          <a:xfrm>
            <a:off x="5004048" y="3645024"/>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25" name="Picture 8" descr="D:\H22エエトコ\写真\11.6～7エコ＆フード\P10200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5049821"/>
            <a:ext cx="1296162" cy="97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48"/>
          <p:cNvSpPr>
            <a:spLocks noChangeAspect="1" noChangeArrowheads="1"/>
          </p:cNvSpPr>
          <p:nvPr/>
        </p:nvSpPr>
        <p:spPr bwMode="auto">
          <a:xfrm>
            <a:off x="7380312" y="531850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0" name="Rectangle 48"/>
          <p:cNvSpPr>
            <a:spLocks noChangeAspect="1" noChangeArrowheads="1"/>
          </p:cNvSpPr>
          <p:nvPr/>
        </p:nvSpPr>
        <p:spPr bwMode="auto">
          <a:xfrm>
            <a:off x="5796136" y="566124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1" name="Rectangle 48"/>
          <p:cNvSpPr>
            <a:spLocks noChangeAspect="1" noChangeArrowheads="1"/>
          </p:cNvSpPr>
          <p:nvPr/>
        </p:nvSpPr>
        <p:spPr bwMode="auto">
          <a:xfrm>
            <a:off x="7037568" y="580526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53274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－２３－</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Ⅰ</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「教育と人づくりの岡山」の創造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2" name="テキスト ボックス 21"/>
          <p:cNvSpPr txBox="1"/>
          <p:nvPr/>
        </p:nvSpPr>
        <p:spPr bwMode="auto">
          <a:xfrm>
            <a:off x="4716496" y="550939"/>
            <a:ext cx="4320000" cy="4873695"/>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a:t>
            </a:r>
            <a:r>
              <a:rPr lang="ja-JP" altLang="en-US" sz="1400" dirty="0">
                <a:latin typeface="+mn-ea"/>
              </a:rPr>
              <a:t>学力向上総合推進事業</a:t>
            </a:r>
          </a:p>
          <a:p>
            <a:pPr algn="r" fontAlgn="base">
              <a:spcBef>
                <a:spcPct val="0"/>
              </a:spcBef>
              <a:spcAft>
                <a:spcPct val="0"/>
              </a:spcAft>
            </a:pPr>
            <a:r>
              <a:rPr lang="ja-JP" altLang="en-US" sz="1200" dirty="0">
                <a:latin typeface="+mn-ea"/>
              </a:rPr>
              <a:t>　　　　　　　     ［</a:t>
            </a:r>
            <a:r>
              <a:rPr lang="en-US" altLang="ja-JP" sz="1200" dirty="0">
                <a:latin typeface="+mn-ea"/>
              </a:rPr>
              <a:t>1</a:t>
            </a:r>
            <a:r>
              <a:rPr lang="ja-JP" altLang="en-US" sz="1200" dirty="0">
                <a:latin typeface="+mn-ea"/>
              </a:rPr>
              <a:t>億</a:t>
            </a:r>
            <a:r>
              <a:rPr lang="en-US" altLang="ja-JP" sz="1200" dirty="0">
                <a:latin typeface="+mn-ea"/>
              </a:rPr>
              <a:t>9,539</a:t>
            </a:r>
            <a:r>
              <a:rPr lang="ja-JP" altLang="en-US" sz="1200" dirty="0">
                <a:latin typeface="+mn-ea"/>
              </a:rPr>
              <a:t>万円</a:t>
            </a:r>
            <a:r>
              <a:rPr lang="en-US" altLang="ja-JP" sz="1200" dirty="0">
                <a:latin typeface="+mn-ea"/>
              </a:rPr>
              <a:t>(1</a:t>
            </a:r>
            <a:r>
              <a:rPr lang="ja-JP" altLang="en-US" sz="1200" dirty="0">
                <a:latin typeface="+mn-ea"/>
              </a:rPr>
              <a:t>億</a:t>
            </a:r>
            <a:r>
              <a:rPr lang="en-US" altLang="ja-JP" sz="1200" dirty="0">
                <a:latin typeface="+mn-ea"/>
              </a:rPr>
              <a:t>4,985</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「確かな学力の向上」を図るため、きめ細かな指導を充実させるとともに、授業改革のための校内研修の支援等に重点的に取り組みます。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小１グッドスタート支援</a:t>
            </a:r>
            <a:r>
              <a:rPr lang="ja-JP" altLang="en-US" sz="1000" dirty="0" smtClean="0">
                <a:latin typeface="+mn-ea"/>
              </a:rPr>
              <a:t>事業</a:t>
            </a:r>
            <a:endParaRPr lang="en-US" altLang="ja-JP" sz="1000" dirty="0" smtClean="0">
              <a:latin typeface="+mn-ea"/>
            </a:endParaRP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岡山県学力向上</a:t>
            </a:r>
            <a:r>
              <a:rPr lang="ja-JP" altLang="en-US" sz="1000" dirty="0" smtClean="0">
                <a:latin typeface="+mn-ea"/>
              </a:rPr>
              <a:t>アクションプラン</a:t>
            </a:r>
            <a:endParaRPr lang="en-US" altLang="ja-JP" sz="1000" dirty="0" smtClean="0">
              <a:latin typeface="+mn-ea"/>
            </a:endParaRPr>
          </a:p>
          <a:p>
            <a:pPr fontAlgn="base">
              <a:spcBef>
                <a:spcPct val="0"/>
              </a:spcBef>
              <a:spcAft>
                <a:spcPct val="0"/>
              </a:spcAft>
            </a:pPr>
            <a:r>
              <a:rPr lang="en-US" altLang="ja-JP" sz="1000" dirty="0">
                <a:latin typeface="+mn-ea"/>
              </a:rPr>
              <a:t> </a:t>
            </a:r>
            <a:r>
              <a:rPr lang="ja-JP" altLang="en-US" sz="1000" dirty="0" smtClean="0">
                <a:latin typeface="+mn-ea"/>
              </a:rPr>
              <a:t>・学校力</a:t>
            </a:r>
            <a:r>
              <a:rPr lang="ja-JP" altLang="en-US" sz="1000" dirty="0">
                <a:latin typeface="+mn-ea"/>
              </a:rPr>
              <a:t>向上支援スタッフ巡回・教科指導の匠活用事業等　</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 </a:t>
            </a:r>
            <a:r>
              <a:rPr lang="ja-JP" altLang="en-US" sz="1000" dirty="0">
                <a:latin typeface="+mn-ea"/>
              </a:rPr>
              <a:t>・学力・学習状況調査</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   公立</a:t>
            </a:r>
            <a:r>
              <a:rPr lang="ja-JP" altLang="en-US" sz="1000" dirty="0">
                <a:latin typeface="+mn-ea"/>
              </a:rPr>
              <a:t>中学校第１学年全生徒を対象に、学力調査（国</a:t>
            </a:r>
            <a:r>
              <a:rPr lang="ja-JP" altLang="en-US" sz="1000" dirty="0" smtClean="0">
                <a:latin typeface="+mn-ea"/>
              </a:rPr>
              <a:t>・社</a:t>
            </a:r>
            <a:r>
              <a:rPr lang="ja-JP" altLang="en-US" sz="1000" dirty="0">
                <a:latin typeface="+mn-ea"/>
              </a:rPr>
              <a:t>・算・理）</a:t>
            </a:r>
            <a:r>
              <a:rPr lang="ja-JP" altLang="en-US" sz="1000" dirty="0" smtClean="0">
                <a:latin typeface="+mn-ea"/>
              </a:rPr>
              <a:t>と</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学習習慣等</a:t>
            </a:r>
            <a:r>
              <a:rPr lang="ja-JP" altLang="en-US" sz="1000" dirty="0">
                <a:latin typeface="+mn-ea"/>
              </a:rPr>
              <a:t>に関する質問紙調査を</a:t>
            </a:r>
            <a:r>
              <a:rPr lang="ja-JP" altLang="en-US" sz="1000" dirty="0" smtClean="0">
                <a:latin typeface="+mn-ea"/>
              </a:rPr>
              <a:t>実施し</a:t>
            </a:r>
            <a:r>
              <a:rPr lang="ja-JP" altLang="en-US" sz="1000" dirty="0">
                <a:latin typeface="+mn-ea"/>
              </a:rPr>
              <a:t>、生徒の学力の定着度</a:t>
            </a:r>
            <a:r>
              <a:rPr lang="ja-JP" altLang="en-US" sz="1000" dirty="0" smtClean="0">
                <a:latin typeface="+mn-ea"/>
              </a:rPr>
              <a:t>や</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学習</a:t>
            </a:r>
            <a:r>
              <a:rPr lang="ja-JP" altLang="en-US" sz="1000" dirty="0">
                <a:latin typeface="+mn-ea"/>
              </a:rPr>
              <a:t>習慣等を</a:t>
            </a:r>
            <a:r>
              <a:rPr lang="ja-JP" altLang="en-US" sz="1000" dirty="0" smtClean="0">
                <a:latin typeface="+mn-ea"/>
              </a:rPr>
              <a:t>把握</a:t>
            </a:r>
            <a:r>
              <a:rPr lang="ja-JP" altLang="en-US" sz="1000" dirty="0">
                <a:latin typeface="+mn-ea"/>
              </a:rPr>
              <a:t>して</a:t>
            </a:r>
            <a:r>
              <a:rPr lang="ja-JP" altLang="en-US" sz="1000" dirty="0" smtClean="0">
                <a:latin typeface="+mn-ea"/>
              </a:rPr>
              <a:t>、学習</a:t>
            </a:r>
            <a:r>
              <a:rPr lang="ja-JP" altLang="en-US" sz="1000" dirty="0">
                <a:latin typeface="+mn-ea"/>
              </a:rPr>
              <a:t>指導上の課題と対応策を明らかに</a:t>
            </a:r>
            <a:r>
              <a:rPr lang="ja-JP" altLang="en-US" sz="1000" dirty="0" smtClean="0">
                <a:latin typeface="+mn-ea"/>
              </a:rPr>
              <a:t>する</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と</a:t>
            </a:r>
            <a:r>
              <a:rPr lang="ja-JP" altLang="en-US" sz="1000" dirty="0">
                <a:latin typeface="+mn-ea"/>
              </a:rPr>
              <a:t>ともに</a:t>
            </a:r>
            <a:r>
              <a:rPr lang="ja-JP" altLang="en-US" sz="1000" dirty="0" smtClean="0">
                <a:latin typeface="+mn-ea"/>
              </a:rPr>
              <a:t>、小中</a:t>
            </a:r>
            <a:r>
              <a:rPr lang="ja-JP" altLang="en-US" sz="1000" dirty="0">
                <a:latin typeface="+mn-ea"/>
              </a:rPr>
              <a:t>連携に</a:t>
            </a:r>
            <a:r>
              <a:rPr lang="ja-JP" altLang="en-US" sz="1000" dirty="0" smtClean="0">
                <a:latin typeface="+mn-ea"/>
              </a:rPr>
              <a:t>よる</a:t>
            </a:r>
            <a:r>
              <a:rPr lang="ja-JP" altLang="en-US" sz="1000" dirty="0">
                <a:latin typeface="+mn-ea"/>
              </a:rPr>
              <a:t>授業改善を推進します。</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ホリデーわくわく学習支援</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   児童</a:t>
            </a:r>
            <a:r>
              <a:rPr lang="ja-JP" altLang="en-US" sz="1000" dirty="0">
                <a:latin typeface="+mn-ea"/>
              </a:rPr>
              <a:t>生徒を対象とした土曜日等での教員ＯＢ等に</a:t>
            </a:r>
            <a:r>
              <a:rPr lang="ja-JP" altLang="en-US" sz="1000" dirty="0" smtClean="0">
                <a:latin typeface="+mn-ea"/>
              </a:rPr>
              <a:t>よる補充</a:t>
            </a:r>
            <a:r>
              <a:rPr lang="ja-JP" altLang="en-US" sz="1000" dirty="0">
                <a:latin typeface="+mn-ea"/>
              </a:rPr>
              <a:t>・発展</a:t>
            </a:r>
            <a:r>
              <a:rPr lang="ja-JP" altLang="en-US" sz="1000" dirty="0" smtClean="0">
                <a:latin typeface="+mn-ea"/>
              </a:rPr>
              <a:t>学習</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支援を</a:t>
            </a:r>
            <a:r>
              <a:rPr lang="ja-JP" altLang="en-US" sz="1000" dirty="0">
                <a:latin typeface="+mn-ea"/>
              </a:rPr>
              <a:t>実施します</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また</a:t>
            </a:r>
            <a:r>
              <a:rPr lang="ja-JP" altLang="en-US" sz="1000" dirty="0">
                <a:latin typeface="+mn-ea"/>
              </a:rPr>
              <a:t>、保護者を</a:t>
            </a:r>
            <a:r>
              <a:rPr lang="ja-JP" altLang="en-US" sz="1000" dirty="0" smtClean="0">
                <a:latin typeface="+mn-ea"/>
              </a:rPr>
              <a:t>対象</a:t>
            </a:r>
            <a:r>
              <a:rPr lang="ja-JP" altLang="en-US" sz="1000" dirty="0">
                <a:latin typeface="+mn-ea"/>
              </a:rPr>
              <a:t>に「学習の手引き」を活用した家庭</a:t>
            </a:r>
            <a:r>
              <a:rPr lang="ja-JP" altLang="en-US" sz="1000" dirty="0" smtClean="0">
                <a:latin typeface="+mn-ea"/>
              </a:rPr>
              <a:t>学習習慣</a:t>
            </a:r>
            <a:r>
              <a:rPr lang="ja-JP" altLang="en-US" sz="1000" dirty="0">
                <a:latin typeface="+mn-ea"/>
              </a:rPr>
              <a:t>の</a:t>
            </a:r>
            <a:r>
              <a:rPr lang="ja-JP" altLang="en-US" sz="1000" dirty="0" smtClean="0">
                <a:latin typeface="+mn-ea"/>
              </a:rPr>
              <a:t>定着</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や指導</a:t>
            </a:r>
            <a:r>
              <a:rPr lang="ja-JP" altLang="en-US" sz="1000" dirty="0">
                <a:latin typeface="+mn-ea"/>
              </a:rPr>
              <a:t>方法の伝授、子どものやる気を引き出す</a:t>
            </a:r>
            <a:r>
              <a:rPr lang="ja-JP" altLang="en-US" sz="1000" dirty="0" smtClean="0">
                <a:latin typeface="+mn-ea"/>
              </a:rPr>
              <a:t>ためのコーチング研修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を</a:t>
            </a:r>
            <a:r>
              <a:rPr lang="ja-JP" altLang="en-US" sz="1000" dirty="0">
                <a:latin typeface="+mn-ea"/>
              </a:rPr>
              <a:t>実施します。</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  </a:t>
            </a:r>
            <a:r>
              <a:rPr lang="ja-JP" altLang="en-US" sz="1000" dirty="0">
                <a:latin typeface="+mn-ea"/>
              </a:rPr>
              <a:t>・科学オリンピックへの</a:t>
            </a:r>
            <a:r>
              <a:rPr lang="ja-JP" altLang="en-US" sz="1000" dirty="0" smtClean="0">
                <a:latin typeface="+mn-ea"/>
              </a:rPr>
              <a:t>道</a:t>
            </a:r>
            <a:endParaRPr lang="en-US" altLang="ja-JP" sz="1000" dirty="0">
              <a:latin typeface="+mn-ea"/>
            </a:endParaRPr>
          </a:p>
          <a:p>
            <a:pPr fontAlgn="base">
              <a:spcBef>
                <a:spcPct val="0"/>
              </a:spcBef>
              <a:spcAft>
                <a:spcPct val="0"/>
              </a:spcAft>
            </a:pPr>
            <a:r>
              <a:rPr lang="ja-JP" altLang="en-US" sz="1000" dirty="0">
                <a:latin typeface="+mn-ea"/>
              </a:rPr>
              <a:t>　 </a:t>
            </a:r>
            <a:r>
              <a:rPr lang="ja-JP" altLang="en-US" sz="1000" dirty="0" smtClean="0">
                <a:latin typeface="+mn-ea"/>
              </a:rPr>
              <a:t>理数</a:t>
            </a:r>
            <a:r>
              <a:rPr lang="ja-JP" altLang="en-US" sz="1000" dirty="0">
                <a:latin typeface="+mn-ea"/>
              </a:rPr>
              <a:t>への興味・関心の高い生徒を対象と</a:t>
            </a:r>
            <a:r>
              <a:rPr lang="ja-JP" altLang="en-US" sz="1000" dirty="0" smtClean="0">
                <a:latin typeface="+mn-ea"/>
              </a:rPr>
              <a:t>した</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コンテスト</a:t>
            </a:r>
            <a:r>
              <a:rPr lang="ja-JP" altLang="en-US" sz="1000" dirty="0">
                <a:latin typeface="+mn-ea"/>
              </a:rPr>
              <a:t>や、国際科学オリンピックを</a:t>
            </a:r>
            <a:r>
              <a:rPr lang="ja-JP" altLang="en-US" sz="1000" dirty="0" smtClean="0">
                <a:latin typeface="+mn-ea"/>
              </a:rPr>
              <a:t>目指した</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セミナー</a:t>
            </a:r>
            <a:r>
              <a:rPr lang="ja-JP" altLang="en-US" sz="1000" dirty="0">
                <a:latin typeface="+mn-ea"/>
              </a:rPr>
              <a:t>を</a:t>
            </a:r>
            <a:r>
              <a:rPr lang="ja-JP" altLang="en-US" sz="1000" dirty="0" smtClean="0">
                <a:latin typeface="+mn-ea"/>
              </a:rPr>
              <a:t>開催する</a:t>
            </a:r>
            <a:r>
              <a:rPr lang="ja-JP" altLang="en-US" sz="1000" dirty="0">
                <a:latin typeface="+mn-ea"/>
              </a:rPr>
              <a:t>とともに、英語指導の</a:t>
            </a:r>
            <a:r>
              <a:rPr lang="ja-JP" altLang="en-US" sz="1000" dirty="0" smtClean="0">
                <a:latin typeface="+mn-ea"/>
              </a:rPr>
              <a:t>強化</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を</a:t>
            </a:r>
            <a:r>
              <a:rPr lang="ja-JP" altLang="en-US" sz="1000" dirty="0">
                <a:latin typeface="+mn-ea"/>
              </a:rPr>
              <a:t>図り国際学会等で</a:t>
            </a:r>
            <a:r>
              <a:rPr lang="ja-JP" altLang="en-US" sz="1000" dirty="0" smtClean="0">
                <a:latin typeface="+mn-ea"/>
              </a:rPr>
              <a:t>活躍</a:t>
            </a:r>
            <a:r>
              <a:rPr lang="ja-JP" altLang="en-US" sz="1000" dirty="0">
                <a:latin typeface="+mn-ea"/>
              </a:rPr>
              <a:t>する人材の育成</a:t>
            </a:r>
            <a:r>
              <a:rPr lang="ja-JP" altLang="en-US" sz="1000" dirty="0" smtClean="0">
                <a:latin typeface="+mn-ea"/>
              </a:rPr>
              <a:t>を</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目指します</a:t>
            </a:r>
            <a:r>
              <a:rPr lang="ja-JP" altLang="en-US" sz="1000" dirty="0">
                <a:latin typeface="+mn-ea"/>
              </a:rPr>
              <a:t>。</a:t>
            </a:r>
          </a:p>
          <a:p>
            <a:pPr fontAlgn="base">
              <a:spcBef>
                <a:spcPct val="0"/>
              </a:spcBef>
              <a:spcAft>
                <a:spcPct val="0"/>
              </a:spcAft>
            </a:pPr>
            <a:endParaRPr kumimoji="1" lang="ja-JP" altLang="en-US" sz="1000" dirty="0">
              <a:latin typeface="+mn-ea"/>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9870" y="4185192"/>
            <a:ext cx="1297986" cy="972000"/>
          </a:xfrm>
          <a:prstGeom prst="rect">
            <a:avLst/>
          </a:prstGeom>
          <a:noFill/>
          <a:extLst>
            <a:ext uri="{909E8E84-426E-40DD-AFC4-6F175D3DCCD1}">
              <a14:hiddenFill xmlns:a14="http://schemas.microsoft.com/office/drawing/2010/main">
                <a:solidFill>
                  <a:srgbClr val="FFFFFF"/>
                </a:solidFill>
              </a14:hiddenFill>
            </a:ext>
          </a:extLst>
        </p:spPr>
      </p:pic>
      <p:sp>
        <p:nvSpPr>
          <p:cNvPr id="28" name="Oval 47" descr="25%"/>
          <p:cNvSpPr>
            <a:spLocks noChangeArrowheads="1"/>
          </p:cNvSpPr>
          <p:nvPr/>
        </p:nvSpPr>
        <p:spPr bwMode="auto">
          <a:xfrm>
            <a:off x="4716288" y="550940"/>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30" name="テキスト ボックス 29"/>
          <p:cNvSpPr txBox="1"/>
          <p:nvPr/>
        </p:nvSpPr>
        <p:spPr bwMode="auto">
          <a:xfrm>
            <a:off x="179512" y="548680"/>
            <a:ext cx="4320000" cy="5328592"/>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心</a:t>
            </a:r>
            <a:r>
              <a:rPr lang="ja-JP" altLang="en-US" sz="1400" dirty="0">
                <a:latin typeface="+mn-ea"/>
              </a:rPr>
              <a:t>豊かなおかやま</a:t>
            </a:r>
            <a:r>
              <a:rPr lang="ja-JP" altLang="en-US" sz="1400" dirty="0" err="1">
                <a:latin typeface="+mn-ea"/>
              </a:rPr>
              <a:t>っ</a:t>
            </a:r>
            <a:r>
              <a:rPr lang="ja-JP" altLang="en-US" sz="1400" dirty="0">
                <a:latin typeface="+mn-ea"/>
              </a:rPr>
              <a:t>子</a:t>
            </a:r>
            <a:r>
              <a:rPr lang="ja-JP" altLang="en-US" sz="1400" dirty="0" smtClean="0">
                <a:latin typeface="+mn-ea"/>
              </a:rPr>
              <a:t>育成事業</a:t>
            </a:r>
            <a:endParaRPr lang="ja-JP" altLang="en-US" sz="1400" dirty="0">
              <a:latin typeface="+mn-ea"/>
            </a:endParaRPr>
          </a:p>
          <a:p>
            <a:pPr algn="r" fontAlgn="base">
              <a:spcBef>
                <a:spcPct val="0"/>
              </a:spcBef>
              <a:spcAft>
                <a:spcPct val="0"/>
              </a:spcAft>
            </a:pPr>
            <a:r>
              <a:rPr lang="ja-JP" altLang="en-US" sz="1200" dirty="0">
                <a:latin typeface="+mn-ea"/>
              </a:rPr>
              <a:t>　　　　            ［</a:t>
            </a:r>
            <a:r>
              <a:rPr lang="en-US" altLang="ja-JP" sz="1200" dirty="0">
                <a:latin typeface="+mn-ea"/>
              </a:rPr>
              <a:t>2</a:t>
            </a:r>
            <a:r>
              <a:rPr lang="ja-JP" altLang="en-US" sz="1200" dirty="0">
                <a:latin typeface="+mn-ea"/>
              </a:rPr>
              <a:t>億</a:t>
            </a:r>
            <a:r>
              <a:rPr lang="en-US" altLang="ja-JP" sz="1200" dirty="0">
                <a:latin typeface="+mn-ea"/>
              </a:rPr>
              <a:t>5,745</a:t>
            </a:r>
            <a:r>
              <a:rPr lang="ja-JP" altLang="en-US" sz="1200" dirty="0">
                <a:latin typeface="+mn-ea"/>
              </a:rPr>
              <a:t>万円</a:t>
            </a:r>
            <a:r>
              <a:rPr lang="en-US" altLang="ja-JP" sz="1200" dirty="0">
                <a:latin typeface="+mn-ea"/>
              </a:rPr>
              <a:t>(2</a:t>
            </a:r>
            <a:r>
              <a:rPr lang="ja-JP" altLang="en-US" sz="1200" dirty="0">
                <a:latin typeface="+mn-ea"/>
              </a:rPr>
              <a:t>億</a:t>
            </a:r>
            <a:r>
              <a:rPr lang="en-US" altLang="ja-JP" sz="1200" dirty="0">
                <a:latin typeface="+mn-ea"/>
              </a:rPr>
              <a:t>524</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不登校や問題行動等に対処するため、子どもの悩みや不安を受け止める相談体制や学校の生徒指導体制等の一層の充実を図るとともに、問題の未然防止に資する施策の充実を図ります。</a:t>
            </a:r>
          </a:p>
          <a:p>
            <a:pPr fontAlgn="base">
              <a:spcBef>
                <a:spcPct val="0"/>
              </a:spcBef>
              <a:spcAft>
                <a:spcPct val="0"/>
              </a:spcAft>
            </a:pPr>
            <a:r>
              <a:rPr lang="ja-JP" altLang="en-US" sz="1000" dirty="0">
                <a:latin typeface="+mn-ea"/>
              </a:rPr>
              <a:t>　　　　　　</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未然防止に向けた取り組み</a:t>
            </a:r>
          </a:p>
          <a:p>
            <a:pPr fontAlgn="base">
              <a:spcBef>
                <a:spcPct val="0"/>
              </a:spcBef>
              <a:spcAft>
                <a:spcPct val="0"/>
              </a:spcAft>
            </a:pPr>
            <a:r>
              <a:rPr lang="ja-JP" altLang="en-US" sz="1000" dirty="0" smtClean="0">
                <a:latin typeface="+mn-ea"/>
              </a:rPr>
              <a:t> ・生徒</a:t>
            </a:r>
            <a:r>
              <a:rPr lang="ja-JP" altLang="en-US" sz="1000" dirty="0">
                <a:latin typeface="+mn-ea"/>
              </a:rPr>
              <a:t>指導総合実践</a:t>
            </a:r>
            <a:r>
              <a:rPr lang="ja-JP" altLang="en-US" sz="1000" dirty="0" smtClean="0">
                <a:latin typeface="+mn-ea"/>
              </a:rPr>
              <a:t>事業</a:t>
            </a:r>
            <a:endParaRPr lang="en-US" altLang="ja-JP" sz="1000" dirty="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学級</a:t>
            </a:r>
            <a:r>
              <a:rPr lang="ja-JP" altLang="en-US" sz="1000" dirty="0">
                <a:latin typeface="+mn-ea"/>
              </a:rPr>
              <a:t>サポートチーム・訪問カウンセリング・</a:t>
            </a:r>
            <a:r>
              <a:rPr lang="ja-JP" altLang="en-US" sz="1000" dirty="0" smtClean="0">
                <a:latin typeface="+mn-ea"/>
              </a:rPr>
              <a:t>スクールサポーター</a:t>
            </a:r>
            <a:r>
              <a:rPr lang="ja-JP" altLang="en-US" sz="1000" dirty="0">
                <a:latin typeface="+mn-ea"/>
              </a:rPr>
              <a:t>配置に</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地域人材</a:t>
            </a:r>
            <a:r>
              <a:rPr lang="ja-JP" altLang="en-US" sz="1000" dirty="0">
                <a:latin typeface="+mn-ea"/>
              </a:rPr>
              <a:t>による小学校への</a:t>
            </a:r>
            <a:r>
              <a:rPr lang="ja-JP" altLang="en-US" sz="1000" dirty="0" smtClean="0">
                <a:latin typeface="+mn-ea"/>
              </a:rPr>
              <a:t>巡回を想定</a:t>
            </a:r>
            <a:r>
              <a:rPr lang="ja-JP" altLang="en-US" sz="1000" dirty="0">
                <a:latin typeface="+mn-ea"/>
              </a:rPr>
              <a:t>した事業を新たに加え</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荒れ</a:t>
            </a:r>
            <a:r>
              <a:rPr lang="ja-JP" altLang="en-US" sz="1000" dirty="0">
                <a:latin typeface="+mn-ea"/>
              </a:rPr>
              <a:t>の兆候を</a:t>
            </a:r>
            <a:r>
              <a:rPr lang="ja-JP" altLang="en-US" sz="1000" dirty="0" smtClean="0">
                <a:latin typeface="+mn-ea"/>
              </a:rPr>
              <a:t>見逃さず実情</a:t>
            </a:r>
            <a:r>
              <a:rPr lang="ja-JP" altLang="en-US" sz="1000" dirty="0">
                <a:latin typeface="+mn-ea"/>
              </a:rPr>
              <a:t>に応じて迅速かつ柔軟な学校支援</a:t>
            </a:r>
            <a:r>
              <a:rPr lang="ja-JP" altLang="en-US" sz="1000" dirty="0" smtClean="0">
                <a:latin typeface="+mn-ea"/>
              </a:rPr>
              <a:t>が</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可能</a:t>
            </a:r>
            <a:r>
              <a:rPr lang="ja-JP" altLang="en-US" sz="1000" dirty="0">
                <a:latin typeface="+mn-ea"/>
              </a:rPr>
              <a:t>と</a:t>
            </a:r>
            <a:r>
              <a:rPr lang="ja-JP" altLang="en-US" sz="1000" dirty="0" smtClean="0">
                <a:latin typeface="+mn-ea"/>
              </a:rPr>
              <a:t>なる</a:t>
            </a:r>
            <a:r>
              <a:rPr lang="ja-JP" altLang="en-US" sz="1000" dirty="0">
                <a:latin typeface="+mn-ea"/>
              </a:rPr>
              <a:t>ような総合的</a:t>
            </a:r>
            <a:r>
              <a:rPr lang="ja-JP" altLang="en-US" sz="1000" dirty="0" smtClean="0">
                <a:latin typeface="+mn-ea"/>
              </a:rPr>
              <a:t>な事業</a:t>
            </a:r>
            <a:r>
              <a:rPr lang="ja-JP" altLang="en-US" sz="1000" dirty="0">
                <a:latin typeface="+mn-ea"/>
              </a:rPr>
              <a:t>として実施</a:t>
            </a:r>
            <a:r>
              <a:rPr lang="ja-JP" altLang="en-US" sz="1000" dirty="0" smtClean="0">
                <a:latin typeface="+mn-ea"/>
              </a:rPr>
              <a:t>します。</a:t>
            </a:r>
          </a:p>
          <a:p>
            <a:pPr fontAlgn="base">
              <a:spcBef>
                <a:spcPct val="0"/>
              </a:spcBef>
              <a:spcAft>
                <a:spcPct val="0"/>
              </a:spcAft>
            </a:pPr>
            <a:r>
              <a:rPr lang="ja-JP" altLang="en-US" sz="1000" dirty="0" smtClean="0">
                <a:latin typeface="+mn-ea"/>
              </a:rPr>
              <a:t> ・スクールカウンセラー配置事業等　</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児童生徒の規範意識・道徳性の向上</a:t>
            </a:r>
          </a:p>
          <a:p>
            <a:pPr fontAlgn="base">
              <a:spcBef>
                <a:spcPct val="0"/>
              </a:spcBef>
              <a:spcAft>
                <a:spcPct val="0"/>
              </a:spcAft>
            </a:pPr>
            <a:r>
              <a:rPr lang="ja-JP" altLang="en-US" sz="1000" dirty="0" smtClean="0">
                <a:latin typeface="+mn-ea"/>
              </a:rPr>
              <a:t> </a:t>
            </a:r>
            <a:r>
              <a:rPr lang="ja-JP" altLang="en-US" sz="1000" dirty="0">
                <a:latin typeface="+mn-ea"/>
              </a:rPr>
              <a:t>・道徳教育実践研究事業等</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不登校児童生徒への対応・いじめ防止</a:t>
            </a:r>
          </a:p>
          <a:p>
            <a:pPr fontAlgn="base">
              <a:spcBef>
                <a:spcPct val="0"/>
              </a:spcBef>
              <a:spcAft>
                <a:spcPct val="0"/>
              </a:spcAft>
            </a:pPr>
            <a:r>
              <a:rPr lang="ja-JP" altLang="en-US" sz="1000" dirty="0" smtClean="0">
                <a:latin typeface="+mn-ea"/>
              </a:rPr>
              <a:t> </a:t>
            </a:r>
            <a:r>
              <a:rPr lang="ja-JP" altLang="en-US" sz="1000" dirty="0">
                <a:latin typeface="+mn-ea"/>
              </a:rPr>
              <a:t>・不登校対策のための教員派遣等</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学校の荒れへの対応</a:t>
            </a:r>
          </a:p>
          <a:p>
            <a:pPr fontAlgn="base">
              <a:spcBef>
                <a:spcPct val="0"/>
              </a:spcBef>
              <a:spcAft>
                <a:spcPct val="0"/>
              </a:spcAft>
            </a:pPr>
            <a:r>
              <a:rPr lang="ja-JP" altLang="en-US" sz="1000" dirty="0" smtClean="0">
                <a:latin typeface="+mn-ea"/>
              </a:rPr>
              <a:t> </a:t>
            </a:r>
            <a:r>
              <a:rPr lang="ja-JP" altLang="en-US" sz="1000" dirty="0">
                <a:latin typeface="+mn-ea"/>
              </a:rPr>
              <a:t>・暴力行為対策アドバイザーの</a:t>
            </a:r>
            <a:r>
              <a:rPr lang="ja-JP" altLang="en-US" sz="1000" dirty="0" smtClean="0">
                <a:latin typeface="+mn-ea"/>
              </a:rPr>
              <a:t>配置</a:t>
            </a:r>
            <a:endParaRPr lang="en-US" altLang="ja-JP" sz="1000" dirty="0">
              <a:latin typeface="+mn-ea"/>
            </a:endParaRPr>
          </a:p>
          <a:p>
            <a:pPr fontAlgn="base">
              <a:spcBef>
                <a:spcPct val="0"/>
              </a:spcBef>
              <a:spcAft>
                <a:spcPct val="0"/>
              </a:spcAft>
            </a:pPr>
            <a:r>
              <a:rPr lang="ja-JP" altLang="en-US" sz="1000" dirty="0" smtClean="0">
                <a:latin typeface="+mn-ea"/>
              </a:rPr>
              <a:t>   警察</a:t>
            </a:r>
            <a:r>
              <a:rPr lang="ja-JP" altLang="en-US" sz="1000" dirty="0">
                <a:latin typeface="+mn-ea"/>
              </a:rPr>
              <a:t>ＯＢを３名指導課に配置し、暴力行為への対応</a:t>
            </a:r>
            <a:r>
              <a:rPr lang="ja-JP" altLang="en-US" sz="1000" dirty="0" smtClean="0">
                <a:latin typeface="+mn-ea"/>
              </a:rPr>
              <a:t>、警察</a:t>
            </a:r>
            <a:r>
              <a:rPr lang="ja-JP" altLang="en-US" sz="1000" dirty="0">
                <a:latin typeface="+mn-ea"/>
              </a:rPr>
              <a:t>機関と</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連携強化</a:t>
            </a:r>
            <a:r>
              <a:rPr lang="ja-JP" altLang="en-US" sz="1000" dirty="0">
                <a:latin typeface="+mn-ea"/>
              </a:rPr>
              <a:t>を行います。また、市町村</a:t>
            </a:r>
            <a:r>
              <a:rPr lang="ja-JP" altLang="en-US" sz="1000" dirty="0" smtClean="0">
                <a:latin typeface="+mn-ea"/>
              </a:rPr>
              <a:t>教委</a:t>
            </a:r>
            <a:r>
              <a:rPr lang="ja-JP" altLang="en-US" sz="1000" dirty="0">
                <a:latin typeface="+mn-ea"/>
              </a:rPr>
              <a:t>、学校を巡回し、状況把握</a:t>
            </a:r>
            <a:r>
              <a:rPr lang="ja-JP" altLang="en-US" sz="1000" dirty="0" smtClean="0">
                <a:latin typeface="+mn-ea"/>
              </a:rPr>
              <a:t>や</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助言</a:t>
            </a:r>
            <a:r>
              <a:rPr lang="ja-JP" altLang="en-US" sz="1000" dirty="0">
                <a:latin typeface="+mn-ea"/>
              </a:rPr>
              <a:t>・指導</a:t>
            </a:r>
            <a:r>
              <a:rPr lang="ja-JP" altLang="en-US" sz="1000" dirty="0" smtClean="0">
                <a:latin typeface="+mn-ea"/>
              </a:rPr>
              <a:t>を行います</a:t>
            </a:r>
            <a:r>
              <a:rPr lang="ja-JP" altLang="en-US" sz="1000" dirty="0">
                <a:latin typeface="+mn-ea"/>
              </a:rPr>
              <a:t>。</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学級サポートチーム派遣事業（県選定分）</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アトラクティブ・スクール</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学校</a:t>
            </a:r>
            <a:r>
              <a:rPr lang="ja-JP" altLang="en-US" sz="1000" dirty="0" smtClean="0">
                <a:latin typeface="+mn-ea"/>
              </a:rPr>
              <a:t>の荒れなど、様々</a:t>
            </a:r>
            <a:r>
              <a:rPr lang="ja-JP" altLang="en-US" sz="1000" dirty="0">
                <a:latin typeface="+mn-ea"/>
              </a:rPr>
              <a:t>な</a:t>
            </a:r>
            <a:r>
              <a:rPr lang="ja-JP" altLang="en-US" sz="1000" dirty="0" smtClean="0">
                <a:latin typeface="+mn-ea"/>
              </a:rPr>
              <a:t>課題（学</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力・生徒指導等）に総合的に取り</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組む中学校を指定</a:t>
            </a:r>
            <a:r>
              <a:rPr lang="ja-JP" altLang="en-US" sz="1000" dirty="0">
                <a:latin typeface="+mn-ea"/>
              </a:rPr>
              <a:t>し</a:t>
            </a:r>
            <a:r>
              <a:rPr lang="ja-JP" altLang="en-US" sz="1000" dirty="0" smtClean="0">
                <a:latin typeface="+mn-ea"/>
              </a:rPr>
              <a:t>、課題解決に</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向けて集中的に支援します</a:t>
            </a:r>
            <a:r>
              <a:rPr lang="ja-JP" altLang="en-US" sz="1000" dirty="0">
                <a:latin typeface="+mn-ea"/>
              </a:rPr>
              <a:t>。</a:t>
            </a:r>
            <a:endParaRPr kumimoji="1" lang="ja-JP" altLang="en-US" sz="1000" dirty="0">
              <a:latin typeface="+mn-ea"/>
            </a:endParaRPr>
          </a:p>
        </p:txBody>
      </p:sp>
      <p:sp>
        <p:nvSpPr>
          <p:cNvPr id="31" name="Oval 47" descr="25%"/>
          <p:cNvSpPr>
            <a:spLocks noChangeArrowheads="1"/>
          </p:cNvSpPr>
          <p:nvPr/>
        </p:nvSpPr>
        <p:spPr bwMode="auto">
          <a:xfrm>
            <a:off x="179512" y="548680"/>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32" name="Picture 39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5144492"/>
            <a:ext cx="2200762" cy="5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48"/>
          <p:cNvSpPr>
            <a:spLocks noChangeAspect="1" noChangeArrowheads="1"/>
          </p:cNvSpPr>
          <p:nvPr/>
        </p:nvSpPr>
        <p:spPr bwMode="auto">
          <a:xfrm>
            <a:off x="6228184" y="408166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7" name="Rectangle 48"/>
          <p:cNvSpPr>
            <a:spLocks noChangeAspect="1" noChangeArrowheads="1"/>
          </p:cNvSpPr>
          <p:nvPr/>
        </p:nvSpPr>
        <p:spPr bwMode="auto">
          <a:xfrm>
            <a:off x="6533512" y="311165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8" name="Rectangle 48"/>
          <p:cNvSpPr>
            <a:spLocks noChangeArrowheads="1"/>
          </p:cNvSpPr>
          <p:nvPr/>
        </p:nvSpPr>
        <p:spPr bwMode="auto">
          <a:xfrm>
            <a:off x="6264264" y="2298764"/>
            <a:ext cx="360000" cy="1094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800" dirty="0">
                <a:solidFill>
                  <a:schemeClr val="bg1"/>
                </a:solidFill>
                <a:latin typeface="Arial" pitchFamily="34" charset="0"/>
                <a:ea typeface="ＭＳ Ｐゴシック" pitchFamily="50" charset="-128"/>
              </a:rPr>
              <a:t>一部</a:t>
            </a: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9" name="Rectangle 48"/>
          <p:cNvSpPr>
            <a:spLocks noChangeAspect="1" noChangeArrowheads="1"/>
          </p:cNvSpPr>
          <p:nvPr/>
        </p:nvSpPr>
        <p:spPr bwMode="auto">
          <a:xfrm>
            <a:off x="1636968" y="1941371"/>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40" name="Rectangle 48"/>
          <p:cNvSpPr>
            <a:spLocks noChangeAspect="1" noChangeArrowheads="1"/>
          </p:cNvSpPr>
          <p:nvPr/>
        </p:nvSpPr>
        <p:spPr bwMode="auto">
          <a:xfrm>
            <a:off x="2213032" y="406896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41" name="Rectangle 48"/>
          <p:cNvSpPr>
            <a:spLocks noChangeAspect="1" noChangeArrowheads="1"/>
          </p:cNvSpPr>
          <p:nvPr/>
        </p:nvSpPr>
        <p:spPr bwMode="auto">
          <a:xfrm>
            <a:off x="1907704" y="497967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3100795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－２４－</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Ⅰ</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「教育と人づくりの岡山」の創造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4" name="AutoShape 12"/>
          <p:cNvSpPr>
            <a:spLocks noChangeArrowheads="1"/>
          </p:cNvSpPr>
          <p:nvPr/>
        </p:nvSpPr>
        <p:spPr bwMode="auto">
          <a:xfrm>
            <a:off x="179512" y="547688"/>
            <a:ext cx="8785100" cy="649064"/>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発達障害のある子どもへの継続的な支援や児童生徒数が急増している特別支援教育の充実など、障害のある子どもを総合的に支援する施策</a:t>
            </a:r>
            <a:endParaRPr lang="en-US" altLang="ja-JP" sz="1600" dirty="0" smtClean="0">
              <a:solidFill>
                <a:prstClr val="black"/>
              </a:solidFill>
              <a:latin typeface="Arial" charset="0"/>
              <a:ea typeface="HG丸ｺﾞｼｯｸM-PRO" pitchFamily="50" charset="-128"/>
            </a:endParaRPr>
          </a:p>
        </p:txBody>
      </p:sp>
      <p:sp>
        <p:nvSpPr>
          <p:cNvPr id="15" name="テキスト ボックス 14"/>
          <p:cNvSpPr txBox="1"/>
          <p:nvPr/>
        </p:nvSpPr>
        <p:spPr bwMode="auto">
          <a:xfrm>
            <a:off x="230684" y="1313157"/>
            <a:ext cx="4320000" cy="2763915"/>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特別</a:t>
            </a:r>
            <a:r>
              <a:rPr lang="ja-JP" altLang="en-US" sz="1400" dirty="0">
                <a:latin typeface="+mn-ea"/>
              </a:rPr>
              <a:t>支援学校教育体制整備事業</a:t>
            </a:r>
          </a:p>
          <a:p>
            <a:pPr algn="r" fontAlgn="base">
              <a:spcBef>
                <a:spcPct val="0"/>
              </a:spcBef>
              <a:spcAft>
                <a:spcPct val="0"/>
              </a:spcAft>
            </a:pPr>
            <a:r>
              <a:rPr lang="ja-JP" altLang="en-US" sz="1200" dirty="0">
                <a:latin typeface="+mn-ea"/>
              </a:rPr>
              <a:t>　　　　　            ［</a:t>
            </a:r>
            <a:r>
              <a:rPr lang="en-US" altLang="ja-JP" sz="1200" dirty="0">
                <a:latin typeface="+mn-ea"/>
              </a:rPr>
              <a:t>2</a:t>
            </a:r>
            <a:r>
              <a:rPr lang="ja-JP" altLang="en-US" sz="1200" dirty="0">
                <a:latin typeface="+mn-ea"/>
              </a:rPr>
              <a:t>億</a:t>
            </a:r>
            <a:r>
              <a:rPr lang="en-US" altLang="ja-JP" sz="1200" dirty="0">
                <a:latin typeface="+mn-ea"/>
              </a:rPr>
              <a:t>3,253</a:t>
            </a:r>
            <a:r>
              <a:rPr lang="ja-JP" altLang="en-US" sz="1200" dirty="0">
                <a:latin typeface="+mn-ea"/>
              </a:rPr>
              <a:t>万円</a:t>
            </a:r>
            <a:r>
              <a:rPr lang="en-US" altLang="ja-JP" sz="1200" dirty="0">
                <a:latin typeface="+mn-ea"/>
              </a:rPr>
              <a:t>(4,903</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倉敷地域等新設特別支援学校の開校に向け、実施設計等を行います。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ユニバーサルデザインを基本とし、障害や教育的ニーズ</a:t>
            </a:r>
          </a:p>
          <a:p>
            <a:pPr fontAlgn="base">
              <a:spcBef>
                <a:spcPct val="0"/>
              </a:spcBef>
              <a:spcAft>
                <a:spcPct val="0"/>
              </a:spcAft>
            </a:pPr>
            <a:r>
              <a:rPr lang="ja-JP" altLang="en-US" sz="1000" dirty="0" smtClean="0">
                <a:latin typeface="+mn-ea"/>
              </a:rPr>
              <a:t>   </a:t>
            </a:r>
            <a:r>
              <a:rPr lang="ja-JP" altLang="en-US" sz="1000" dirty="0">
                <a:latin typeface="+mn-ea"/>
              </a:rPr>
              <a:t>に対応したきめ細やかな設計を行います。</a:t>
            </a:r>
          </a:p>
          <a:p>
            <a:pPr fontAlgn="base">
              <a:spcBef>
                <a:spcPct val="0"/>
              </a:spcBef>
              <a:spcAft>
                <a:spcPct val="0"/>
              </a:spcAft>
            </a:pPr>
            <a:r>
              <a:rPr lang="ja-JP" altLang="en-US" sz="1000" dirty="0" smtClean="0">
                <a:latin typeface="+mn-ea"/>
              </a:rPr>
              <a:t>◎</a:t>
            </a:r>
            <a:r>
              <a:rPr lang="ja-JP" altLang="en-US" sz="1000" dirty="0">
                <a:latin typeface="+mn-ea"/>
              </a:rPr>
              <a:t>木造化、内装等の木質化を進め、</a:t>
            </a:r>
            <a:r>
              <a:rPr lang="ja-JP" altLang="en-US" sz="1000" dirty="0" smtClean="0">
                <a:latin typeface="+mn-ea"/>
              </a:rPr>
              <a:t>県産材</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の</a:t>
            </a:r>
            <a:r>
              <a:rPr lang="ja-JP" altLang="en-US" sz="1000" dirty="0">
                <a:latin typeface="+mn-ea"/>
              </a:rPr>
              <a:t>積極的活用</a:t>
            </a:r>
            <a:r>
              <a:rPr lang="ja-JP" altLang="en-US" sz="1000" dirty="0" smtClean="0">
                <a:latin typeface="+mn-ea"/>
              </a:rPr>
              <a:t>を図ります</a:t>
            </a:r>
            <a:r>
              <a:rPr lang="ja-JP" altLang="en-US" sz="1000" dirty="0">
                <a:latin typeface="+mn-ea"/>
              </a:rPr>
              <a:t>。</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　</a:t>
            </a:r>
            <a:r>
              <a:rPr lang="en-US" altLang="ja-JP" sz="1000" dirty="0">
                <a:latin typeface="+mn-ea"/>
              </a:rPr>
              <a:t>【</a:t>
            </a:r>
            <a:r>
              <a:rPr lang="ja-JP" altLang="en-US" sz="1000" dirty="0">
                <a:latin typeface="+mn-ea"/>
              </a:rPr>
              <a:t>予定</a:t>
            </a:r>
            <a:r>
              <a:rPr lang="en-US" altLang="ja-JP" sz="1000" dirty="0">
                <a:latin typeface="+mn-ea"/>
              </a:rPr>
              <a:t>】</a:t>
            </a:r>
          </a:p>
          <a:p>
            <a:pPr fontAlgn="base">
              <a:spcBef>
                <a:spcPct val="0"/>
              </a:spcBef>
              <a:spcAft>
                <a:spcPct val="0"/>
              </a:spcAft>
            </a:pPr>
            <a:r>
              <a:rPr lang="ja-JP" altLang="en-US" sz="1000" dirty="0">
                <a:latin typeface="+mn-ea"/>
              </a:rPr>
              <a:t>　　　・平成２３年度　 基本設計・実施設計</a:t>
            </a:r>
          </a:p>
          <a:p>
            <a:pPr fontAlgn="base">
              <a:spcBef>
                <a:spcPct val="0"/>
              </a:spcBef>
              <a:spcAft>
                <a:spcPct val="0"/>
              </a:spcAft>
            </a:pPr>
            <a:r>
              <a:rPr lang="ja-JP" altLang="en-US" sz="1000" dirty="0">
                <a:latin typeface="+mn-ea"/>
              </a:rPr>
              <a:t>　　　・平成２４　　　　 建設工事</a:t>
            </a:r>
          </a:p>
          <a:p>
            <a:pPr fontAlgn="base">
              <a:spcBef>
                <a:spcPct val="0"/>
              </a:spcBef>
              <a:spcAft>
                <a:spcPct val="0"/>
              </a:spcAft>
            </a:pPr>
            <a:r>
              <a:rPr lang="ja-JP" altLang="en-US" sz="1000" dirty="0">
                <a:latin typeface="+mn-ea"/>
              </a:rPr>
              <a:t>　　　　　 ～２５年度　</a:t>
            </a:r>
          </a:p>
          <a:p>
            <a:pPr fontAlgn="base">
              <a:spcBef>
                <a:spcPct val="0"/>
              </a:spcBef>
              <a:spcAft>
                <a:spcPct val="0"/>
              </a:spcAft>
            </a:pPr>
            <a:r>
              <a:rPr lang="ja-JP" altLang="en-US" sz="1000" dirty="0">
                <a:latin typeface="+mn-ea"/>
              </a:rPr>
              <a:t>　　　・平成２６年度　 開　校　　</a:t>
            </a:r>
          </a:p>
          <a:p>
            <a:pPr fontAlgn="base">
              <a:spcBef>
                <a:spcPct val="0"/>
              </a:spcBef>
              <a:spcAft>
                <a:spcPct val="0"/>
              </a:spcAft>
            </a:pPr>
            <a:endParaRPr lang="ja-JP" altLang="en-US" sz="1000" dirty="0">
              <a:latin typeface="+mn-ea"/>
            </a:endParaRPr>
          </a:p>
          <a:p>
            <a:pPr fontAlgn="base">
              <a:spcBef>
                <a:spcPct val="0"/>
              </a:spcBef>
              <a:spcAft>
                <a:spcPct val="0"/>
              </a:spcAft>
            </a:pPr>
            <a:endParaRPr kumimoji="1" lang="ja-JP" altLang="en-US" sz="1000" dirty="0">
              <a:latin typeface="+mn-ea"/>
            </a:endParaRPr>
          </a:p>
        </p:txBody>
      </p:sp>
      <p:sp>
        <p:nvSpPr>
          <p:cNvPr id="2" name="AutoShape 124"/>
          <p:cNvSpPr>
            <a:spLocks noChangeArrowheads="1"/>
          </p:cNvSpPr>
          <p:nvPr/>
        </p:nvSpPr>
        <p:spPr bwMode="auto">
          <a:xfrm>
            <a:off x="1943537" y="3524289"/>
            <a:ext cx="2484000" cy="288000"/>
          </a:xfrm>
          <a:prstGeom prst="cloudCallout">
            <a:avLst>
              <a:gd name="adj1" fmla="val 8801"/>
              <a:gd name="adj2" fmla="val -102133"/>
            </a:avLst>
          </a:prstGeom>
          <a:solidFill>
            <a:srgbClr val="FFFFFF"/>
          </a:solidFill>
          <a:ln w="9525">
            <a:solidFill>
              <a:srgbClr val="000000"/>
            </a:solidFill>
            <a:round/>
            <a:headEnd/>
            <a:tailEnd/>
          </a:ln>
        </p:spPr>
        <p:txBody>
          <a:bodyPr vert="horz" wrap="square" lIns="27432" tIns="18288" rIns="0"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900" b="0" i="0" u="none" strike="noStrike" cap="none" normalizeH="0" baseline="0" dirty="0" smtClean="0">
                <a:ln>
                  <a:noFill/>
                </a:ln>
                <a:solidFill>
                  <a:schemeClr val="tx1"/>
                </a:solidFill>
                <a:effectLst/>
                <a:latin typeface="Arial" pitchFamily="34" charset="0"/>
                <a:ea typeface="ＭＳ Ｐゴシック" pitchFamily="50" charset="-128"/>
              </a:rPr>
              <a:t>平成２６年度の開校を目指します　　　　　　</a:t>
            </a:r>
          </a:p>
        </p:txBody>
      </p:sp>
      <p:pic>
        <p:nvPicPr>
          <p:cNvPr id="50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2422268"/>
            <a:ext cx="1470860" cy="936000"/>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bwMode="auto">
          <a:xfrm>
            <a:off x="4691096" y="1328068"/>
            <a:ext cx="4320000" cy="2749004"/>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400" dirty="0" smtClean="0">
                <a:latin typeface="+mn-ea"/>
              </a:rPr>
              <a:t>  発達</a:t>
            </a:r>
            <a:r>
              <a:rPr lang="ja-JP" altLang="en-US" sz="1400" dirty="0">
                <a:latin typeface="+mn-ea"/>
              </a:rPr>
              <a:t>障害のある子ども（人）</a:t>
            </a:r>
            <a:r>
              <a:rPr lang="ja-JP" altLang="en-US" sz="1400" dirty="0" smtClean="0">
                <a:latin typeface="+mn-ea"/>
              </a:rPr>
              <a:t>の</a:t>
            </a:r>
            <a:endParaRPr lang="en-US" altLang="ja-JP" sz="1400" dirty="0" smtClean="0">
              <a:latin typeface="+mn-ea"/>
            </a:endParaRPr>
          </a:p>
          <a:p>
            <a:pPr fontAlgn="base">
              <a:spcBef>
                <a:spcPct val="0"/>
              </a:spcBef>
              <a:spcAft>
                <a:spcPct val="0"/>
              </a:spcAft>
            </a:pPr>
            <a:r>
              <a:rPr lang="en-US" altLang="ja-JP" sz="1400" dirty="0">
                <a:latin typeface="+mn-ea"/>
              </a:rPr>
              <a:t> </a:t>
            </a:r>
            <a:r>
              <a:rPr lang="en-US" altLang="ja-JP" sz="1400" dirty="0" smtClean="0">
                <a:latin typeface="+mn-ea"/>
              </a:rPr>
              <a:t>       </a:t>
            </a:r>
            <a:r>
              <a:rPr lang="ja-JP" altLang="en-US" sz="1400" dirty="0" smtClean="0">
                <a:latin typeface="+mn-ea"/>
              </a:rPr>
              <a:t>　　　 支援</a:t>
            </a:r>
            <a:r>
              <a:rPr lang="ja-JP" altLang="en-US" sz="1400" dirty="0">
                <a:latin typeface="+mn-ea"/>
              </a:rPr>
              <a:t>体制</a:t>
            </a:r>
            <a:r>
              <a:rPr lang="ja-JP" altLang="en-US" sz="1400" dirty="0" smtClean="0">
                <a:latin typeface="+mn-ea"/>
              </a:rPr>
              <a:t>の強化</a:t>
            </a:r>
            <a:r>
              <a:rPr lang="ja-JP" altLang="en-US" sz="1400" dirty="0">
                <a:latin typeface="+mn-ea"/>
              </a:rPr>
              <a:t>　</a:t>
            </a:r>
            <a:r>
              <a:rPr lang="ja-JP" altLang="en-US" sz="1000" dirty="0" smtClean="0">
                <a:latin typeface="+mn-ea"/>
              </a:rPr>
              <a:t>    </a:t>
            </a:r>
            <a:r>
              <a:rPr lang="ja-JP" altLang="en-US" sz="1000" dirty="0">
                <a:latin typeface="+mn-ea"/>
              </a:rPr>
              <a:t>　　　</a:t>
            </a:r>
            <a:r>
              <a:rPr lang="ja-JP" altLang="en-US" sz="1200" dirty="0" smtClean="0">
                <a:latin typeface="+mn-ea"/>
              </a:rPr>
              <a:t>［</a:t>
            </a:r>
            <a:r>
              <a:rPr lang="en-US" altLang="ja-JP" sz="1200" dirty="0">
                <a:latin typeface="+mn-ea"/>
              </a:rPr>
              <a:t>6,848</a:t>
            </a:r>
            <a:r>
              <a:rPr lang="ja-JP" altLang="en-US" sz="1200" dirty="0">
                <a:latin typeface="+mn-ea"/>
              </a:rPr>
              <a:t>万円</a:t>
            </a:r>
            <a:r>
              <a:rPr lang="en-US" altLang="ja-JP" sz="1200" dirty="0">
                <a:latin typeface="+mn-ea"/>
              </a:rPr>
              <a:t>(5,195</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県民</a:t>
            </a:r>
            <a:r>
              <a:rPr lang="ja-JP" altLang="en-US" sz="1000" dirty="0">
                <a:latin typeface="+mn-ea"/>
              </a:rPr>
              <a:t>の理解促進やライフステージに応じた支援ができる体制の整備に努めるとともに、地域で障害のある人の日常生活を支える市町村の取組をサポートします。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発達障害者支援センター運営事業</a:t>
            </a:r>
          </a:p>
          <a:p>
            <a:pPr fontAlgn="base">
              <a:spcBef>
                <a:spcPct val="0"/>
              </a:spcBef>
              <a:spcAft>
                <a:spcPct val="0"/>
              </a:spcAft>
            </a:pPr>
            <a:r>
              <a:rPr lang="ja-JP" altLang="en-US" sz="1000" dirty="0">
                <a:latin typeface="+mn-ea"/>
              </a:rPr>
              <a:t> </a:t>
            </a:r>
            <a:r>
              <a:rPr lang="ja-JP" altLang="en-US" sz="1000" dirty="0" smtClean="0">
                <a:latin typeface="+mn-ea"/>
              </a:rPr>
              <a:t>  県内</a:t>
            </a:r>
            <a:r>
              <a:rPr lang="ja-JP" altLang="en-US" sz="1000" dirty="0">
                <a:latin typeface="+mn-ea"/>
              </a:rPr>
              <a:t>２箇所に設置しているおかやま発達障害者支援センターにおいて</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日常生活</a:t>
            </a:r>
            <a:r>
              <a:rPr lang="ja-JP" altLang="en-US" sz="1000" dirty="0">
                <a:latin typeface="+mn-ea"/>
              </a:rPr>
              <a:t>等の相談支援、理解促進のための普及啓発や研修を実施</a:t>
            </a:r>
          </a:p>
          <a:p>
            <a:pPr fontAlgn="base">
              <a:spcBef>
                <a:spcPct val="0"/>
              </a:spcBef>
              <a:spcAft>
                <a:spcPct val="0"/>
              </a:spcAft>
            </a:pPr>
            <a:r>
              <a:rPr lang="ja-JP" altLang="en-US" sz="1000" dirty="0" smtClean="0">
                <a:latin typeface="+mn-ea"/>
              </a:rPr>
              <a:t>◎</a:t>
            </a:r>
            <a:r>
              <a:rPr lang="ja-JP" altLang="en-US" sz="1000" dirty="0">
                <a:latin typeface="+mn-ea"/>
              </a:rPr>
              <a:t>市町村支援体制サポート事業</a:t>
            </a:r>
          </a:p>
          <a:p>
            <a:pPr fontAlgn="base">
              <a:spcBef>
                <a:spcPct val="0"/>
              </a:spcBef>
              <a:spcAft>
                <a:spcPct val="0"/>
              </a:spcAft>
            </a:pPr>
            <a:r>
              <a:rPr lang="ja-JP" altLang="en-US" sz="1000" dirty="0">
                <a:latin typeface="+mn-ea"/>
              </a:rPr>
              <a:t>　 市町村へサポートコーチを派遣</a:t>
            </a:r>
          </a:p>
          <a:p>
            <a:pPr fontAlgn="base">
              <a:spcBef>
                <a:spcPct val="0"/>
              </a:spcBef>
              <a:spcAft>
                <a:spcPct val="0"/>
              </a:spcAft>
            </a:pPr>
            <a:r>
              <a:rPr lang="ja-JP" altLang="en-US" sz="1000" dirty="0" smtClean="0">
                <a:latin typeface="+mn-ea"/>
              </a:rPr>
              <a:t>◎市町村</a:t>
            </a:r>
            <a:r>
              <a:rPr lang="ja-JP" altLang="en-US" sz="1000" dirty="0">
                <a:latin typeface="+mn-ea"/>
              </a:rPr>
              <a:t>支援体制整備事業</a:t>
            </a:r>
          </a:p>
          <a:p>
            <a:pPr fontAlgn="base">
              <a:spcBef>
                <a:spcPct val="0"/>
              </a:spcBef>
              <a:spcAft>
                <a:spcPct val="0"/>
              </a:spcAft>
            </a:pPr>
            <a:r>
              <a:rPr lang="ja-JP" altLang="en-US" sz="1000" dirty="0" smtClean="0">
                <a:latin typeface="+mn-ea"/>
              </a:rPr>
              <a:t>  </a:t>
            </a:r>
            <a:r>
              <a:rPr lang="ja-JP" altLang="en-US" sz="1000" dirty="0">
                <a:latin typeface="+mn-ea"/>
              </a:rPr>
              <a:t>・発達障害者支援コーディネーターの</a:t>
            </a:r>
            <a:r>
              <a:rPr lang="ja-JP" altLang="en-US" sz="1000" dirty="0" smtClean="0">
                <a:latin typeface="+mn-ea"/>
              </a:rPr>
              <a:t>設置</a:t>
            </a:r>
          </a:p>
          <a:p>
            <a:pPr fontAlgn="base">
              <a:spcBef>
                <a:spcPct val="0"/>
              </a:spcBef>
              <a:spcAft>
                <a:spcPct val="0"/>
              </a:spcAft>
            </a:pPr>
            <a:r>
              <a:rPr lang="ja-JP" altLang="en-US" sz="1000" dirty="0" smtClean="0">
                <a:latin typeface="+mn-ea"/>
              </a:rPr>
              <a:t>  ・連絡調整会議の設置</a:t>
            </a:r>
          </a:p>
          <a:p>
            <a:pPr fontAlgn="base">
              <a:spcBef>
                <a:spcPct val="0"/>
              </a:spcBef>
              <a:spcAft>
                <a:spcPct val="0"/>
              </a:spcAft>
            </a:pPr>
            <a:r>
              <a:rPr lang="ja-JP" altLang="en-US" sz="1000" dirty="0" smtClean="0">
                <a:latin typeface="+mn-ea"/>
              </a:rPr>
              <a:t>  </a:t>
            </a:r>
            <a:r>
              <a:rPr lang="ja-JP" altLang="en-US" sz="1000" dirty="0">
                <a:latin typeface="+mn-ea"/>
              </a:rPr>
              <a:t>・個別の支援計画の作成　　</a:t>
            </a:r>
          </a:p>
          <a:p>
            <a:pPr fontAlgn="base">
              <a:spcBef>
                <a:spcPct val="0"/>
              </a:spcBef>
              <a:spcAft>
                <a:spcPct val="0"/>
              </a:spcAft>
            </a:pPr>
            <a:endParaRPr lang="ja-JP" altLang="en-US" sz="1000" dirty="0">
              <a:latin typeface="+mn-ea"/>
            </a:endParaRPr>
          </a:p>
          <a:p>
            <a:pPr fontAlgn="base">
              <a:spcBef>
                <a:spcPct val="0"/>
              </a:spcBef>
              <a:spcAft>
                <a:spcPct val="0"/>
              </a:spcAft>
            </a:pPr>
            <a:endParaRPr kumimoji="1" lang="ja-JP" altLang="en-US" sz="1000" dirty="0">
              <a:latin typeface="+mn-ea"/>
            </a:endParaRPr>
          </a:p>
        </p:txBody>
      </p:sp>
      <p:sp>
        <p:nvSpPr>
          <p:cNvPr id="33" name="Oval 46"/>
          <p:cNvSpPr>
            <a:spLocks noChangeArrowheads="1"/>
          </p:cNvSpPr>
          <p:nvPr/>
        </p:nvSpPr>
        <p:spPr bwMode="auto">
          <a:xfrm>
            <a:off x="4716096" y="1340808"/>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6" name="Rectangle 9"/>
          <p:cNvSpPr>
            <a:spLocks noChangeArrowheads="1"/>
          </p:cNvSpPr>
          <p:nvPr/>
        </p:nvSpPr>
        <p:spPr bwMode="auto">
          <a:xfrm>
            <a:off x="179992" y="4473392"/>
            <a:ext cx="8784620" cy="1800000"/>
          </a:xfrm>
          <a:prstGeom prst="rect">
            <a:avLst/>
          </a:prstGeom>
          <a:noFill/>
          <a:ln w="38100" algn="ctr">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37" name="AutoShape 10"/>
          <p:cNvSpPr>
            <a:spLocks noChangeArrowheads="1"/>
          </p:cNvSpPr>
          <p:nvPr/>
        </p:nvSpPr>
        <p:spPr bwMode="auto">
          <a:xfrm>
            <a:off x="357792" y="4267374"/>
            <a:ext cx="3529012" cy="360362"/>
          </a:xfrm>
          <a:prstGeom prst="roundRect">
            <a:avLst>
              <a:gd name="adj" fmla="val 16667"/>
            </a:avLst>
          </a:prstGeom>
          <a:solidFill>
            <a:srgbClr val="FF8BBA"/>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dirty="0">
                <a:solidFill>
                  <a:prstClr val="white"/>
                </a:solidFill>
                <a:latin typeface="Arial" charset="0"/>
                <a:ea typeface="HG丸ｺﾞｼｯｸM-PRO" pitchFamily="50" charset="-128"/>
              </a:rPr>
              <a:t>その他の教育関連事業</a:t>
            </a:r>
          </a:p>
        </p:txBody>
      </p:sp>
      <p:sp>
        <p:nvSpPr>
          <p:cNvPr id="38" name="Text Box 23"/>
          <p:cNvSpPr txBox="1">
            <a:spLocks noChangeArrowheads="1"/>
          </p:cNvSpPr>
          <p:nvPr/>
        </p:nvSpPr>
        <p:spPr bwMode="auto">
          <a:xfrm>
            <a:off x="361736" y="4787567"/>
            <a:ext cx="29861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私学</a:t>
            </a:r>
            <a:r>
              <a:rPr lang="ja-JP" altLang="en-US" sz="1200" dirty="0" smtClean="0">
                <a:solidFill>
                  <a:prstClr val="black"/>
                </a:solidFill>
                <a:latin typeface="ＭＳ Ｐゴシック" charset="-128"/>
              </a:rPr>
              <a:t>助成費</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smtClean="0">
                <a:solidFill>
                  <a:prstClr val="black"/>
                </a:solidFill>
                <a:latin typeface="ＭＳ Ｐゴシック" charset="-128"/>
              </a:rPr>
              <a:t>　　　［</a:t>
            </a:r>
            <a:r>
              <a:rPr lang="en-US" altLang="ja-JP" sz="1200" dirty="0" smtClean="0">
                <a:solidFill>
                  <a:prstClr val="black"/>
                </a:solidFill>
                <a:latin typeface="ＭＳ Ｐゴシック" charset="-128"/>
              </a:rPr>
              <a:t>96</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5,066</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en-US" altLang="ja-JP" sz="1200" dirty="0" smtClean="0">
                <a:solidFill>
                  <a:prstClr val="black"/>
                </a:solidFill>
                <a:latin typeface="ＭＳ Ｐゴシック" charset="-128"/>
              </a:rPr>
              <a:t>61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7,469</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県立高等学校等管理</a:t>
            </a:r>
            <a:r>
              <a:rPr lang="ja-JP" altLang="en-US" sz="1200" dirty="0" smtClean="0">
                <a:solidFill>
                  <a:prstClr val="black"/>
                </a:solidFill>
                <a:latin typeface="ＭＳ Ｐゴシック" charset="-128"/>
              </a:rPr>
              <a:t>運営費</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smtClean="0">
                <a:solidFill>
                  <a:prstClr val="black"/>
                </a:solidFill>
                <a:latin typeface="ＭＳ Ｐゴシック" charset="-128"/>
              </a:rPr>
              <a:t>　　　［</a:t>
            </a:r>
            <a:r>
              <a:rPr lang="en-US" altLang="ja-JP" sz="1200" dirty="0">
                <a:solidFill>
                  <a:prstClr val="black"/>
                </a:solidFill>
                <a:latin typeface="ＭＳ Ｐゴシック" charset="-128"/>
              </a:rPr>
              <a:t>23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2,454</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23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1,495</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県</a:t>
            </a:r>
            <a:r>
              <a:rPr lang="ja-JP" altLang="en-US" sz="1200" dirty="0">
                <a:solidFill>
                  <a:prstClr val="black"/>
                </a:solidFill>
                <a:latin typeface="ＭＳ Ｐゴシック" charset="-128"/>
              </a:rPr>
              <a:t>立高等学校等施設</a:t>
            </a:r>
            <a:r>
              <a:rPr lang="ja-JP" altLang="en-US" sz="1200" dirty="0" smtClean="0">
                <a:solidFill>
                  <a:prstClr val="black"/>
                </a:solidFill>
                <a:latin typeface="ＭＳ Ｐゴシック" charset="-128"/>
              </a:rPr>
              <a:t>整備費</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smtClean="0">
                <a:solidFill>
                  <a:prstClr val="black"/>
                </a:solidFill>
                <a:latin typeface="ＭＳ Ｐゴシック" charset="-128"/>
              </a:rPr>
              <a:t>　　　［</a:t>
            </a:r>
            <a:r>
              <a:rPr lang="en-US" altLang="ja-JP" sz="1200" dirty="0">
                <a:solidFill>
                  <a:prstClr val="black"/>
                </a:solidFill>
                <a:latin typeface="ＭＳ Ｐゴシック" charset="-128"/>
              </a:rPr>
              <a:t>6</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5,469</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5</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6,755</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a:t>
            </a:r>
            <a:endParaRPr lang="ja-JP" altLang="en-US" sz="1200" dirty="0">
              <a:solidFill>
                <a:prstClr val="black"/>
              </a:solidFill>
              <a:latin typeface="ＭＳ Ｐゴシック" charset="-128"/>
            </a:endParaRPr>
          </a:p>
        </p:txBody>
      </p:sp>
      <p:sp>
        <p:nvSpPr>
          <p:cNvPr id="39" name="Text Box 23"/>
          <p:cNvSpPr txBox="1">
            <a:spLocks noChangeArrowheads="1"/>
          </p:cNvSpPr>
          <p:nvPr/>
        </p:nvSpPr>
        <p:spPr bwMode="auto">
          <a:xfrm>
            <a:off x="2738000" y="4789601"/>
            <a:ext cx="58664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200" dirty="0" smtClean="0">
                <a:solidFill>
                  <a:prstClr val="black"/>
                </a:solidFill>
                <a:latin typeface="ＭＳ Ｐゴシック" charset="-128"/>
              </a:rPr>
              <a:t>･</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　私立</a:t>
            </a:r>
            <a:r>
              <a:rPr lang="ja-JP" altLang="en-US" sz="1200" dirty="0">
                <a:solidFill>
                  <a:prstClr val="black"/>
                </a:solidFill>
                <a:latin typeface="ＭＳ Ｐゴシック" charset="-128"/>
              </a:rPr>
              <a:t>学校の振興を図るための各種補助事業を行います</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eaLnBrk="1" fontAlgn="base" hangingPunct="1">
              <a:spcAft>
                <a:spcPct val="0"/>
              </a:spcAft>
            </a:pPr>
            <a:endParaRPr lang="ja-JP" altLang="en-US" sz="1200" dirty="0">
              <a:solidFill>
                <a:prstClr val="black"/>
              </a:solidFill>
              <a:latin typeface="ＭＳ Ｐゴシック" charset="-128"/>
            </a:endParaRPr>
          </a:p>
          <a:p>
            <a:pPr eaLnBrk="1" fontAlgn="base" hangingPunct="1">
              <a:spcBef>
                <a:spcPct val="50000"/>
              </a:spcBef>
              <a:spcAft>
                <a:spcPct val="0"/>
              </a:spcAft>
            </a:pPr>
            <a:r>
              <a:rPr lang="ja-JP" altLang="en-US" sz="1200" dirty="0" smtClean="0">
                <a:solidFill>
                  <a:prstClr val="black"/>
                </a:solidFill>
                <a:latin typeface="ＭＳ Ｐゴシック" charset="-128"/>
              </a:rPr>
              <a:t>･････　県立</a:t>
            </a:r>
            <a:r>
              <a:rPr lang="ja-JP" altLang="en-US" sz="1200" dirty="0">
                <a:solidFill>
                  <a:prstClr val="black"/>
                </a:solidFill>
                <a:latin typeface="ＭＳ Ｐゴシック" charset="-128"/>
              </a:rPr>
              <a:t>中学校、全日制・定時制・通信制の県立高等学校</a:t>
            </a:r>
            <a:r>
              <a:rPr lang="ja-JP" altLang="en-US" sz="1200" dirty="0" smtClean="0">
                <a:solidFill>
                  <a:prstClr val="black"/>
                </a:solidFill>
                <a:latin typeface="ＭＳ Ｐゴシック" charset="-128"/>
              </a:rPr>
              <a:t>、県立中等教育学校及び</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smtClean="0">
                <a:solidFill>
                  <a:prstClr val="black"/>
                </a:solidFill>
                <a:latin typeface="ＭＳ Ｐゴシック" charset="-128"/>
              </a:rPr>
              <a:t>          県立</a:t>
            </a:r>
            <a:r>
              <a:rPr lang="ja-JP" altLang="en-US" sz="1200" dirty="0">
                <a:solidFill>
                  <a:prstClr val="black"/>
                </a:solidFill>
                <a:latin typeface="ＭＳ Ｐゴシック" charset="-128"/>
              </a:rPr>
              <a:t>特別支援学校の管理・運営</a:t>
            </a:r>
            <a:r>
              <a:rPr lang="ja-JP" altLang="en-US" sz="1200" dirty="0" smtClean="0">
                <a:solidFill>
                  <a:prstClr val="black"/>
                </a:solidFill>
                <a:latin typeface="ＭＳ Ｐゴシック" charset="-128"/>
              </a:rPr>
              <a:t>を行います</a:t>
            </a:r>
            <a:r>
              <a:rPr lang="ja-JP" altLang="en-US" sz="1200" dirty="0">
                <a:solidFill>
                  <a:prstClr val="black"/>
                </a:solidFill>
                <a:latin typeface="ＭＳ Ｐゴシック" charset="-128"/>
              </a:rPr>
              <a:t>。</a:t>
            </a:r>
          </a:p>
          <a:p>
            <a:pPr eaLnBrk="1" fontAlgn="base" hangingPunct="1">
              <a:spcBef>
                <a:spcPct val="50000"/>
              </a:spcBef>
              <a:spcAft>
                <a:spcPct val="0"/>
              </a:spcAft>
            </a:pPr>
            <a:r>
              <a:rPr lang="ja-JP" altLang="en-US" sz="1200" dirty="0" smtClean="0">
                <a:solidFill>
                  <a:prstClr val="black"/>
                </a:solidFill>
                <a:latin typeface="ＭＳ Ｐゴシック" charset="-128"/>
              </a:rPr>
              <a:t>･････　全日制</a:t>
            </a:r>
            <a:r>
              <a:rPr lang="ja-JP" altLang="en-US" sz="1200" dirty="0">
                <a:solidFill>
                  <a:prstClr val="black"/>
                </a:solidFill>
                <a:latin typeface="ＭＳ Ｐゴシック" charset="-128"/>
              </a:rPr>
              <a:t>・定時制・通信制の県立高等学校等の施設整備を</a:t>
            </a:r>
            <a:r>
              <a:rPr lang="ja-JP" altLang="en-US" sz="1200" dirty="0" smtClean="0">
                <a:solidFill>
                  <a:prstClr val="black"/>
                </a:solidFill>
                <a:latin typeface="ＭＳ Ｐゴシック" charset="-128"/>
              </a:rPr>
              <a:t>行います。 </a:t>
            </a:r>
            <a:r>
              <a:rPr lang="ja-JP" altLang="en-US" sz="1200" dirty="0">
                <a:solidFill>
                  <a:prstClr val="black"/>
                </a:solidFill>
                <a:latin typeface="ＭＳ Ｐゴシック" charset="-128"/>
              </a:rPr>
              <a:t>　</a:t>
            </a:r>
          </a:p>
        </p:txBody>
      </p:sp>
    </p:spTree>
    <p:extLst>
      <p:ext uri="{BB962C8B-B14F-4D97-AF65-F5344CB8AC3E}">
        <p14:creationId xmlns:p14="http://schemas.microsoft.com/office/powerpoint/2010/main" val="344817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－２５－</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Ⅰ</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「教育と人づくりの岡山」の創造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15" name="AutoShape 12"/>
          <p:cNvSpPr>
            <a:spLocks noChangeArrowheads="1"/>
          </p:cNvSpPr>
          <p:nvPr/>
        </p:nvSpPr>
        <p:spPr bwMode="auto">
          <a:xfrm>
            <a:off x="179512" y="3968039"/>
            <a:ext cx="8785100" cy="648000"/>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地域の諸課題に柔軟に取り組む人と組織の育成、活動促進など、協働を担うボランティア・ＮＰＯ等による地域・社会活動の拡大や活動の活性化を目指した人材育成等を推進する施策</a:t>
            </a:r>
            <a:endParaRPr lang="en-US" altLang="ja-JP" sz="1600" dirty="0" smtClean="0">
              <a:solidFill>
                <a:prstClr val="black"/>
              </a:solidFill>
              <a:latin typeface="Arial" charset="0"/>
              <a:ea typeface="HG丸ｺﾞｼｯｸM-PRO" pitchFamily="50" charset="-128"/>
            </a:endParaRPr>
          </a:p>
        </p:txBody>
      </p:sp>
      <p:sp>
        <p:nvSpPr>
          <p:cNvPr id="21" name="AutoShape 12"/>
          <p:cNvSpPr>
            <a:spLocks noChangeArrowheads="1"/>
          </p:cNvSpPr>
          <p:nvPr/>
        </p:nvSpPr>
        <p:spPr bwMode="auto">
          <a:xfrm>
            <a:off x="179388" y="548680"/>
            <a:ext cx="8785100" cy="648000"/>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仕事と生活の調和、男女共同参画社会づくりに向けた男性や若い世代の意識改革、さまざまな分野における女性の活躍の場の拡大など、男女共同参画社会の実現を促進する施策</a:t>
            </a:r>
            <a:endParaRPr lang="en-US" altLang="ja-JP" sz="1600" dirty="0" smtClean="0">
              <a:solidFill>
                <a:prstClr val="black"/>
              </a:solidFill>
              <a:latin typeface="Arial" charset="0"/>
              <a:ea typeface="HG丸ｺﾞｼｯｸM-PRO" pitchFamily="50" charset="-128"/>
            </a:endParaRPr>
          </a:p>
        </p:txBody>
      </p:sp>
      <p:grpSp>
        <p:nvGrpSpPr>
          <p:cNvPr id="22" name="グループ化 21"/>
          <p:cNvGrpSpPr/>
          <p:nvPr/>
        </p:nvGrpSpPr>
        <p:grpSpPr>
          <a:xfrm>
            <a:off x="276920" y="1304880"/>
            <a:ext cx="5905288" cy="1044000"/>
            <a:chOff x="1186992" y="5121312"/>
            <a:chExt cx="5905288" cy="1116000"/>
          </a:xfrm>
        </p:grpSpPr>
        <p:sp>
          <p:nvSpPr>
            <p:cNvPr id="23" name="テキスト ボックス 22"/>
            <p:cNvSpPr txBox="1"/>
            <p:nvPr/>
          </p:nvSpPr>
          <p:spPr bwMode="auto">
            <a:xfrm>
              <a:off x="1186992" y="5121312"/>
              <a:ext cx="5905288" cy="1116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ウィズ</a:t>
              </a:r>
              <a:r>
                <a:rPr lang="ja-JP" altLang="en-US" sz="1400" dirty="0">
                  <a:latin typeface="+mn-ea"/>
                </a:rPr>
                <a:t>・ステージアップ事業</a:t>
              </a:r>
            </a:p>
            <a:p>
              <a:pPr algn="r" fontAlgn="base">
                <a:spcBef>
                  <a:spcPct val="0"/>
                </a:spcBef>
                <a:spcAft>
                  <a:spcPct val="0"/>
                </a:spcAft>
              </a:pPr>
              <a:r>
                <a:rPr lang="ja-JP" altLang="en-US" sz="1200" dirty="0">
                  <a:latin typeface="+mn-ea"/>
                </a:rPr>
                <a:t>　　　　　　　                　 　［</a:t>
              </a:r>
              <a:r>
                <a:rPr lang="en-US" altLang="ja-JP" sz="1200" dirty="0">
                  <a:latin typeface="+mn-ea"/>
                </a:rPr>
                <a:t>306</a:t>
              </a:r>
              <a:r>
                <a:rPr lang="ja-JP" altLang="en-US" sz="1200" dirty="0">
                  <a:latin typeface="+mn-ea"/>
                </a:rPr>
                <a:t>万円</a:t>
              </a:r>
              <a:r>
                <a:rPr lang="en-US" altLang="ja-JP" sz="1200" dirty="0">
                  <a:latin typeface="+mn-ea"/>
                </a:rPr>
                <a:t>(306</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r>
                <a:rPr lang="ja-JP" altLang="en-US" sz="1000" dirty="0" smtClean="0">
                  <a:latin typeface="+mn-ea"/>
                </a:rPr>
                <a:t>男女</a:t>
              </a:r>
              <a:r>
                <a:rPr lang="ja-JP" altLang="en-US" sz="1000" dirty="0">
                  <a:latin typeface="+mn-ea"/>
                </a:rPr>
                <a:t>共同参画社会の形成を一層促進するため</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第３次</a:t>
              </a:r>
              <a:r>
                <a:rPr lang="ja-JP" altLang="en-US" sz="1000" dirty="0">
                  <a:latin typeface="+mn-ea"/>
                </a:rPr>
                <a:t>おかやまウィズプラン</a:t>
              </a:r>
              <a:r>
                <a:rPr lang="en-US" altLang="ja-JP" sz="1000" dirty="0">
                  <a:latin typeface="+mn-ea"/>
                </a:rPr>
                <a:t>(</a:t>
              </a:r>
              <a:r>
                <a:rPr lang="ja-JP" altLang="en-US" sz="1000" dirty="0">
                  <a:latin typeface="+mn-ea"/>
                </a:rPr>
                <a:t>仮称</a:t>
              </a:r>
              <a:r>
                <a:rPr lang="en-US" altLang="ja-JP" sz="1000" dirty="0">
                  <a:latin typeface="+mn-ea"/>
                </a:rPr>
                <a:t>)</a:t>
              </a:r>
              <a:r>
                <a:rPr lang="ja-JP" altLang="en-US" sz="1000" dirty="0">
                  <a:latin typeface="+mn-ea"/>
                </a:rPr>
                <a:t>に基づき</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各種</a:t>
              </a:r>
              <a:r>
                <a:rPr lang="ja-JP" altLang="en-US" sz="1000" dirty="0">
                  <a:latin typeface="+mn-ea"/>
                </a:rPr>
                <a:t>施策を総合的かつ計画的に推進します</a:t>
              </a:r>
              <a:r>
                <a:rPr lang="ja-JP" altLang="en-US" sz="1000" dirty="0" smtClean="0">
                  <a:latin typeface="+mn-ea"/>
                </a:rPr>
                <a:t>。</a:t>
              </a:r>
              <a:endParaRPr lang="ja-JP" altLang="en-US" sz="1000" dirty="0">
                <a:latin typeface="+mn-ea"/>
              </a:endParaRPr>
            </a:p>
          </p:txBody>
        </p:sp>
        <p:sp>
          <p:nvSpPr>
            <p:cNvPr id="24" name="テキスト ボックス 23"/>
            <p:cNvSpPr txBox="1"/>
            <p:nvPr/>
          </p:nvSpPr>
          <p:spPr bwMode="auto">
            <a:xfrm>
              <a:off x="3998504" y="5517232"/>
              <a:ext cx="2877752" cy="720080"/>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000" dirty="0" smtClean="0">
                  <a:latin typeface="+mn-ea"/>
                </a:rPr>
                <a:t>◎</a:t>
              </a:r>
              <a:r>
                <a:rPr lang="ja-JP" altLang="en-US" sz="1000" dirty="0">
                  <a:latin typeface="+mn-ea"/>
                </a:rPr>
                <a:t>ウィズ・パートナーシップ推進</a:t>
              </a:r>
              <a:r>
                <a:rPr lang="ja-JP" altLang="en-US" sz="1000" dirty="0" smtClean="0">
                  <a:latin typeface="+mn-ea"/>
                </a:rPr>
                <a:t>事業</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若者のためのライフデザイン支援</a:t>
              </a:r>
              <a:r>
                <a:rPr lang="ja-JP" altLang="en-US" sz="1000" dirty="0" smtClean="0">
                  <a:latin typeface="+mn-ea"/>
                </a:rPr>
                <a:t>事業</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ワーク・ライフ・バランス推進フォーラムの</a:t>
              </a:r>
              <a:r>
                <a:rPr lang="ja-JP" altLang="en-US" sz="1000" dirty="0" smtClean="0">
                  <a:latin typeface="+mn-ea"/>
                </a:rPr>
                <a:t>開催</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地域リーダー・ステージアップ</a:t>
              </a:r>
              <a:r>
                <a:rPr lang="ja-JP" altLang="en-US" sz="1000" dirty="0" smtClean="0">
                  <a:latin typeface="+mn-ea"/>
                </a:rPr>
                <a:t>事業</a:t>
              </a:r>
              <a:endParaRPr kumimoji="1" lang="ja-JP" altLang="en-US" sz="1000" dirty="0">
                <a:solidFill>
                  <a:schemeClr val="bg1"/>
                </a:solidFill>
                <a:latin typeface="+mn-ea"/>
              </a:endParaRPr>
            </a:p>
          </p:txBody>
        </p:sp>
        <p:sp>
          <p:nvSpPr>
            <p:cNvPr id="25" name="Rectangle 48"/>
            <p:cNvSpPr>
              <a:spLocks noChangeAspect="1" noChangeArrowheads="1"/>
            </p:cNvSpPr>
            <p:nvPr/>
          </p:nvSpPr>
          <p:spPr bwMode="auto">
            <a:xfrm>
              <a:off x="6012564" y="5576540"/>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6" name="Rectangle 48"/>
            <p:cNvSpPr>
              <a:spLocks noChangeAspect="1" noChangeArrowheads="1"/>
            </p:cNvSpPr>
            <p:nvPr/>
          </p:nvSpPr>
          <p:spPr bwMode="auto">
            <a:xfrm>
              <a:off x="6253988" y="573325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7" name="Rectangle 48"/>
            <p:cNvSpPr>
              <a:spLocks noChangeAspect="1" noChangeArrowheads="1"/>
            </p:cNvSpPr>
            <p:nvPr/>
          </p:nvSpPr>
          <p:spPr bwMode="auto">
            <a:xfrm>
              <a:off x="6672932" y="588997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grpSp>
      <p:sp>
        <p:nvSpPr>
          <p:cNvPr id="28" name="Oval 47" descr="25%"/>
          <p:cNvSpPr>
            <a:spLocks noChangeArrowheads="1"/>
          </p:cNvSpPr>
          <p:nvPr/>
        </p:nvSpPr>
        <p:spPr bwMode="auto">
          <a:xfrm>
            <a:off x="288369" y="1304879"/>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grpSp>
        <p:nvGrpSpPr>
          <p:cNvPr id="29" name="グループ化 28"/>
          <p:cNvGrpSpPr/>
          <p:nvPr/>
        </p:nvGrpSpPr>
        <p:grpSpPr>
          <a:xfrm>
            <a:off x="179512" y="2467568"/>
            <a:ext cx="8787103" cy="1355380"/>
            <a:chOff x="179512" y="548680"/>
            <a:chExt cx="8787103" cy="1355380"/>
          </a:xfrm>
        </p:grpSpPr>
        <p:sp>
          <p:nvSpPr>
            <p:cNvPr id="33" name="AutoShape 12"/>
            <p:cNvSpPr>
              <a:spLocks noChangeArrowheads="1"/>
            </p:cNvSpPr>
            <p:nvPr/>
          </p:nvSpPr>
          <p:spPr bwMode="auto">
            <a:xfrm>
              <a:off x="179512" y="548680"/>
              <a:ext cx="8785100" cy="576000"/>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国民文化祭で培われた県民が文化を創造し享受する力を次世代に継承し、文化による生き生きとした地域づくりにつなげるとともに、本県文化を全国に発信していく施策</a:t>
              </a:r>
              <a:endParaRPr lang="en-US" altLang="ja-JP" sz="1600" dirty="0" smtClean="0">
                <a:solidFill>
                  <a:prstClr val="black"/>
                </a:solidFill>
                <a:latin typeface="Arial" charset="0"/>
                <a:ea typeface="HG丸ｺﾞｼｯｸM-PRO" pitchFamily="50" charset="-128"/>
              </a:endParaRPr>
            </a:p>
          </p:txBody>
        </p:sp>
        <p:sp>
          <p:nvSpPr>
            <p:cNvPr id="34" name="テキスト ボックス 33"/>
            <p:cNvSpPr txBox="1"/>
            <p:nvPr/>
          </p:nvSpPr>
          <p:spPr bwMode="auto">
            <a:xfrm>
              <a:off x="4646615" y="1256060"/>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200" dirty="0">
                  <a:solidFill>
                    <a:prstClr val="black"/>
                  </a:solidFill>
                  <a:latin typeface="ＭＳ Ｐゴシック"/>
                </a:rPr>
                <a:t>　　     </a:t>
              </a:r>
              <a:r>
                <a:rPr lang="ja-JP" altLang="en-US" sz="1400" dirty="0">
                  <a:solidFill>
                    <a:prstClr val="black"/>
                  </a:solidFill>
                  <a:latin typeface="ＭＳ Ｐゴシック"/>
                </a:rPr>
                <a:t>カルチャーゾーン・アート・スクエア</a:t>
              </a:r>
              <a:r>
                <a:rPr lang="ja-JP" altLang="en-US" sz="1400" dirty="0" smtClean="0">
                  <a:solidFill>
                    <a:prstClr val="black"/>
                  </a:solidFill>
                  <a:latin typeface="ＭＳ Ｐゴシック"/>
                </a:rPr>
                <a:t>事業</a:t>
              </a:r>
              <a:endParaRPr lang="en-US" altLang="ja-JP" sz="1400" dirty="0" smtClean="0">
                <a:solidFill>
                  <a:prstClr val="black"/>
                </a:solidFill>
                <a:latin typeface="ＭＳ Ｐゴシック"/>
              </a:endParaRPr>
            </a:p>
            <a:p>
              <a:pPr algn="r" fontAlgn="base">
                <a:spcBef>
                  <a:spcPct val="0"/>
                </a:spcBef>
                <a:spcAft>
                  <a:spcPct val="0"/>
                </a:spcAft>
              </a:pPr>
              <a:r>
                <a:rPr lang="ja-JP" altLang="en-US" sz="1200" dirty="0" smtClean="0">
                  <a:solidFill>
                    <a:prstClr val="black"/>
                  </a:solidFill>
                  <a:latin typeface="ＭＳ Ｐゴシック"/>
                </a:rPr>
                <a:t>       </a:t>
              </a:r>
              <a:r>
                <a:rPr lang="ja-JP" altLang="en-US" sz="1200" dirty="0">
                  <a:solidFill>
                    <a:prstClr val="black"/>
                  </a:solidFill>
                  <a:latin typeface="ＭＳ Ｐゴシック"/>
                </a:rPr>
                <a:t>［</a:t>
              </a:r>
              <a:r>
                <a:rPr lang="en-US" altLang="ja-JP" sz="1200" dirty="0">
                  <a:solidFill>
                    <a:prstClr val="black"/>
                  </a:solidFill>
                  <a:latin typeface="ＭＳ Ｐゴシック"/>
                </a:rPr>
                <a:t>1,220</a:t>
              </a:r>
              <a:r>
                <a:rPr lang="ja-JP" altLang="en-US" sz="1200" dirty="0">
                  <a:solidFill>
                    <a:prstClr val="black"/>
                  </a:solidFill>
                  <a:latin typeface="ＭＳ Ｐゴシック"/>
                </a:rPr>
                <a:t>万円</a:t>
              </a:r>
              <a:r>
                <a:rPr lang="en-US" altLang="ja-JP" sz="1200" dirty="0">
                  <a:solidFill>
                    <a:prstClr val="black"/>
                  </a:solidFill>
                  <a:latin typeface="ＭＳ Ｐゴシック"/>
                </a:rPr>
                <a:t>(0</a:t>
              </a:r>
              <a:r>
                <a:rPr lang="ja-JP" altLang="en-US" sz="1200" dirty="0">
                  <a:solidFill>
                    <a:prstClr val="black"/>
                  </a:solidFill>
                  <a:latin typeface="ＭＳ Ｐゴシック"/>
                </a:rPr>
                <a:t>万円</a:t>
              </a:r>
              <a:r>
                <a:rPr lang="en-US" altLang="ja-JP" sz="1200" dirty="0">
                  <a:solidFill>
                    <a:prstClr val="black"/>
                  </a:solidFill>
                  <a:latin typeface="ＭＳ Ｐゴシック"/>
                </a:rPr>
                <a:t>)</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a:latin typeface="+mn-ea"/>
                </a:rPr>
                <a:t>１８</a:t>
              </a:r>
              <a:r>
                <a:rPr lang="ja-JP" altLang="en-US" sz="1000" dirty="0" smtClean="0">
                  <a:latin typeface="+mn-ea"/>
                </a:rPr>
                <a:t>を</a:t>
              </a:r>
              <a:r>
                <a:rPr lang="ja-JP" altLang="en-US" sz="1000" dirty="0">
                  <a:latin typeface="+mn-ea"/>
                </a:rPr>
                <a:t>参照</a:t>
              </a:r>
            </a:p>
            <a:p>
              <a:pPr algn="r" fontAlgn="base">
                <a:spcBef>
                  <a:spcPct val="0"/>
                </a:spcBef>
                <a:spcAft>
                  <a:spcPct val="0"/>
                </a:spcAft>
              </a:pPr>
              <a:r>
                <a:rPr lang="ja-JP" altLang="en-US" sz="1000" dirty="0">
                  <a:solidFill>
                    <a:prstClr val="black"/>
                  </a:solidFill>
                  <a:latin typeface="ＭＳ Ｐゴシック"/>
                </a:rPr>
                <a:t>　</a:t>
              </a:r>
            </a:p>
            <a:p>
              <a:pPr fontAlgn="base">
                <a:spcBef>
                  <a:spcPct val="0"/>
                </a:spcBef>
                <a:spcAft>
                  <a:spcPct val="0"/>
                </a:spcAft>
              </a:pPr>
              <a:endParaRPr lang="ja-JP" altLang="en-US" sz="1000" dirty="0">
                <a:solidFill>
                  <a:prstClr val="black"/>
                </a:solidFill>
                <a:latin typeface="ＭＳ Ｐゴシック"/>
              </a:endParaRPr>
            </a:p>
          </p:txBody>
        </p:sp>
        <p:sp>
          <p:nvSpPr>
            <p:cNvPr id="35" name="テキスト ボックス 34"/>
            <p:cNvSpPr txBox="1"/>
            <p:nvPr/>
          </p:nvSpPr>
          <p:spPr bwMode="auto">
            <a:xfrm>
              <a:off x="179512" y="1256058"/>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solidFill>
                    <a:prstClr val="black"/>
                  </a:solidFill>
                  <a:latin typeface="ＭＳ Ｐゴシック"/>
                </a:rPr>
                <a:t>あっ晴れ</a:t>
              </a:r>
              <a:r>
                <a:rPr lang="ja-JP" altLang="en-US" sz="1400" dirty="0">
                  <a:solidFill>
                    <a:prstClr val="black"/>
                  </a:solidFill>
                  <a:latin typeface="ＭＳ Ｐゴシック"/>
                </a:rPr>
                <a:t>！文化☆みらい創造事業     </a:t>
              </a:r>
              <a:r>
                <a:rPr lang="ja-JP" altLang="en-US" sz="1200" dirty="0">
                  <a:solidFill>
                    <a:prstClr val="black"/>
                  </a:solidFill>
                  <a:latin typeface="ＭＳ Ｐゴシック"/>
                </a:rPr>
                <a:t>　　   </a:t>
              </a:r>
              <a:endParaRPr lang="en-US" altLang="ja-JP" sz="1200" dirty="0" smtClean="0">
                <a:solidFill>
                  <a:prstClr val="black"/>
                </a:solidFill>
                <a:latin typeface="ＭＳ Ｐゴシック"/>
              </a:endParaRPr>
            </a:p>
            <a:p>
              <a:pPr algn="r" fontAlgn="base">
                <a:spcBef>
                  <a:spcPct val="0"/>
                </a:spcBef>
                <a:spcAft>
                  <a:spcPct val="0"/>
                </a:spcAft>
              </a:pPr>
              <a:r>
                <a:rPr lang="ja-JP" altLang="en-US" sz="1200" dirty="0" smtClean="0">
                  <a:solidFill>
                    <a:prstClr val="black"/>
                  </a:solidFill>
                  <a:latin typeface="ＭＳ Ｐゴシック"/>
                </a:rPr>
                <a:t>［</a:t>
              </a:r>
              <a:r>
                <a:rPr lang="en-US" altLang="ja-JP" sz="1200" dirty="0">
                  <a:solidFill>
                    <a:prstClr val="black"/>
                  </a:solidFill>
                  <a:latin typeface="ＭＳ Ｐゴシック"/>
                </a:rPr>
                <a:t>4,467</a:t>
              </a:r>
              <a:r>
                <a:rPr lang="ja-JP" altLang="en-US" sz="1200" dirty="0">
                  <a:solidFill>
                    <a:prstClr val="black"/>
                  </a:solidFill>
                  <a:latin typeface="ＭＳ Ｐゴシック"/>
                </a:rPr>
                <a:t>万円</a:t>
              </a:r>
              <a:r>
                <a:rPr lang="en-US" altLang="ja-JP" sz="1200" dirty="0">
                  <a:solidFill>
                    <a:prstClr val="black"/>
                  </a:solidFill>
                  <a:latin typeface="ＭＳ Ｐゴシック"/>
                </a:rPr>
                <a:t>(1,884</a:t>
              </a:r>
              <a:r>
                <a:rPr lang="ja-JP" altLang="en-US" sz="1200" dirty="0">
                  <a:solidFill>
                    <a:prstClr val="black"/>
                  </a:solidFill>
                  <a:latin typeface="ＭＳ Ｐゴシック"/>
                </a:rPr>
                <a:t>万円</a:t>
              </a:r>
              <a:r>
                <a:rPr lang="en-US" altLang="ja-JP" sz="1200" dirty="0">
                  <a:solidFill>
                    <a:prstClr val="black"/>
                  </a:solidFill>
                  <a:latin typeface="ＭＳ Ｐゴシック"/>
                </a:rPr>
                <a:t>)</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a:latin typeface="+mn-ea"/>
                </a:rPr>
                <a:t>１８</a:t>
              </a:r>
              <a:r>
                <a:rPr lang="ja-JP" altLang="en-US" sz="1000" dirty="0" smtClean="0">
                  <a:latin typeface="+mn-ea"/>
                </a:rPr>
                <a:t>を</a:t>
              </a:r>
              <a:r>
                <a:rPr lang="ja-JP" altLang="en-US" sz="1000" dirty="0">
                  <a:latin typeface="+mn-ea"/>
                </a:rPr>
                <a:t>参照</a:t>
              </a:r>
            </a:p>
            <a:p>
              <a:pPr algn="r" fontAlgn="base">
                <a:spcBef>
                  <a:spcPct val="0"/>
                </a:spcBef>
                <a:spcAft>
                  <a:spcPct val="0"/>
                </a:spcAft>
              </a:pPr>
              <a:endParaRPr lang="ja-JP" altLang="en-US" sz="1000" dirty="0">
                <a:solidFill>
                  <a:prstClr val="black"/>
                </a:solidFill>
                <a:latin typeface="ＭＳ Ｐゴシック"/>
              </a:endParaRPr>
            </a:p>
            <a:p>
              <a:pPr fontAlgn="base">
                <a:spcBef>
                  <a:spcPct val="0"/>
                </a:spcBef>
                <a:spcAft>
                  <a:spcPct val="0"/>
                </a:spcAft>
              </a:pPr>
              <a:endParaRPr lang="ja-JP" altLang="en-US" sz="1000" dirty="0">
                <a:solidFill>
                  <a:prstClr val="black"/>
                </a:solidFill>
                <a:latin typeface="ＭＳ Ｐゴシック"/>
              </a:endParaRPr>
            </a:p>
          </p:txBody>
        </p:sp>
        <p:sp>
          <p:nvSpPr>
            <p:cNvPr id="36" name="Oval 46"/>
            <p:cNvSpPr>
              <a:spLocks noChangeArrowheads="1"/>
            </p:cNvSpPr>
            <p:nvPr/>
          </p:nvSpPr>
          <p:spPr bwMode="auto">
            <a:xfrm>
              <a:off x="4605988" y="1268800"/>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7" name="Oval 46"/>
            <p:cNvSpPr>
              <a:spLocks noChangeArrowheads="1"/>
            </p:cNvSpPr>
            <p:nvPr/>
          </p:nvSpPr>
          <p:spPr bwMode="auto">
            <a:xfrm>
              <a:off x="179512" y="1268800"/>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grpSp>
      <p:sp>
        <p:nvSpPr>
          <p:cNvPr id="38" name="テキスト ボックス 37"/>
          <p:cNvSpPr txBox="1"/>
          <p:nvPr/>
        </p:nvSpPr>
        <p:spPr bwMode="auto">
          <a:xfrm>
            <a:off x="275430" y="4714712"/>
            <a:ext cx="5906777" cy="15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新しい</a:t>
            </a:r>
            <a:r>
              <a:rPr lang="ja-JP" altLang="en-US" sz="1400" dirty="0">
                <a:latin typeface="+mn-ea"/>
              </a:rPr>
              <a:t>公共支援事業</a:t>
            </a:r>
          </a:p>
          <a:p>
            <a:pPr algn="r" fontAlgn="base">
              <a:spcBef>
                <a:spcPct val="0"/>
              </a:spcBef>
              <a:spcAft>
                <a:spcPct val="0"/>
              </a:spcAft>
            </a:pPr>
            <a:r>
              <a:rPr lang="ja-JP" altLang="en-US" sz="1200" dirty="0">
                <a:latin typeface="+mn-ea"/>
              </a:rPr>
              <a:t>　　　　　　　                    ［</a:t>
            </a:r>
            <a:r>
              <a:rPr lang="en-US" altLang="ja-JP" sz="1200" dirty="0">
                <a:latin typeface="+mn-ea"/>
              </a:rPr>
              <a:t>8,172</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ＮＰＯ法人をはじめとする「新しい公共」の担い手が、自ら資金を調達し</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自立的</a:t>
            </a:r>
            <a:r>
              <a:rPr lang="ja-JP" altLang="en-US" sz="1000" dirty="0">
                <a:latin typeface="+mn-ea"/>
              </a:rPr>
              <a:t>に活動することが可能となる環境づくりを促進するため、ＮＰＯ</a:t>
            </a:r>
            <a:r>
              <a:rPr lang="ja-JP" altLang="en-US" sz="1000" dirty="0" smtClean="0">
                <a:latin typeface="+mn-ea"/>
              </a:rPr>
              <a:t>等の</a:t>
            </a:r>
            <a:endParaRPr lang="en-US" altLang="ja-JP" sz="1000" dirty="0" smtClean="0">
              <a:latin typeface="+mn-ea"/>
            </a:endParaRPr>
          </a:p>
          <a:p>
            <a:pPr fontAlgn="base">
              <a:spcBef>
                <a:spcPct val="0"/>
              </a:spcBef>
              <a:spcAft>
                <a:spcPct val="0"/>
              </a:spcAft>
            </a:pPr>
            <a:r>
              <a:rPr lang="ja-JP" altLang="en-US" sz="1000" dirty="0" smtClean="0">
                <a:latin typeface="+mn-ea"/>
              </a:rPr>
              <a:t>活動</a:t>
            </a:r>
            <a:r>
              <a:rPr lang="ja-JP" altLang="en-US" sz="1000" dirty="0">
                <a:latin typeface="+mn-ea"/>
              </a:rPr>
              <a:t>の基盤整備等を支援します。　</a:t>
            </a:r>
          </a:p>
          <a:p>
            <a:pPr fontAlgn="base">
              <a:spcBef>
                <a:spcPct val="0"/>
              </a:spcBef>
              <a:spcAft>
                <a:spcPct val="0"/>
              </a:spcAft>
            </a:pPr>
            <a:r>
              <a:rPr lang="ja-JP" altLang="en-US" sz="1000" dirty="0">
                <a:latin typeface="+mn-ea"/>
              </a:rPr>
              <a:t>　</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ＮＰＯ等の活動基盤整備のための</a:t>
            </a:r>
            <a:r>
              <a:rPr lang="ja-JP" altLang="en-US" sz="1000" dirty="0" smtClean="0">
                <a:latin typeface="+mn-ea"/>
              </a:rPr>
              <a:t>事業　（</a:t>
            </a:r>
            <a:r>
              <a:rPr lang="ja-JP" altLang="en-US" sz="1000" dirty="0">
                <a:latin typeface="+mn-ea"/>
              </a:rPr>
              <a:t>講習会開催等）</a:t>
            </a:r>
          </a:p>
          <a:p>
            <a:pPr fontAlgn="base">
              <a:spcBef>
                <a:spcPct val="0"/>
              </a:spcBef>
              <a:spcAft>
                <a:spcPct val="0"/>
              </a:spcAft>
            </a:pPr>
            <a:r>
              <a:rPr lang="ja-JP" altLang="en-US" sz="1000" dirty="0" smtClean="0">
                <a:latin typeface="+mn-ea"/>
              </a:rPr>
              <a:t>◎</a:t>
            </a:r>
            <a:r>
              <a:rPr lang="ja-JP" altLang="en-US" sz="1000" dirty="0">
                <a:latin typeface="+mn-ea"/>
              </a:rPr>
              <a:t>新しい公共の場づくりモデル</a:t>
            </a:r>
            <a:r>
              <a:rPr lang="ja-JP" altLang="en-US" sz="1000" dirty="0" smtClean="0">
                <a:latin typeface="+mn-ea"/>
              </a:rPr>
              <a:t>事業　（</a:t>
            </a:r>
            <a:r>
              <a:rPr lang="ja-JP" altLang="en-US" sz="1000" dirty="0">
                <a:latin typeface="+mn-ea"/>
              </a:rPr>
              <a:t>市町村提案事業等</a:t>
            </a:r>
            <a:r>
              <a:rPr lang="ja-JP" altLang="en-US" sz="1000" dirty="0" smtClean="0">
                <a:latin typeface="+mn-ea"/>
              </a:rPr>
              <a:t>）等 </a:t>
            </a:r>
            <a:endParaRPr kumimoji="1" lang="ja-JP" altLang="en-US" sz="1000" dirty="0">
              <a:latin typeface="+mn-ea"/>
            </a:endParaRPr>
          </a:p>
        </p:txBody>
      </p:sp>
      <p:sp>
        <p:nvSpPr>
          <p:cNvPr id="39" name="Oval 46"/>
          <p:cNvSpPr>
            <a:spLocks noChangeArrowheads="1"/>
          </p:cNvSpPr>
          <p:nvPr/>
        </p:nvSpPr>
        <p:spPr bwMode="auto">
          <a:xfrm>
            <a:off x="275431" y="471471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pic>
        <p:nvPicPr>
          <p:cNvPr id="40" name="図 12" descr="sangakukann.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252" y="5336119"/>
            <a:ext cx="11049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309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－２６－</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Ⅱ</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「安全・安心の岡山」の創造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821260" name="AutoShape 12"/>
          <p:cNvSpPr>
            <a:spLocks noChangeArrowheads="1"/>
          </p:cNvSpPr>
          <p:nvPr/>
        </p:nvSpPr>
        <p:spPr bwMode="auto">
          <a:xfrm>
            <a:off x="179388" y="547688"/>
            <a:ext cx="8785100" cy="865088"/>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地域社会の各分野における防犯ネットワークの整備など犯罪の未然防止のための取組の強化や事件・事故への迅速的確な対応など、犯罪が起きにくく、子どもや女性、高齢者等が安全に安心して暮らせる社会の構築を促進する施策</a:t>
            </a:r>
            <a:endParaRPr lang="en-US" altLang="ja-JP" sz="1600" dirty="0" smtClean="0">
              <a:solidFill>
                <a:prstClr val="black"/>
              </a:solidFill>
              <a:latin typeface="Arial" charset="0"/>
              <a:ea typeface="HG丸ｺﾞｼｯｸM-PRO" pitchFamily="50" charset="-128"/>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grpSp>
        <p:nvGrpSpPr>
          <p:cNvPr id="7" name="グループ化 6"/>
          <p:cNvGrpSpPr/>
          <p:nvPr/>
        </p:nvGrpSpPr>
        <p:grpSpPr>
          <a:xfrm>
            <a:off x="267565" y="1535071"/>
            <a:ext cx="4320000" cy="1637808"/>
            <a:chOff x="275431" y="1535071"/>
            <a:chExt cx="4320000" cy="1749913"/>
          </a:xfrm>
        </p:grpSpPr>
        <p:sp>
          <p:nvSpPr>
            <p:cNvPr id="3" name="テキスト ボックス 2"/>
            <p:cNvSpPr txBox="1"/>
            <p:nvPr/>
          </p:nvSpPr>
          <p:spPr bwMode="auto">
            <a:xfrm>
              <a:off x="275431" y="1535071"/>
              <a:ext cx="4320000" cy="1749913"/>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初動</a:t>
              </a:r>
              <a:r>
                <a:rPr lang="ja-JP" altLang="en-US" sz="1400" dirty="0">
                  <a:latin typeface="+mn-ea"/>
                </a:rPr>
                <a:t>捜査の高度化推進事業</a:t>
              </a:r>
            </a:p>
            <a:p>
              <a:pPr algn="r" fontAlgn="base">
                <a:spcBef>
                  <a:spcPct val="0"/>
                </a:spcBef>
                <a:spcAft>
                  <a:spcPct val="0"/>
                </a:spcAft>
              </a:pPr>
              <a:r>
                <a:rPr lang="ja-JP" altLang="en-US" sz="1200" dirty="0">
                  <a:latin typeface="+mn-ea"/>
                </a:rPr>
                <a:t>　　　　　　　                  ［</a:t>
              </a:r>
              <a:r>
                <a:rPr lang="en-US" altLang="ja-JP" sz="1200" dirty="0">
                  <a:latin typeface="+mn-ea"/>
                </a:rPr>
                <a:t>2,895</a:t>
              </a:r>
              <a:r>
                <a:rPr lang="ja-JP" altLang="en-US" sz="1200" dirty="0">
                  <a:latin typeface="+mn-ea"/>
                </a:rPr>
                <a:t>万円</a:t>
              </a:r>
              <a:r>
                <a:rPr lang="en-US" altLang="ja-JP" sz="1200" dirty="0">
                  <a:latin typeface="+mn-ea"/>
                </a:rPr>
                <a:t>(2,895</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事件・事故に迅速・的確に対応するため、都市部を中心に、管轄区域にとらわれず機動的に活動することができるパトカー専従部隊を新設するとともに、主要交差点に設置し検問体制等を補完する緊急配備等捜査支援システムを</a:t>
              </a:r>
              <a:r>
                <a:rPr lang="ja-JP" altLang="en-US" sz="1000" dirty="0" smtClean="0">
                  <a:latin typeface="+mn-ea"/>
                </a:rPr>
                <a:t>増強</a:t>
              </a:r>
              <a:r>
                <a:rPr lang="ja-JP" altLang="en-US" sz="1000" dirty="0">
                  <a:latin typeface="+mn-ea"/>
                </a:rPr>
                <a:t>します。</a:t>
              </a:r>
            </a:p>
            <a:p>
              <a:pPr fontAlgn="base">
                <a:spcBef>
                  <a:spcPct val="0"/>
                </a:spcBef>
                <a:spcAft>
                  <a:spcPct val="0"/>
                </a:spcAft>
              </a:pPr>
              <a:endParaRPr lang="en-US" altLang="ja-JP" sz="600" dirty="0" smtClean="0">
                <a:latin typeface="+mn-ea"/>
              </a:endParaRPr>
            </a:p>
            <a:p>
              <a:pPr fontAlgn="base">
                <a:spcBef>
                  <a:spcPct val="0"/>
                </a:spcBef>
                <a:spcAft>
                  <a:spcPct val="0"/>
                </a:spcAft>
              </a:pPr>
              <a:r>
                <a:rPr lang="ja-JP" altLang="en-US" sz="1000" dirty="0" smtClean="0">
                  <a:latin typeface="+mn-ea"/>
                </a:rPr>
                <a:t>◎機動</a:t>
              </a:r>
              <a:r>
                <a:rPr lang="ja-JP" altLang="en-US" sz="1000" dirty="0">
                  <a:latin typeface="+mn-ea"/>
                </a:rPr>
                <a:t>部隊用パトカーの整備</a:t>
              </a:r>
            </a:p>
            <a:p>
              <a:pPr fontAlgn="base">
                <a:spcBef>
                  <a:spcPct val="0"/>
                </a:spcBef>
                <a:spcAft>
                  <a:spcPct val="0"/>
                </a:spcAft>
              </a:pPr>
              <a:r>
                <a:rPr lang="ja-JP" altLang="en-US" sz="1000" dirty="0" smtClean="0">
                  <a:latin typeface="+mn-ea"/>
                </a:rPr>
                <a:t>◎緊急</a:t>
              </a:r>
              <a:r>
                <a:rPr lang="ja-JP" altLang="en-US" sz="1000" dirty="0">
                  <a:latin typeface="+mn-ea"/>
                </a:rPr>
                <a:t>配備等捜査支援システムの</a:t>
              </a:r>
              <a:r>
                <a:rPr lang="ja-JP" altLang="en-US" sz="1000" dirty="0" smtClean="0">
                  <a:latin typeface="+mn-ea"/>
                </a:rPr>
                <a:t>整備</a:t>
              </a:r>
              <a:endParaRPr lang="ja-JP" altLang="en-US" sz="1000" dirty="0">
                <a:latin typeface="+mn-ea"/>
              </a:endParaRPr>
            </a:p>
          </p:txBody>
        </p:sp>
        <p:sp>
          <p:nvSpPr>
            <p:cNvPr id="21" name="Oval 46"/>
            <p:cNvSpPr>
              <a:spLocks noChangeArrowheads="1"/>
            </p:cNvSpPr>
            <p:nvPr/>
          </p:nvSpPr>
          <p:spPr bwMode="auto">
            <a:xfrm>
              <a:off x="275432" y="155683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grpSp>
      <p:sp>
        <p:nvSpPr>
          <p:cNvPr id="4" name="テキスト ボックス 3"/>
          <p:cNvSpPr txBox="1"/>
          <p:nvPr/>
        </p:nvSpPr>
        <p:spPr bwMode="auto">
          <a:xfrm>
            <a:off x="4716078" y="1556792"/>
            <a:ext cx="4320000" cy="149842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犯罪</a:t>
            </a:r>
            <a:r>
              <a:rPr lang="ja-JP" altLang="en-US" sz="1400" dirty="0">
                <a:latin typeface="+mn-ea"/>
              </a:rPr>
              <a:t>の起きにくい社会づくり推進事業</a:t>
            </a:r>
          </a:p>
          <a:p>
            <a:pPr algn="r" fontAlgn="base">
              <a:spcBef>
                <a:spcPct val="0"/>
              </a:spcBef>
              <a:spcAft>
                <a:spcPct val="0"/>
              </a:spcAft>
            </a:pPr>
            <a:r>
              <a:rPr lang="ja-JP" altLang="en-US" sz="1200" dirty="0">
                <a:latin typeface="+mn-ea"/>
              </a:rPr>
              <a:t>　　　　　　　                          ［</a:t>
            </a:r>
            <a:r>
              <a:rPr lang="en-US" altLang="ja-JP" sz="1200" dirty="0">
                <a:latin typeface="+mn-ea"/>
              </a:rPr>
              <a:t>440</a:t>
            </a:r>
            <a:r>
              <a:rPr lang="ja-JP" altLang="en-US" sz="1200" dirty="0">
                <a:latin typeface="+mn-ea"/>
              </a:rPr>
              <a:t>万円</a:t>
            </a:r>
            <a:r>
              <a:rPr lang="en-US" altLang="ja-JP" sz="1200" dirty="0">
                <a:latin typeface="+mn-ea"/>
              </a:rPr>
              <a:t>(440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犯罪のない安全で安心の岡山県の実現に向け、既存の犯罪抑止ネットワークの総点検を行い、犯罪類型、被害者類型ごとに、関係機関、事業者をはじめ、県民各層が幅広く参加するネットワークを再構築し、犯罪抑止に向けた取組みの在り方について協議する場を設け、協働態勢を</a:t>
            </a:r>
            <a:r>
              <a:rPr lang="ja-JP" altLang="en-US" sz="1000" dirty="0" smtClean="0">
                <a:latin typeface="+mn-ea"/>
              </a:rPr>
              <a:t>確立します。</a:t>
            </a:r>
            <a:endParaRPr lang="ja-JP" altLang="en-US" sz="1000" dirty="0">
              <a:latin typeface="+mn-ea"/>
            </a:endParaRPr>
          </a:p>
          <a:p>
            <a:pPr fontAlgn="base">
              <a:spcBef>
                <a:spcPct val="0"/>
              </a:spcBef>
              <a:spcAft>
                <a:spcPct val="0"/>
              </a:spcAft>
            </a:pPr>
            <a:endParaRPr lang="en-US" altLang="ja-JP" sz="600" dirty="0" smtClean="0">
              <a:latin typeface="+mn-ea"/>
            </a:endParaRPr>
          </a:p>
          <a:p>
            <a:pPr fontAlgn="base">
              <a:spcBef>
                <a:spcPct val="0"/>
              </a:spcBef>
              <a:spcAft>
                <a:spcPct val="0"/>
              </a:spcAft>
            </a:pPr>
            <a:r>
              <a:rPr lang="ja-JP" altLang="en-US" sz="1000" dirty="0" smtClean="0">
                <a:latin typeface="+mn-ea"/>
              </a:rPr>
              <a:t>◎犯罪</a:t>
            </a:r>
            <a:r>
              <a:rPr lang="ja-JP" altLang="en-US" sz="1000" dirty="0">
                <a:latin typeface="+mn-ea"/>
              </a:rPr>
              <a:t>抑止ネットワークの</a:t>
            </a:r>
            <a:r>
              <a:rPr lang="ja-JP" altLang="en-US" sz="1000" dirty="0" smtClean="0">
                <a:latin typeface="+mn-ea"/>
              </a:rPr>
              <a:t>再構築</a:t>
            </a:r>
            <a:endParaRPr lang="ja-JP" altLang="en-US" sz="1000" dirty="0">
              <a:latin typeface="+mn-ea"/>
            </a:endParaRPr>
          </a:p>
        </p:txBody>
      </p:sp>
      <p:sp>
        <p:nvSpPr>
          <p:cNvPr id="25" name="Oval 46"/>
          <p:cNvSpPr>
            <a:spLocks noChangeArrowheads="1"/>
          </p:cNvSpPr>
          <p:nvPr/>
        </p:nvSpPr>
        <p:spPr bwMode="auto">
          <a:xfrm>
            <a:off x="4716016" y="1556792"/>
            <a:ext cx="720000" cy="34847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5" name="テキスト ボックス 4"/>
          <p:cNvSpPr txBox="1"/>
          <p:nvPr/>
        </p:nvSpPr>
        <p:spPr bwMode="auto">
          <a:xfrm>
            <a:off x="230312" y="4734264"/>
            <a:ext cx="4320000" cy="1359032"/>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暴力団</a:t>
            </a:r>
            <a:r>
              <a:rPr lang="ja-JP" altLang="en-US" sz="1400" dirty="0">
                <a:latin typeface="+mn-ea"/>
              </a:rPr>
              <a:t>排除活動推進事業</a:t>
            </a:r>
          </a:p>
          <a:p>
            <a:pPr algn="r" fontAlgn="base">
              <a:spcBef>
                <a:spcPct val="0"/>
              </a:spcBef>
              <a:spcAft>
                <a:spcPct val="0"/>
              </a:spcAft>
            </a:pPr>
            <a:r>
              <a:rPr lang="ja-JP" altLang="en-US" sz="1200" dirty="0">
                <a:latin typeface="+mn-ea"/>
              </a:rPr>
              <a:t>　　　　　　　                          ［</a:t>
            </a:r>
            <a:r>
              <a:rPr lang="en-US" altLang="ja-JP" sz="1200" dirty="0">
                <a:latin typeface="+mn-ea"/>
              </a:rPr>
              <a:t>69</a:t>
            </a:r>
            <a:r>
              <a:rPr lang="ja-JP" altLang="en-US" sz="1200" dirty="0">
                <a:latin typeface="+mn-ea"/>
              </a:rPr>
              <a:t>万円</a:t>
            </a:r>
            <a:r>
              <a:rPr lang="en-US" altLang="ja-JP" sz="1200" dirty="0">
                <a:latin typeface="+mn-ea"/>
              </a:rPr>
              <a:t>(69</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県民全体に暴力団排除の意識を定着させ、社会全体で暴力団の存続を困難にさせる取組みを強力に推進するため、暴力団排除に向けた県民総決起</a:t>
            </a:r>
            <a:r>
              <a:rPr lang="ja-JP" altLang="en-US" sz="1000" dirty="0" smtClean="0">
                <a:latin typeface="+mn-ea"/>
              </a:rPr>
              <a:t>大会を開催します。</a:t>
            </a:r>
            <a:endParaRPr lang="ja-JP" altLang="en-US" sz="1000" dirty="0">
              <a:latin typeface="+mn-ea"/>
            </a:endParaRPr>
          </a:p>
          <a:p>
            <a:pPr fontAlgn="base">
              <a:spcBef>
                <a:spcPct val="0"/>
              </a:spcBef>
              <a:spcAft>
                <a:spcPct val="0"/>
              </a:spcAft>
            </a:pPr>
            <a:endParaRPr lang="en-US" altLang="ja-JP" sz="600" dirty="0" smtClean="0">
              <a:latin typeface="+mn-ea"/>
            </a:endParaRPr>
          </a:p>
          <a:p>
            <a:pPr fontAlgn="base">
              <a:spcBef>
                <a:spcPct val="0"/>
              </a:spcBef>
              <a:spcAft>
                <a:spcPct val="0"/>
              </a:spcAft>
            </a:pPr>
            <a:r>
              <a:rPr lang="ja-JP" altLang="en-US" sz="1000" dirty="0" smtClean="0">
                <a:latin typeface="+mn-ea"/>
              </a:rPr>
              <a:t>◎暴力団</a:t>
            </a:r>
            <a:r>
              <a:rPr lang="ja-JP" altLang="en-US" sz="1000" dirty="0">
                <a:latin typeface="+mn-ea"/>
              </a:rPr>
              <a:t>排除に向けた県民総決起大会の開催</a:t>
            </a:r>
            <a:endParaRPr kumimoji="1" lang="ja-JP" altLang="en-US" sz="1000" dirty="0">
              <a:latin typeface="+mn-ea"/>
            </a:endParaRPr>
          </a:p>
        </p:txBody>
      </p:sp>
      <p:sp>
        <p:nvSpPr>
          <p:cNvPr id="27" name="Oval 46"/>
          <p:cNvSpPr>
            <a:spLocks noChangeArrowheads="1"/>
          </p:cNvSpPr>
          <p:nvPr/>
        </p:nvSpPr>
        <p:spPr bwMode="auto">
          <a:xfrm>
            <a:off x="230312" y="4734263"/>
            <a:ext cx="720000" cy="34847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6" name="テキスト ボックス 5"/>
          <p:cNvSpPr txBox="1"/>
          <p:nvPr/>
        </p:nvSpPr>
        <p:spPr bwMode="auto">
          <a:xfrm>
            <a:off x="256444" y="3311415"/>
            <a:ext cx="4320000" cy="1260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治安</a:t>
            </a:r>
            <a:r>
              <a:rPr lang="ja-JP" altLang="en-US" sz="1400" dirty="0">
                <a:latin typeface="+mn-ea"/>
              </a:rPr>
              <a:t>基盤強化事業</a:t>
            </a:r>
          </a:p>
          <a:p>
            <a:pPr algn="r" fontAlgn="base">
              <a:spcBef>
                <a:spcPct val="0"/>
              </a:spcBef>
              <a:spcAft>
                <a:spcPct val="0"/>
              </a:spcAft>
            </a:pPr>
            <a:r>
              <a:rPr lang="ja-JP" altLang="en-US" sz="1200" dirty="0">
                <a:latin typeface="+mn-ea"/>
              </a:rPr>
              <a:t>　　　　　　　                          ［</a:t>
            </a:r>
            <a:r>
              <a:rPr lang="en-US" altLang="ja-JP" sz="1200" dirty="0">
                <a:latin typeface="+mn-ea"/>
              </a:rPr>
              <a:t>189</a:t>
            </a:r>
            <a:r>
              <a:rPr lang="ja-JP" altLang="en-US" sz="1200" dirty="0">
                <a:latin typeface="+mn-ea"/>
              </a:rPr>
              <a:t>万円</a:t>
            </a:r>
            <a:r>
              <a:rPr lang="en-US" altLang="ja-JP" sz="1200" dirty="0">
                <a:latin typeface="+mn-ea"/>
              </a:rPr>
              <a:t>(189</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第一線警察の機能強化について協議、検討し、迅速・的確な初動警察活動の実現を図るため、警察本部長の諮問機関としての有識者懇話会を</a:t>
            </a:r>
            <a:r>
              <a:rPr lang="ja-JP" altLang="en-US" sz="1000" dirty="0" smtClean="0">
                <a:latin typeface="+mn-ea"/>
              </a:rPr>
              <a:t>設置します。</a:t>
            </a:r>
            <a:endParaRPr lang="ja-JP" altLang="en-US" sz="1000" dirty="0">
              <a:latin typeface="+mn-ea"/>
            </a:endParaRP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◎有識者</a:t>
            </a:r>
            <a:r>
              <a:rPr lang="ja-JP" altLang="en-US" sz="1000" dirty="0">
                <a:latin typeface="+mn-ea"/>
              </a:rPr>
              <a:t>懇話会設置経費</a:t>
            </a:r>
            <a:endParaRPr kumimoji="1" lang="ja-JP" altLang="en-US" sz="1000" dirty="0">
              <a:latin typeface="+mn-ea"/>
            </a:endParaRPr>
          </a:p>
        </p:txBody>
      </p:sp>
      <p:sp>
        <p:nvSpPr>
          <p:cNvPr id="29" name="Oval 46"/>
          <p:cNvSpPr>
            <a:spLocks noChangeArrowheads="1"/>
          </p:cNvSpPr>
          <p:nvPr/>
        </p:nvSpPr>
        <p:spPr bwMode="auto">
          <a:xfrm>
            <a:off x="256444" y="3320520"/>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24" name="テキスト ボックス 23"/>
          <p:cNvSpPr txBox="1"/>
          <p:nvPr/>
        </p:nvSpPr>
        <p:spPr bwMode="auto">
          <a:xfrm>
            <a:off x="4716496" y="3212976"/>
            <a:ext cx="4320000" cy="288032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子ども</a:t>
            </a:r>
            <a:r>
              <a:rPr lang="ja-JP" altLang="en-US" sz="1400" dirty="0">
                <a:latin typeface="+mn-ea"/>
              </a:rPr>
              <a:t>の安全・安心促進事業</a:t>
            </a:r>
          </a:p>
          <a:p>
            <a:pPr algn="r" fontAlgn="base">
              <a:spcBef>
                <a:spcPct val="0"/>
              </a:spcBef>
              <a:spcAft>
                <a:spcPct val="0"/>
              </a:spcAft>
            </a:pPr>
            <a:r>
              <a:rPr lang="ja-JP" altLang="en-US" sz="1200" dirty="0">
                <a:latin typeface="+mn-ea"/>
              </a:rPr>
              <a:t>　　　　　　　              　　　　　　　　［</a:t>
            </a:r>
            <a:r>
              <a:rPr lang="en-US" altLang="ja-JP" sz="1200" dirty="0">
                <a:latin typeface="+mn-ea"/>
              </a:rPr>
              <a:t>1,219</a:t>
            </a:r>
            <a:r>
              <a:rPr lang="ja-JP" altLang="en-US" sz="1200" dirty="0">
                <a:latin typeface="+mn-ea"/>
              </a:rPr>
              <a:t>万円</a:t>
            </a:r>
            <a:r>
              <a:rPr lang="en-US" altLang="ja-JP" sz="1200" dirty="0">
                <a:latin typeface="+mn-ea"/>
              </a:rPr>
              <a:t>(1,219</a:t>
            </a:r>
            <a:r>
              <a:rPr lang="ja-JP" altLang="en-US" sz="1200" dirty="0">
                <a:latin typeface="+mn-ea"/>
              </a:rPr>
              <a:t>万円</a:t>
            </a:r>
            <a:r>
              <a:rPr lang="en-US" altLang="ja-JP" sz="1200" dirty="0">
                <a:latin typeface="+mn-ea"/>
              </a:rPr>
              <a:t>)</a:t>
            </a:r>
            <a:r>
              <a:rPr lang="ja-JP" altLang="en-US" sz="1200" dirty="0">
                <a:latin typeface="+mn-ea"/>
              </a:rPr>
              <a:t>］</a:t>
            </a:r>
          </a:p>
          <a:p>
            <a:pPr algn="ctr" fontAlgn="base">
              <a:spcBef>
                <a:spcPct val="0"/>
              </a:spcBef>
              <a:spcAft>
                <a:spcPct val="0"/>
              </a:spcAft>
            </a:pPr>
            <a:endParaRPr lang="ja-JP" altLang="en-US" sz="1000" dirty="0">
              <a:latin typeface="+mn-ea"/>
            </a:endParaRPr>
          </a:p>
          <a:p>
            <a:pPr algn="ctr" fontAlgn="base">
              <a:spcBef>
                <a:spcPct val="0"/>
              </a:spcBef>
              <a:spcAft>
                <a:spcPct val="0"/>
              </a:spcAft>
            </a:pPr>
            <a:r>
              <a:rPr lang="ja-JP" altLang="en-US" sz="1000" dirty="0">
                <a:latin typeface="+mn-ea"/>
              </a:rPr>
              <a:t>「岡山県犯罪のない安全・安心まちづくり条例」に基づき、児童等の安全の確保に向け、子どもの安全・安心見守り活動を支援するとともに、「地域安全マップづくり」を推進し「地域安全マップ作成小学校の割合」１００％を</a:t>
            </a:r>
            <a:r>
              <a:rPr lang="ja-JP" altLang="en-US" sz="1000" dirty="0" smtClean="0">
                <a:latin typeface="+mn-ea"/>
              </a:rPr>
              <a:t>目指します。</a:t>
            </a:r>
          </a:p>
          <a:p>
            <a:pPr algn="ctr" fontAlgn="base">
              <a:spcBef>
                <a:spcPct val="0"/>
              </a:spcBef>
              <a:spcAft>
                <a:spcPct val="0"/>
              </a:spcAft>
            </a:pPr>
            <a:endParaRPr lang="ja-JP" altLang="en-US" sz="1000" dirty="0" smtClean="0">
              <a:latin typeface="+mn-ea"/>
            </a:endParaRPr>
          </a:p>
          <a:p>
            <a:pPr fontAlgn="base">
              <a:spcBef>
                <a:spcPct val="0"/>
              </a:spcBef>
              <a:spcAft>
                <a:spcPct val="0"/>
              </a:spcAft>
            </a:pPr>
            <a:r>
              <a:rPr lang="ja-JP" altLang="en-US" sz="1000" dirty="0" smtClean="0">
                <a:latin typeface="+mn-ea"/>
              </a:rPr>
              <a:t>◎子どもの安全・安心見守りモデル事業</a:t>
            </a:r>
          </a:p>
          <a:p>
            <a:pPr algn="ct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◎地域安全マップづくり普及促進事業</a:t>
            </a:r>
          </a:p>
          <a:p>
            <a:pPr algn="ct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◎地域安全マップ指導者派遣事業</a:t>
            </a:r>
          </a:p>
          <a:p>
            <a:pPr algn="ct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26" name="Oval 47" descr="25%"/>
          <p:cNvSpPr>
            <a:spLocks noChangeArrowheads="1"/>
          </p:cNvSpPr>
          <p:nvPr/>
        </p:nvSpPr>
        <p:spPr bwMode="auto">
          <a:xfrm>
            <a:off x="4716016" y="3212976"/>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28" name="図 5" descr="地域安全マップづくり.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2858" y="4509120"/>
            <a:ext cx="1457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雲形吹き出し 6"/>
          <p:cNvSpPr>
            <a:spLocks noChangeArrowheads="1"/>
          </p:cNvSpPr>
          <p:nvPr/>
        </p:nvSpPr>
        <p:spPr bwMode="auto">
          <a:xfrm>
            <a:off x="5142778" y="5229200"/>
            <a:ext cx="1949502" cy="667576"/>
          </a:xfrm>
          <a:prstGeom prst="cloudCallout">
            <a:avLst>
              <a:gd name="adj1" fmla="val 66981"/>
              <a:gd name="adj2" fmla="val -40419"/>
            </a:avLst>
          </a:prstGeom>
          <a:solidFill>
            <a:srgbClr val="FFFFFF"/>
          </a:solidFill>
          <a:ln w="9525" algn="ctr">
            <a:solidFill>
              <a:srgbClr val="000000"/>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ja-JP" altLang="en-US" sz="800" dirty="0">
                <a:latin typeface="Arial" pitchFamily="34" charset="0"/>
                <a:ea typeface="ＭＳ Ｐゴシック" pitchFamily="50" charset="-128"/>
              </a:rPr>
              <a:t>「地域安全マップづくり」を推進し、児童自身の危険予測能力、危険回避能力の向上を図ります</a:t>
            </a:r>
            <a:r>
              <a:rPr lang="ja-JP" altLang="en-US" sz="800" dirty="0" smtClean="0">
                <a:latin typeface="Arial" pitchFamily="34" charset="0"/>
                <a:ea typeface="ＭＳ Ｐゴシック" pitchFamily="50" charset="-128"/>
              </a:rPr>
              <a:t>。</a:t>
            </a:r>
            <a:endParaRPr lang="ja-JP" altLang="en-US" sz="800" dirty="0">
              <a:latin typeface="Arial" pitchFamily="34" charset="0"/>
              <a:ea typeface="ＭＳ Ｐゴシック" pitchFamily="50" charset="-128"/>
            </a:endParaRPr>
          </a:p>
        </p:txBody>
      </p:sp>
      <p:sp>
        <p:nvSpPr>
          <p:cNvPr id="32" name="Rectangle 48"/>
          <p:cNvSpPr>
            <a:spLocks noChangeAspect="1" noChangeArrowheads="1"/>
          </p:cNvSpPr>
          <p:nvPr/>
        </p:nvSpPr>
        <p:spPr bwMode="auto">
          <a:xfrm>
            <a:off x="6677528" y="503047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3568459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－２７－</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Ⅱ</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　「安全・安心の岡山」の創造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5" name="AutoShape 12"/>
          <p:cNvSpPr>
            <a:spLocks noChangeArrowheads="1"/>
          </p:cNvSpPr>
          <p:nvPr/>
        </p:nvSpPr>
        <p:spPr bwMode="auto">
          <a:xfrm>
            <a:off x="179512" y="548680"/>
            <a:ext cx="8785100" cy="936104"/>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東南海・南海地震等からのリスク軽減を図る学校施設や住宅等の耐震化対策、ゲリラ豪雨など近年の気象状況の変化等に対応した防災・危機管理体制の整備、緊急的な河川防災対策など、災害に強い地域づくりに不可欠な防災対策等を推進する施策</a:t>
            </a:r>
            <a:endParaRPr lang="en-US" altLang="ja-JP" sz="1600" dirty="0" smtClean="0">
              <a:solidFill>
                <a:prstClr val="black"/>
              </a:solidFill>
              <a:latin typeface="Arial" charset="0"/>
              <a:ea typeface="HG丸ｺﾞｼｯｸM-PRO" pitchFamily="50" charset="-128"/>
            </a:endParaRPr>
          </a:p>
        </p:txBody>
      </p:sp>
      <p:sp>
        <p:nvSpPr>
          <p:cNvPr id="3" name="テキスト ボックス 2"/>
          <p:cNvSpPr txBox="1"/>
          <p:nvPr/>
        </p:nvSpPr>
        <p:spPr bwMode="auto">
          <a:xfrm>
            <a:off x="4716496" y="1628800"/>
            <a:ext cx="4320000" cy="1692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耐震</a:t>
            </a:r>
            <a:r>
              <a:rPr lang="ja-JP" altLang="en-US" sz="1400" dirty="0">
                <a:latin typeface="+mn-ea"/>
              </a:rPr>
              <a:t>まちづくり推進事業</a:t>
            </a:r>
          </a:p>
          <a:p>
            <a:pPr algn="r" fontAlgn="base">
              <a:spcBef>
                <a:spcPct val="0"/>
              </a:spcBef>
              <a:spcAft>
                <a:spcPct val="0"/>
              </a:spcAft>
            </a:pPr>
            <a:r>
              <a:rPr lang="ja-JP" altLang="en-US" sz="1200" dirty="0">
                <a:latin typeface="+mn-ea"/>
              </a:rPr>
              <a:t>　　　　　　　               　 ［</a:t>
            </a:r>
            <a:r>
              <a:rPr lang="en-US" altLang="ja-JP" sz="1200" dirty="0" smtClean="0">
                <a:latin typeface="+mn-ea"/>
              </a:rPr>
              <a:t>2,363</a:t>
            </a:r>
            <a:r>
              <a:rPr lang="ja-JP" altLang="en-US" sz="1200" dirty="0" smtClean="0">
                <a:latin typeface="+mn-ea"/>
              </a:rPr>
              <a:t>万</a:t>
            </a:r>
            <a:r>
              <a:rPr lang="ja-JP" altLang="en-US" sz="1200" dirty="0">
                <a:latin typeface="+mn-ea"/>
              </a:rPr>
              <a:t>円</a:t>
            </a:r>
            <a:r>
              <a:rPr lang="en-US" altLang="ja-JP" sz="1200" dirty="0">
                <a:latin typeface="+mn-ea"/>
              </a:rPr>
              <a:t>(1,950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r>
              <a:rPr lang="ja-JP" altLang="en-US" sz="1000" dirty="0" smtClean="0">
                <a:latin typeface="+mn-ea"/>
              </a:rPr>
              <a:t>今後</a:t>
            </a:r>
            <a:r>
              <a:rPr lang="ja-JP" altLang="en-US" sz="1000" dirty="0">
                <a:latin typeface="+mn-ea"/>
              </a:rPr>
              <a:t>発生が予想されている東南海・南海地震等</a:t>
            </a:r>
            <a:r>
              <a:rPr lang="ja-JP" altLang="en-US" sz="1000" dirty="0" smtClean="0">
                <a:latin typeface="+mn-ea"/>
              </a:rPr>
              <a:t>の発生</a:t>
            </a:r>
            <a:r>
              <a:rPr lang="ja-JP" altLang="en-US" sz="1000" dirty="0">
                <a:latin typeface="+mn-ea"/>
              </a:rPr>
              <a:t>時に</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人的</a:t>
            </a:r>
            <a:r>
              <a:rPr lang="ja-JP" altLang="en-US" sz="1000" dirty="0">
                <a:latin typeface="+mn-ea"/>
              </a:rPr>
              <a:t>被害を軽減するととも</a:t>
            </a:r>
            <a:r>
              <a:rPr lang="ja-JP" altLang="en-US" sz="1000" dirty="0" smtClean="0">
                <a:latin typeface="+mn-ea"/>
              </a:rPr>
              <a:t>に救出活動や応急</a:t>
            </a:r>
            <a:r>
              <a:rPr lang="ja-JP" altLang="en-US" sz="1000" dirty="0">
                <a:latin typeface="+mn-ea"/>
              </a:rPr>
              <a:t>復旧活動</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ja-JP" altLang="en-US" sz="1000" dirty="0" smtClean="0">
                <a:latin typeface="+mn-ea"/>
              </a:rPr>
              <a:t>迅速化</a:t>
            </a:r>
            <a:r>
              <a:rPr lang="ja-JP" altLang="en-US" sz="1000" dirty="0">
                <a:latin typeface="+mn-ea"/>
              </a:rPr>
              <a:t>を図るため</a:t>
            </a:r>
            <a:r>
              <a:rPr lang="ja-JP" altLang="en-US" sz="1000" dirty="0" smtClean="0">
                <a:latin typeface="+mn-ea"/>
              </a:rPr>
              <a:t>、住宅</a:t>
            </a:r>
            <a:r>
              <a:rPr lang="ja-JP" altLang="en-US" sz="1000" dirty="0">
                <a:latin typeface="+mn-ea"/>
              </a:rPr>
              <a:t>の耐震化を促進します。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普及啓発活動事業の拡充</a:t>
            </a:r>
          </a:p>
          <a:p>
            <a:pPr fontAlgn="base">
              <a:spcBef>
                <a:spcPct val="0"/>
              </a:spcBef>
              <a:spcAft>
                <a:spcPct val="0"/>
              </a:spcAft>
            </a:pPr>
            <a:r>
              <a:rPr lang="ja-JP" altLang="en-US" sz="1000" dirty="0" smtClean="0">
                <a:latin typeface="+mn-ea"/>
              </a:rPr>
              <a:t>◎</a:t>
            </a:r>
            <a:r>
              <a:rPr lang="ja-JP" altLang="en-US" sz="1000" dirty="0">
                <a:latin typeface="+mn-ea"/>
              </a:rPr>
              <a:t>耐震診断に係る個人負担の更なる軽減</a:t>
            </a:r>
          </a:p>
          <a:p>
            <a:pPr fontAlgn="base">
              <a:spcBef>
                <a:spcPct val="0"/>
              </a:spcBef>
              <a:spcAft>
                <a:spcPct val="0"/>
              </a:spcAft>
            </a:pPr>
            <a:r>
              <a:rPr lang="ja-JP" altLang="en-US" sz="1000" dirty="0">
                <a:latin typeface="+mn-ea"/>
              </a:rPr>
              <a:t>　　</a:t>
            </a:r>
            <a:endParaRPr kumimoji="1" lang="ja-JP" altLang="en-US" sz="1000" dirty="0">
              <a:latin typeface="+mn-ea"/>
            </a:endParaRPr>
          </a:p>
        </p:txBody>
      </p:sp>
      <p:pic>
        <p:nvPicPr>
          <p:cNvPr id="31747"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832" y="2279526"/>
            <a:ext cx="120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47" descr="25%"/>
          <p:cNvSpPr>
            <a:spLocks noChangeArrowheads="1"/>
          </p:cNvSpPr>
          <p:nvPr/>
        </p:nvSpPr>
        <p:spPr bwMode="auto">
          <a:xfrm>
            <a:off x="4716496" y="1628801"/>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22" name="テキスト ボックス 21"/>
          <p:cNvSpPr txBox="1"/>
          <p:nvPr/>
        </p:nvSpPr>
        <p:spPr bwMode="auto">
          <a:xfrm>
            <a:off x="230400" y="1628800"/>
            <a:ext cx="4320000" cy="4338365"/>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県立</a:t>
            </a:r>
            <a:r>
              <a:rPr lang="ja-JP" altLang="en-US" sz="1400" dirty="0">
                <a:latin typeface="+mn-ea"/>
              </a:rPr>
              <a:t>学校の耐震化推進事業</a:t>
            </a:r>
          </a:p>
          <a:p>
            <a:pPr algn="r" fontAlgn="base">
              <a:spcBef>
                <a:spcPct val="0"/>
              </a:spcBef>
              <a:spcAft>
                <a:spcPct val="0"/>
              </a:spcAft>
            </a:pPr>
            <a:r>
              <a:rPr lang="ja-JP" altLang="en-US" sz="1200" dirty="0">
                <a:latin typeface="+mn-ea"/>
              </a:rPr>
              <a:t>　　　　       ［</a:t>
            </a:r>
            <a:r>
              <a:rPr lang="en-US" altLang="ja-JP" sz="1200" dirty="0">
                <a:latin typeface="+mn-ea"/>
              </a:rPr>
              <a:t>28</a:t>
            </a:r>
            <a:r>
              <a:rPr lang="ja-JP" altLang="en-US" sz="1200" dirty="0">
                <a:latin typeface="+mn-ea"/>
              </a:rPr>
              <a:t>億</a:t>
            </a:r>
            <a:r>
              <a:rPr lang="en-US" altLang="ja-JP" sz="1200" dirty="0">
                <a:latin typeface="+mn-ea"/>
              </a:rPr>
              <a:t>253</a:t>
            </a:r>
            <a:r>
              <a:rPr lang="ja-JP" altLang="en-US" sz="1200" dirty="0">
                <a:latin typeface="+mn-ea"/>
              </a:rPr>
              <a:t>万円</a:t>
            </a:r>
            <a:r>
              <a:rPr lang="en-US" altLang="ja-JP" sz="1200" dirty="0">
                <a:latin typeface="+mn-ea"/>
              </a:rPr>
              <a:t>(2</a:t>
            </a:r>
            <a:r>
              <a:rPr lang="ja-JP" altLang="en-US" sz="1200" dirty="0">
                <a:latin typeface="+mn-ea"/>
              </a:rPr>
              <a:t>億</a:t>
            </a:r>
            <a:r>
              <a:rPr lang="en-US" altLang="ja-JP" sz="1200" dirty="0">
                <a:latin typeface="+mn-ea"/>
              </a:rPr>
              <a:t>7,405</a:t>
            </a:r>
            <a:r>
              <a:rPr lang="ja-JP" altLang="en-US" sz="1200" dirty="0">
                <a:latin typeface="+mn-ea"/>
              </a:rPr>
              <a:t>万</a:t>
            </a:r>
            <a:r>
              <a:rPr lang="ja-JP" altLang="en-US" sz="1200" dirty="0" smtClean="0">
                <a:latin typeface="+mn-ea"/>
              </a:rPr>
              <a:t>円</a:t>
            </a:r>
            <a:r>
              <a:rPr lang="en-US" altLang="ja-JP" sz="1200" dirty="0" smtClean="0">
                <a:latin typeface="+mn-ea"/>
              </a:rPr>
              <a:t>)</a:t>
            </a:r>
            <a:r>
              <a:rPr lang="ja-JP" altLang="en-US" sz="1200" dirty="0" smtClean="0">
                <a:latin typeface="+mn-ea"/>
              </a:rPr>
              <a:t>］</a:t>
            </a:r>
            <a:endParaRPr lang="ja-JP" altLang="en-US" sz="1200" dirty="0">
              <a:latin typeface="+mn-ea"/>
            </a:endParaRP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依然として県立学校施設の耐震化率が他県に比べ低い現状であることから、平成２９年度末までに耐震化を完了する新たな耐震化計画を作成し、それに基づき、積極的に耐震化に取り組みます。平成２３年度は耐震診断をすべて完了するとともに、実施設計及び補強工事を次のとおり実施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学校施設の耐震化</a:t>
            </a:r>
          </a:p>
          <a:p>
            <a:pPr fontAlgn="base">
              <a:spcBef>
                <a:spcPct val="0"/>
              </a:spcBef>
              <a:spcAft>
                <a:spcPct val="0"/>
              </a:spcAft>
            </a:pPr>
            <a:r>
              <a:rPr lang="ja-JP" altLang="en-US" sz="1000" dirty="0" smtClean="0">
                <a:latin typeface="+mn-ea"/>
              </a:rPr>
              <a:t> ・</a:t>
            </a:r>
            <a:r>
              <a:rPr lang="ja-JP" altLang="en-US" sz="1000" dirty="0">
                <a:latin typeface="+mn-ea"/>
              </a:rPr>
              <a:t>耐震診断　　　　　　　</a:t>
            </a:r>
            <a:r>
              <a:rPr lang="ja-JP" altLang="en-US" sz="1000" dirty="0" smtClean="0">
                <a:latin typeface="+mn-ea"/>
              </a:rPr>
              <a:t>　　　 ５２棟</a:t>
            </a:r>
            <a:r>
              <a:rPr lang="ja-JP" altLang="en-US" sz="1000" dirty="0">
                <a:latin typeface="+mn-ea"/>
              </a:rPr>
              <a:t>（２９校）</a:t>
            </a:r>
          </a:p>
          <a:p>
            <a:pPr fontAlgn="base">
              <a:spcBef>
                <a:spcPct val="0"/>
              </a:spcBef>
              <a:spcAft>
                <a:spcPct val="0"/>
              </a:spcAft>
            </a:pPr>
            <a:r>
              <a:rPr lang="ja-JP" altLang="en-US" sz="1000" dirty="0" smtClean="0">
                <a:latin typeface="+mn-ea"/>
              </a:rPr>
              <a:t> ・</a:t>
            </a:r>
            <a:r>
              <a:rPr lang="ja-JP" altLang="en-US" sz="1000" dirty="0">
                <a:latin typeface="+mn-ea"/>
              </a:rPr>
              <a:t>耐震補強工事実施</a:t>
            </a:r>
            <a:r>
              <a:rPr lang="ja-JP" altLang="en-US" sz="1000" dirty="0" smtClean="0">
                <a:latin typeface="+mn-ea"/>
              </a:rPr>
              <a:t>設計   ３７棟</a:t>
            </a:r>
            <a:r>
              <a:rPr lang="ja-JP" altLang="en-US" sz="1000" dirty="0">
                <a:latin typeface="+mn-ea"/>
              </a:rPr>
              <a:t>（３２校）</a:t>
            </a:r>
          </a:p>
          <a:p>
            <a:pPr fontAlgn="base">
              <a:spcBef>
                <a:spcPct val="0"/>
              </a:spcBef>
              <a:spcAft>
                <a:spcPct val="0"/>
              </a:spcAft>
            </a:pPr>
            <a:r>
              <a:rPr lang="ja-JP" altLang="en-US" sz="1000" dirty="0" smtClean="0">
                <a:latin typeface="+mn-ea"/>
              </a:rPr>
              <a:t> ・</a:t>
            </a:r>
            <a:r>
              <a:rPr lang="ja-JP" altLang="en-US" sz="1000" dirty="0">
                <a:latin typeface="+mn-ea"/>
              </a:rPr>
              <a:t>耐震補強工事　　　　　</a:t>
            </a:r>
            <a:r>
              <a:rPr lang="ja-JP" altLang="en-US" sz="1000" dirty="0" smtClean="0">
                <a:latin typeface="+mn-ea"/>
              </a:rPr>
              <a:t>     １２棟</a:t>
            </a:r>
            <a:r>
              <a:rPr lang="ja-JP" altLang="en-US" sz="1000" dirty="0">
                <a:latin typeface="+mn-ea"/>
              </a:rPr>
              <a:t>（１２校）</a:t>
            </a:r>
            <a:endParaRPr kumimoji="1" lang="ja-JP" altLang="en-US" sz="1000" dirty="0">
              <a:latin typeface="+mn-ea"/>
            </a:endParaRPr>
          </a:p>
        </p:txBody>
      </p:sp>
      <p:sp>
        <p:nvSpPr>
          <p:cNvPr id="23" name="AutoShape 124"/>
          <p:cNvSpPr>
            <a:spLocks noChangeArrowheads="1"/>
          </p:cNvSpPr>
          <p:nvPr/>
        </p:nvSpPr>
        <p:spPr bwMode="auto">
          <a:xfrm>
            <a:off x="275431" y="3851893"/>
            <a:ext cx="2128267" cy="704850"/>
          </a:xfrm>
          <a:prstGeom prst="cloudCallout">
            <a:avLst>
              <a:gd name="adj1" fmla="val 29872"/>
              <a:gd name="adj2" fmla="val 78830"/>
            </a:avLst>
          </a:prstGeom>
          <a:solidFill>
            <a:srgbClr val="FFFFFF"/>
          </a:solidFill>
          <a:ln w="9525">
            <a:solidFill>
              <a:srgbClr val="000000"/>
            </a:solidFill>
            <a:round/>
            <a:headEnd/>
            <a:tailEnd/>
          </a:ln>
        </p:spPr>
        <p:txBody>
          <a:bodyPr vert="horz" wrap="square" lIns="27432" tIns="18288" rIns="0" bIns="18288"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平成２９年度末までに耐震化率</a:t>
            </a:r>
            <a:r>
              <a:rPr kumimoji="1" lang="en-US" altLang="ja-JP" sz="1000" b="0" i="0" u="none" strike="noStrike" cap="none" normalizeH="0" baseline="0" dirty="0" smtClean="0">
                <a:ln>
                  <a:noFill/>
                </a:ln>
                <a:solidFill>
                  <a:srgbClr val="FF0000"/>
                </a:solidFill>
                <a:effectLst/>
                <a:latin typeface="Arial" pitchFamily="34" charset="0"/>
                <a:ea typeface="ＭＳ Ｐゴシック" pitchFamily="50" charset="-128"/>
              </a:rPr>
              <a:t>100%</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を目指します</a:t>
            </a:r>
          </a:p>
        </p:txBody>
      </p:sp>
      <p:sp>
        <p:nvSpPr>
          <p:cNvPr id="24" name="AutoShape 54"/>
          <p:cNvSpPr>
            <a:spLocks noChangeArrowheads="1"/>
          </p:cNvSpPr>
          <p:nvPr/>
        </p:nvSpPr>
        <p:spPr bwMode="auto">
          <a:xfrm>
            <a:off x="1781845" y="5129734"/>
            <a:ext cx="276225" cy="333375"/>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pic>
        <p:nvPicPr>
          <p:cNvPr id="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01" y="4931991"/>
            <a:ext cx="1095375" cy="819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3893" y="4365104"/>
            <a:ext cx="1876425" cy="14001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8"/>
          <p:cNvSpPr>
            <a:spLocks noChangeAspect="1" noChangeArrowheads="1"/>
          </p:cNvSpPr>
          <p:nvPr/>
        </p:nvSpPr>
        <p:spPr bwMode="auto">
          <a:xfrm>
            <a:off x="7079580" y="285293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56393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2"/>
          <p:cNvSpPr>
            <a:spLocks noChangeArrowheads="1"/>
          </p:cNvSpPr>
          <p:nvPr/>
        </p:nvSpPr>
        <p:spPr bwMode="auto">
          <a:xfrm>
            <a:off x="179388" y="1916113"/>
            <a:ext cx="8785225" cy="4321175"/>
          </a:xfrm>
          <a:prstGeom prst="roundRect">
            <a:avLst>
              <a:gd name="adj" fmla="val 597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graphicFrame>
        <p:nvGraphicFramePr>
          <p:cNvPr id="1026" name="Object 16"/>
          <p:cNvGraphicFramePr>
            <a:graphicFrameLocks noGrp="1" noChangeAspect="1"/>
          </p:cNvGraphicFramePr>
          <p:nvPr>
            <p:ph type="chart" idx="1"/>
            <p:extLst>
              <p:ext uri="{D42A27DB-BD31-4B8C-83A1-F6EECF244321}">
                <p14:modId xmlns:p14="http://schemas.microsoft.com/office/powerpoint/2010/main" val="199155494"/>
              </p:ext>
            </p:extLst>
          </p:nvPr>
        </p:nvGraphicFramePr>
        <p:xfrm>
          <a:off x="5328989" y="2636912"/>
          <a:ext cx="3419475" cy="3276600"/>
        </p:xfrm>
        <a:graphic>
          <a:graphicData uri="http://schemas.openxmlformats.org/presentationml/2006/ole">
            <mc:AlternateContent xmlns:mc="http://schemas.openxmlformats.org/markup-compatibility/2006">
              <mc:Choice xmlns:v="urn:schemas-microsoft-com:vml" Requires="v">
                <p:oleObj spid="_x0000_s37734" name="グラフ" r:id="rId3" imgW="3419551" imgH="3276600" progId="MSGraph.Chart.8">
                  <p:embed followColorScheme="full"/>
                </p:oleObj>
              </mc:Choice>
              <mc:Fallback>
                <p:oleObj name="グラフ" r:id="rId3" imgW="3419551" imgH="3276600" progId="MSGraph.Chart.8">
                  <p:embed followColorScheme="full"/>
                  <p:pic>
                    <p:nvPicPr>
                      <p:cNvPr id="0" name="Picture 189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989" y="2636912"/>
                        <a:ext cx="3419475"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7473" name="Text Box 17"/>
          <p:cNvSpPr txBox="1">
            <a:spLocks noChangeArrowheads="1"/>
          </p:cNvSpPr>
          <p:nvPr/>
        </p:nvSpPr>
        <p:spPr bwMode="auto">
          <a:xfrm>
            <a:off x="6804025" y="4652963"/>
            <a:ext cx="1081088" cy="523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1400" b="1" i="1" dirty="0">
                <a:solidFill>
                  <a:srgbClr val="800000"/>
                </a:solidFill>
                <a:effectLst>
                  <a:outerShdw blurRad="38100" dist="38100" dir="2700000" algn="tl">
                    <a:srgbClr val="C0C0C0"/>
                  </a:outerShdw>
                </a:effectLst>
                <a:latin typeface="ＭＳ Ｐゴシック" pitchFamily="50" charset="-128"/>
              </a:rPr>
              <a:t>一般会計</a:t>
            </a:r>
            <a:r>
              <a:rPr lang="en-US" altLang="ja-JP" sz="1400" b="1" i="1" dirty="0" smtClean="0">
                <a:solidFill>
                  <a:srgbClr val="800000"/>
                </a:solidFill>
                <a:effectLst>
                  <a:outerShdw blurRad="38100" dist="38100" dir="2700000" algn="tl">
                    <a:srgbClr val="C0C0C0"/>
                  </a:outerShdw>
                </a:effectLst>
                <a:latin typeface="ＭＳ Ｐゴシック" pitchFamily="50" charset="-128"/>
              </a:rPr>
              <a:t>6,602</a:t>
            </a:r>
            <a:r>
              <a:rPr lang="ja-JP" altLang="en-US" sz="1400" b="1" i="1" dirty="0" smtClean="0">
                <a:solidFill>
                  <a:srgbClr val="800000"/>
                </a:solidFill>
                <a:effectLst>
                  <a:outerShdw blurRad="38100" dist="38100" dir="2700000" algn="tl">
                    <a:srgbClr val="C0C0C0"/>
                  </a:outerShdw>
                </a:effectLst>
                <a:latin typeface="ＭＳ Ｐゴシック" pitchFamily="50" charset="-128"/>
              </a:rPr>
              <a:t>億</a:t>
            </a:r>
            <a:r>
              <a:rPr lang="ja-JP" altLang="en-US" sz="1400" b="1" i="1" dirty="0">
                <a:solidFill>
                  <a:srgbClr val="800000"/>
                </a:solidFill>
                <a:effectLst>
                  <a:outerShdw blurRad="38100" dist="38100" dir="2700000" algn="tl">
                    <a:srgbClr val="C0C0C0"/>
                  </a:outerShdw>
                </a:effectLst>
                <a:latin typeface="ＭＳ Ｐゴシック" pitchFamily="50" charset="-128"/>
              </a:rPr>
              <a:t>円</a:t>
            </a:r>
          </a:p>
        </p:txBody>
      </p:sp>
      <p:sp>
        <p:nvSpPr>
          <p:cNvPr id="787474" name="Text Box 18"/>
          <p:cNvSpPr txBox="1">
            <a:spLocks noChangeArrowheads="1"/>
          </p:cNvSpPr>
          <p:nvPr/>
        </p:nvSpPr>
        <p:spPr bwMode="auto">
          <a:xfrm>
            <a:off x="4930775" y="2565400"/>
            <a:ext cx="1657350" cy="523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1400" b="1" i="1" dirty="0">
                <a:solidFill>
                  <a:srgbClr val="800000"/>
                </a:solidFill>
                <a:effectLst>
                  <a:outerShdw blurRad="38100" dist="38100" dir="2700000" algn="tl">
                    <a:srgbClr val="C0C0C0"/>
                  </a:outerShdw>
                </a:effectLst>
                <a:latin typeface="ＭＳ Ｐゴシック" pitchFamily="50" charset="-128"/>
              </a:rPr>
              <a:t>特別会計</a:t>
            </a:r>
            <a:r>
              <a:rPr lang="en-US" altLang="ja-JP" sz="1400" b="1" i="1" dirty="0">
                <a:solidFill>
                  <a:srgbClr val="800000"/>
                </a:solidFill>
                <a:effectLst>
                  <a:outerShdw blurRad="38100" dist="38100" dir="2700000" algn="tl">
                    <a:srgbClr val="C0C0C0"/>
                  </a:outerShdw>
                </a:effectLst>
                <a:latin typeface="ＭＳ Ｐゴシック" pitchFamily="50" charset="-128"/>
              </a:rPr>
              <a:t>(18</a:t>
            </a:r>
            <a:r>
              <a:rPr lang="ja-JP" altLang="en-US" sz="1400" b="1" i="1" dirty="0">
                <a:solidFill>
                  <a:srgbClr val="800000"/>
                </a:solidFill>
                <a:effectLst>
                  <a:outerShdw blurRad="38100" dist="38100" dir="2700000" algn="tl">
                    <a:srgbClr val="C0C0C0"/>
                  </a:outerShdw>
                </a:effectLst>
                <a:latin typeface="ＭＳ Ｐゴシック" pitchFamily="50" charset="-128"/>
              </a:rPr>
              <a:t>会計）</a:t>
            </a:r>
            <a:r>
              <a:rPr lang="en-US" altLang="ja-JP" sz="1400" b="1" i="1" dirty="0" smtClean="0">
                <a:solidFill>
                  <a:srgbClr val="800000"/>
                </a:solidFill>
                <a:effectLst>
                  <a:outerShdw blurRad="38100" dist="38100" dir="2700000" algn="tl">
                    <a:srgbClr val="C0C0C0"/>
                  </a:outerShdw>
                </a:effectLst>
                <a:latin typeface="ＭＳ Ｐゴシック" pitchFamily="50" charset="-128"/>
              </a:rPr>
              <a:t>2,613</a:t>
            </a:r>
            <a:r>
              <a:rPr lang="ja-JP" altLang="en-US" sz="1400" b="1" i="1" dirty="0" smtClean="0">
                <a:solidFill>
                  <a:srgbClr val="800000"/>
                </a:solidFill>
                <a:effectLst>
                  <a:outerShdw blurRad="38100" dist="38100" dir="2700000" algn="tl">
                    <a:srgbClr val="C0C0C0"/>
                  </a:outerShdw>
                </a:effectLst>
                <a:latin typeface="ＭＳ Ｐゴシック" pitchFamily="50" charset="-128"/>
              </a:rPr>
              <a:t>億</a:t>
            </a:r>
            <a:r>
              <a:rPr lang="ja-JP" altLang="en-US" sz="1400" b="1" i="1" dirty="0">
                <a:solidFill>
                  <a:srgbClr val="800000"/>
                </a:solidFill>
                <a:effectLst>
                  <a:outerShdw blurRad="38100" dist="38100" dir="2700000" algn="tl">
                    <a:srgbClr val="C0C0C0"/>
                  </a:outerShdw>
                </a:effectLst>
                <a:latin typeface="ＭＳ Ｐゴシック" pitchFamily="50" charset="-128"/>
              </a:rPr>
              <a:t>円</a:t>
            </a:r>
          </a:p>
        </p:txBody>
      </p:sp>
      <p:sp>
        <p:nvSpPr>
          <p:cNvPr id="787475" name="Text Box 19"/>
          <p:cNvSpPr txBox="1">
            <a:spLocks noChangeArrowheads="1"/>
          </p:cNvSpPr>
          <p:nvPr/>
        </p:nvSpPr>
        <p:spPr bwMode="auto">
          <a:xfrm>
            <a:off x="7308726" y="2389188"/>
            <a:ext cx="1655762" cy="523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1400" b="1" i="1" dirty="0">
                <a:solidFill>
                  <a:srgbClr val="800000"/>
                </a:solidFill>
                <a:effectLst>
                  <a:outerShdw blurRad="38100" dist="38100" dir="2700000" algn="tl">
                    <a:srgbClr val="C0C0C0"/>
                  </a:outerShdw>
                </a:effectLst>
                <a:latin typeface="ＭＳ Ｐゴシック" pitchFamily="50" charset="-128"/>
              </a:rPr>
              <a:t>企業会計（２会計）</a:t>
            </a:r>
            <a:br>
              <a:rPr lang="ja-JP" altLang="en-US" sz="1400" b="1" i="1" dirty="0">
                <a:solidFill>
                  <a:srgbClr val="800000"/>
                </a:solidFill>
                <a:effectLst>
                  <a:outerShdw blurRad="38100" dist="38100" dir="2700000" algn="tl">
                    <a:srgbClr val="C0C0C0"/>
                  </a:outerShdw>
                </a:effectLst>
                <a:latin typeface="ＭＳ Ｐゴシック" pitchFamily="50" charset="-128"/>
              </a:rPr>
            </a:br>
            <a:r>
              <a:rPr lang="en-US" altLang="ja-JP" sz="1400" b="1" i="1" dirty="0" smtClean="0">
                <a:solidFill>
                  <a:srgbClr val="800000"/>
                </a:solidFill>
                <a:effectLst>
                  <a:outerShdw blurRad="38100" dist="38100" dir="2700000" algn="tl">
                    <a:srgbClr val="C0C0C0"/>
                  </a:outerShdw>
                </a:effectLst>
                <a:latin typeface="ＭＳ Ｐゴシック" pitchFamily="50" charset="-128"/>
              </a:rPr>
              <a:t>116</a:t>
            </a:r>
            <a:r>
              <a:rPr lang="ja-JP" altLang="en-US" sz="1400" b="1" i="1" dirty="0" smtClean="0">
                <a:solidFill>
                  <a:srgbClr val="800000"/>
                </a:solidFill>
                <a:effectLst>
                  <a:outerShdw blurRad="38100" dist="38100" dir="2700000" algn="tl">
                    <a:srgbClr val="C0C0C0"/>
                  </a:outerShdw>
                </a:effectLst>
                <a:latin typeface="ＭＳ Ｐゴシック" pitchFamily="50" charset="-128"/>
              </a:rPr>
              <a:t>億</a:t>
            </a:r>
            <a:r>
              <a:rPr lang="ja-JP" altLang="en-US" sz="1400" b="1" i="1" dirty="0">
                <a:solidFill>
                  <a:srgbClr val="800000"/>
                </a:solidFill>
                <a:effectLst>
                  <a:outerShdw blurRad="38100" dist="38100" dir="2700000" algn="tl">
                    <a:srgbClr val="C0C0C0"/>
                  </a:outerShdw>
                </a:effectLst>
                <a:latin typeface="ＭＳ Ｐゴシック" pitchFamily="50" charset="-128"/>
              </a:rPr>
              <a:t>円</a:t>
            </a:r>
          </a:p>
        </p:txBody>
      </p:sp>
      <p:sp>
        <p:nvSpPr>
          <p:cNvPr id="1032" name="Freeform 20"/>
          <p:cNvSpPr>
            <a:spLocks/>
          </p:cNvSpPr>
          <p:nvPr/>
        </p:nvSpPr>
        <p:spPr bwMode="auto">
          <a:xfrm>
            <a:off x="6831037" y="2586038"/>
            <a:ext cx="549275" cy="361950"/>
          </a:xfrm>
          <a:custGeom>
            <a:avLst/>
            <a:gdLst>
              <a:gd name="T0" fmla="*/ 2147483647 w 346"/>
              <a:gd name="T1" fmla="*/ 0 h 228"/>
              <a:gd name="T2" fmla="*/ 0 w 346"/>
              <a:gd name="T3" fmla="*/ 0 h 228"/>
              <a:gd name="T4" fmla="*/ 2147483647 w 346"/>
              <a:gd name="T5" fmla="*/ 2147483647 h 228"/>
              <a:gd name="T6" fmla="*/ 0 60000 65536"/>
              <a:gd name="T7" fmla="*/ 0 60000 65536"/>
              <a:gd name="T8" fmla="*/ 0 60000 65536"/>
              <a:gd name="T9" fmla="*/ 0 w 346"/>
              <a:gd name="T10" fmla="*/ 0 h 228"/>
              <a:gd name="T11" fmla="*/ 346 w 346"/>
              <a:gd name="T12" fmla="*/ 228 h 228"/>
            </a:gdLst>
            <a:ahLst/>
            <a:cxnLst>
              <a:cxn ang="T6">
                <a:pos x="T0" y="T1"/>
              </a:cxn>
              <a:cxn ang="T7">
                <a:pos x="T2" y="T3"/>
              </a:cxn>
              <a:cxn ang="T8">
                <a:pos x="T4" y="T5"/>
              </a:cxn>
            </a:cxnLst>
            <a:rect l="T9" t="T10" r="T11" b="T12"/>
            <a:pathLst>
              <a:path w="346" h="228">
                <a:moveTo>
                  <a:pt x="346" y="0"/>
                </a:moveTo>
                <a:lnTo>
                  <a:pt x="0" y="0"/>
                </a:lnTo>
                <a:lnTo>
                  <a:pt x="75" y="228"/>
                </a:lnTo>
              </a:path>
            </a:pathLst>
          </a:custGeom>
          <a:noFill/>
          <a:ln w="22225">
            <a:solidFill>
              <a:srgbClr val="8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1033" name="Freeform 21"/>
          <p:cNvSpPr>
            <a:spLocks/>
          </p:cNvSpPr>
          <p:nvPr/>
        </p:nvSpPr>
        <p:spPr bwMode="auto">
          <a:xfrm>
            <a:off x="5868988" y="2924175"/>
            <a:ext cx="431800" cy="288925"/>
          </a:xfrm>
          <a:custGeom>
            <a:avLst/>
            <a:gdLst>
              <a:gd name="T0" fmla="*/ 0 w 182"/>
              <a:gd name="T1" fmla="*/ 0 h 227"/>
              <a:gd name="T2" fmla="*/ 2147483647 w 182"/>
              <a:gd name="T3" fmla="*/ 0 h 227"/>
              <a:gd name="T4" fmla="*/ 2147483647 w 182"/>
              <a:gd name="T5" fmla="*/ 2147483647 h 227"/>
              <a:gd name="T6" fmla="*/ 0 60000 65536"/>
              <a:gd name="T7" fmla="*/ 0 60000 65536"/>
              <a:gd name="T8" fmla="*/ 0 60000 65536"/>
              <a:gd name="T9" fmla="*/ 0 w 182"/>
              <a:gd name="T10" fmla="*/ 0 h 227"/>
              <a:gd name="T11" fmla="*/ 182 w 182"/>
              <a:gd name="T12" fmla="*/ 227 h 227"/>
            </a:gdLst>
            <a:ahLst/>
            <a:cxnLst>
              <a:cxn ang="T6">
                <a:pos x="T0" y="T1"/>
              </a:cxn>
              <a:cxn ang="T7">
                <a:pos x="T2" y="T3"/>
              </a:cxn>
              <a:cxn ang="T8">
                <a:pos x="T4" y="T5"/>
              </a:cxn>
            </a:cxnLst>
            <a:rect l="T9" t="T10" r="T11" b="T12"/>
            <a:pathLst>
              <a:path w="182" h="227">
                <a:moveTo>
                  <a:pt x="0" y="0"/>
                </a:moveTo>
                <a:lnTo>
                  <a:pt x="139" y="0"/>
                </a:lnTo>
                <a:lnTo>
                  <a:pt x="182" y="227"/>
                </a:lnTo>
              </a:path>
            </a:pathLst>
          </a:custGeom>
          <a:noFill/>
          <a:ln w="22225">
            <a:solidFill>
              <a:srgbClr val="8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787478" name="Oval 22"/>
          <p:cNvSpPr>
            <a:spLocks noChangeArrowheads="1"/>
          </p:cNvSpPr>
          <p:nvPr/>
        </p:nvSpPr>
        <p:spPr bwMode="auto">
          <a:xfrm>
            <a:off x="6301507" y="3779838"/>
            <a:ext cx="1366837" cy="735012"/>
          </a:xfrm>
          <a:prstGeom prst="ellipse">
            <a:avLst/>
          </a:prstGeom>
          <a:solidFill>
            <a:schemeClr val="bg1"/>
          </a:solidFill>
          <a:ln w="38100" cmpd="dbl" algn="ctr">
            <a:solidFill>
              <a:srgbClr val="800000"/>
            </a:solidFill>
            <a:round/>
            <a:headEnd/>
            <a:tailEnd/>
          </a:ln>
          <a:effectLst/>
        </p:spPr>
        <p:txBody>
          <a:bodyPr anchor="ctr">
            <a:spAutoFit/>
          </a:bodyPr>
          <a:lstStyle/>
          <a:p>
            <a:pPr algn="ctr" fontAlgn="base">
              <a:spcBef>
                <a:spcPct val="50000"/>
              </a:spcBef>
              <a:spcAft>
                <a:spcPct val="0"/>
              </a:spcAft>
              <a:defRPr/>
            </a:pPr>
            <a:r>
              <a:rPr lang="ja-JP" altLang="en-US" sz="1400" b="1" i="1" dirty="0">
                <a:solidFill>
                  <a:srgbClr val="C0504D"/>
                </a:solidFill>
                <a:effectLst>
                  <a:outerShdw blurRad="38100" dist="38100" dir="2700000" algn="tl">
                    <a:srgbClr val="C0C0C0"/>
                  </a:outerShdw>
                </a:effectLst>
                <a:latin typeface="ＭＳ Ｐゴシック" pitchFamily="50" charset="-128"/>
              </a:rPr>
              <a:t>全会計</a:t>
            </a:r>
            <a:br>
              <a:rPr lang="ja-JP" altLang="en-US" sz="1400" b="1" i="1" dirty="0">
                <a:solidFill>
                  <a:srgbClr val="C0504D"/>
                </a:solidFill>
                <a:effectLst>
                  <a:outerShdw blurRad="38100" dist="38100" dir="2700000" algn="tl">
                    <a:srgbClr val="C0C0C0"/>
                  </a:outerShdw>
                </a:effectLst>
                <a:latin typeface="ＭＳ Ｐゴシック" pitchFamily="50" charset="-128"/>
              </a:rPr>
            </a:br>
            <a:r>
              <a:rPr lang="en-US" altLang="ja-JP" sz="1400" b="1" i="1" dirty="0" smtClean="0">
                <a:solidFill>
                  <a:srgbClr val="C0504D"/>
                </a:solidFill>
                <a:effectLst>
                  <a:outerShdw blurRad="38100" dist="38100" dir="2700000" algn="tl">
                    <a:srgbClr val="C0C0C0"/>
                  </a:outerShdw>
                </a:effectLst>
                <a:latin typeface="ＭＳ Ｐゴシック" pitchFamily="50" charset="-128"/>
              </a:rPr>
              <a:t>9,331</a:t>
            </a:r>
            <a:r>
              <a:rPr lang="ja-JP" altLang="en-US" sz="1400" b="1" i="1" dirty="0" smtClean="0">
                <a:solidFill>
                  <a:srgbClr val="C0504D"/>
                </a:solidFill>
                <a:effectLst>
                  <a:outerShdw blurRad="38100" dist="38100" dir="2700000" algn="tl">
                    <a:srgbClr val="C0C0C0"/>
                  </a:outerShdw>
                </a:effectLst>
                <a:latin typeface="ＭＳ Ｐゴシック" pitchFamily="50" charset="-128"/>
              </a:rPr>
              <a:t>億</a:t>
            </a:r>
            <a:r>
              <a:rPr lang="ja-JP" altLang="en-US" sz="1400" b="1" i="1" dirty="0">
                <a:solidFill>
                  <a:srgbClr val="C0504D"/>
                </a:solidFill>
                <a:effectLst>
                  <a:outerShdw blurRad="38100" dist="38100" dir="2700000" algn="tl">
                    <a:srgbClr val="C0C0C0"/>
                  </a:outerShdw>
                </a:effectLst>
                <a:latin typeface="ＭＳ Ｐゴシック" pitchFamily="50" charset="-128"/>
              </a:rPr>
              <a:t>円</a:t>
            </a:r>
          </a:p>
        </p:txBody>
      </p:sp>
      <p:sp>
        <p:nvSpPr>
          <p:cNvPr id="787481" name="AutoShape 25"/>
          <p:cNvSpPr>
            <a:spLocks noChangeArrowheads="1"/>
          </p:cNvSpPr>
          <p:nvPr/>
        </p:nvSpPr>
        <p:spPr bwMode="auto">
          <a:xfrm>
            <a:off x="3059113" y="1700213"/>
            <a:ext cx="2881312" cy="360362"/>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dirty="0">
                <a:solidFill>
                  <a:prstClr val="black"/>
                </a:solidFill>
                <a:latin typeface="Arial" charset="0"/>
              </a:rPr>
              <a:t>平成</a:t>
            </a:r>
            <a:r>
              <a:rPr lang="ja-JP" altLang="en-US" sz="1400" dirty="0" smtClean="0">
                <a:solidFill>
                  <a:prstClr val="black"/>
                </a:solidFill>
                <a:latin typeface="Arial" charset="0"/>
              </a:rPr>
              <a:t>２３年度</a:t>
            </a:r>
            <a:r>
              <a:rPr lang="ja-JP" altLang="en-US" sz="1400" dirty="0">
                <a:solidFill>
                  <a:prstClr val="black"/>
                </a:solidFill>
                <a:latin typeface="Arial" charset="0"/>
              </a:rPr>
              <a:t>当初予算の規模</a:t>
            </a:r>
          </a:p>
        </p:txBody>
      </p:sp>
      <p:grpSp>
        <p:nvGrpSpPr>
          <p:cNvPr id="1036" name="Group 29"/>
          <p:cNvGrpSpPr>
            <a:grpSpLocks/>
          </p:cNvGrpSpPr>
          <p:nvPr/>
        </p:nvGrpSpPr>
        <p:grpSpPr bwMode="auto">
          <a:xfrm>
            <a:off x="53975" y="6381750"/>
            <a:ext cx="1638300" cy="457200"/>
            <a:chOff x="4728" y="3999"/>
            <a:chExt cx="1032" cy="288"/>
          </a:xfrm>
        </p:grpSpPr>
        <p:sp>
          <p:nvSpPr>
            <p:cNvPr id="787486" name="Text Box 3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045"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7488" name="Text Box 32"/>
          <p:cNvSpPr txBox="1">
            <a:spLocks noChangeArrowheads="1"/>
          </p:cNvSpPr>
          <p:nvPr/>
        </p:nvSpPr>
        <p:spPr bwMode="auto">
          <a:xfrm>
            <a:off x="4284663" y="6491288"/>
            <a:ext cx="4859337" cy="366712"/>
          </a:xfrm>
          <a:prstGeom prst="rect">
            <a:avLst/>
          </a:prstGeom>
          <a:gradFill rotWithShape="1">
            <a:gsLst>
              <a:gs pos="0">
                <a:schemeClr val="bg1"/>
              </a:gs>
              <a:gs pos="100000">
                <a:srgbClr val="FF66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当初予算</a:t>
            </a:r>
          </a:p>
        </p:txBody>
      </p:sp>
      <p:sp>
        <p:nvSpPr>
          <p:cNvPr id="1038" name="Text Box 3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a:solidFill>
                  <a:prstClr val="black"/>
                </a:solidFill>
              </a:rPr>
              <a:t>－１－</a:t>
            </a:r>
          </a:p>
        </p:txBody>
      </p:sp>
      <p:sp>
        <p:nvSpPr>
          <p:cNvPr id="787490" name="Text Box 34"/>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dirty="0">
                <a:solidFill>
                  <a:prstClr val="white"/>
                </a:solidFill>
                <a:effectLst>
                  <a:outerShdw blurRad="38100" dist="38100" dir="2700000" algn="tl">
                    <a:srgbClr val="000000"/>
                  </a:outerShdw>
                </a:effectLst>
                <a:latin typeface="Arial" charset="0"/>
                <a:ea typeface="HGｺﾞｼｯｸE" pitchFamily="49" charset="-128"/>
              </a:rPr>
              <a:t>平成</a:t>
            </a:r>
            <a:r>
              <a:rPr lang="ja-JP" altLang="en-US" sz="3600" i="1" dirty="0" smtClean="0">
                <a:solidFill>
                  <a:prstClr val="white"/>
                </a:solidFill>
                <a:effectLst>
                  <a:outerShdw blurRad="38100" dist="38100" dir="2700000" algn="tl">
                    <a:srgbClr val="000000"/>
                  </a:outerShdw>
                </a:effectLst>
                <a:latin typeface="Arial" charset="0"/>
                <a:ea typeface="HGｺﾞｼｯｸE" pitchFamily="49" charset="-128"/>
              </a:rPr>
              <a:t>２</a:t>
            </a:r>
            <a:r>
              <a:rPr lang="ja-JP" altLang="en-US" sz="3600" i="1" dirty="0">
                <a:solidFill>
                  <a:prstClr val="white"/>
                </a:solidFill>
                <a:effectLst>
                  <a:outerShdw blurRad="38100" dist="38100" dir="2700000" algn="tl">
                    <a:srgbClr val="000000"/>
                  </a:outerShdw>
                </a:effectLst>
                <a:latin typeface="Arial" charset="0"/>
                <a:ea typeface="HGｺﾞｼｯｸE" pitchFamily="49" charset="-128"/>
              </a:rPr>
              <a:t>３</a:t>
            </a:r>
            <a:r>
              <a:rPr lang="ja-JP" altLang="en-US" sz="3600" i="1" dirty="0" smtClean="0">
                <a:solidFill>
                  <a:prstClr val="white"/>
                </a:solidFill>
                <a:effectLst>
                  <a:outerShdw blurRad="38100" dist="38100" dir="2700000" algn="tl">
                    <a:srgbClr val="000000"/>
                  </a:outerShdw>
                </a:effectLst>
                <a:latin typeface="Arial" charset="0"/>
                <a:ea typeface="HGｺﾞｼｯｸE" pitchFamily="49" charset="-128"/>
              </a:rPr>
              <a:t>年度</a:t>
            </a:r>
            <a:r>
              <a:rPr lang="ja-JP" altLang="en-US" sz="3600" i="1" dirty="0">
                <a:solidFill>
                  <a:prstClr val="white"/>
                </a:solidFill>
                <a:effectLst>
                  <a:outerShdw blurRad="38100" dist="38100" dir="2700000" algn="tl">
                    <a:srgbClr val="000000"/>
                  </a:outerShdw>
                </a:effectLst>
                <a:latin typeface="Arial" charset="0"/>
                <a:ea typeface="HGｺﾞｼｯｸE" pitchFamily="49" charset="-128"/>
              </a:rPr>
              <a:t>当初予算</a:t>
            </a:r>
          </a:p>
        </p:txBody>
      </p:sp>
      <p:sp>
        <p:nvSpPr>
          <p:cNvPr id="1040" name="Line 35"/>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1041" name="Text Box 48"/>
          <p:cNvSpPr txBox="1">
            <a:spLocks noChangeArrowheads="1"/>
          </p:cNvSpPr>
          <p:nvPr/>
        </p:nvSpPr>
        <p:spPr bwMode="auto">
          <a:xfrm>
            <a:off x="250825" y="692150"/>
            <a:ext cx="8497888" cy="954107"/>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予算編成の基本的な考え方</a:t>
            </a:r>
            <a:r>
              <a:rPr lang="en-US" altLang="ja-JP" sz="1400" dirty="0">
                <a:solidFill>
                  <a:prstClr val="black"/>
                </a:solidFill>
                <a:latin typeface="ＭＳ Ｐゴシック" charset="-128"/>
              </a:rPr>
              <a:t>】</a:t>
            </a:r>
            <a:br>
              <a:rPr lang="en-US" altLang="ja-JP" sz="1400" dirty="0">
                <a:solidFill>
                  <a:prstClr val="black"/>
                </a:solidFill>
                <a:latin typeface="ＭＳ Ｐゴシック" charset="-128"/>
              </a:rPr>
            </a:br>
            <a:r>
              <a:rPr lang="ja-JP" altLang="en-US" sz="1400" dirty="0">
                <a:solidFill>
                  <a:prstClr val="black"/>
                </a:solidFill>
                <a:latin typeface="ＭＳ Ｐゴシック" charset="-128"/>
              </a:rPr>
              <a:t>厳しい財政状況を踏まえ、行財政構造改革大綱</a:t>
            </a:r>
            <a:r>
              <a:rPr lang="en-US" altLang="ja-JP" sz="1400" dirty="0">
                <a:solidFill>
                  <a:prstClr val="black"/>
                </a:solidFill>
                <a:latin typeface="ＭＳ Ｐゴシック" charset="-128"/>
              </a:rPr>
              <a:t>2008</a:t>
            </a:r>
            <a:r>
              <a:rPr lang="ja-JP" altLang="en-US" sz="1400" dirty="0">
                <a:solidFill>
                  <a:prstClr val="black"/>
                </a:solidFill>
                <a:latin typeface="ＭＳ Ｐゴシック" charset="-128"/>
              </a:rPr>
              <a:t>及び財政構造改革プラン</a:t>
            </a:r>
            <a:r>
              <a:rPr lang="ja-JP" altLang="en-US" sz="1400" dirty="0" smtClean="0">
                <a:solidFill>
                  <a:prstClr val="black"/>
                </a:solidFill>
                <a:latin typeface="ＭＳ Ｐゴシック" charset="-128"/>
              </a:rPr>
              <a:t>に掲げた目標を達成するよう着実に取り組む一方で、最終年度となる「新おかやま夢づくりプラン」の政策目標の達成に向けて、行動計画に掲げる取組の総仕上げを進めるとともに、社会経済環境の変化を適切に踏まえた機動的な施策・事業を展開する。</a:t>
            </a:r>
            <a:endParaRPr lang="ja-JP" altLang="en-US" sz="1400" dirty="0">
              <a:solidFill>
                <a:prstClr val="black"/>
              </a:solidFill>
              <a:latin typeface="ＭＳ Ｐゴシック" charset="-128"/>
            </a:endParaRPr>
          </a:p>
        </p:txBody>
      </p:sp>
      <p:sp>
        <p:nvSpPr>
          <p:cNvPr id="1042" name="Line 6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1043" name="Text Box 190"/>
          <p:cNvSpPr txBox="1">
            <a:spLocks noChangeArrowheads="1"/>
          </p:cNvSpPr>
          <p:nvPr/>
        </p:nvSpPr>
        <p:spPr bwMode="auto">
          <a:xfrm>
            <a:off x="250825" y="3052192"/>
            <a:ext cx="1944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400" dirty="0">
                <a:solidFill>
                  <a:prstClr val="black"/>
                </a:solidFill>
              </a:rPr>
              <a:t>【</a:t>
            </a:r>
            <a:r>
              <a:rPr lang="ja-JP" altLang="en-US" sz="1400" dirty="0">
                <a:solidFill>
                  <a:prstClr val="black"/>
                </a:solidFill>
              </a:rPr>
              <a:t>予算額</a:t>
            </a:r>
            <a:r>
              <a:rPr lang="en-US" altLang="ja-JP" sz="1400" dirty="0">
                <a:solidFill>
                  <a:prstClr val="black"/>
                </a:solidFill>
              </a:rPr>
              <a:t>】</a:t>
            </a:r>
          </a:p>
        </p:txBody>
      </p:sp>
      <p:graphicFrame>
        <p:nvGraphicFramePr>
          <p:cNvPr id="1027" name="Object 22"/>
          <p:cNvGraphicFramePr>
            <a:graphicFrameLocks noChangeAspect="1"/>
          </p:cNvGraphicFramePr>
          <p:nvPr>
            <p:extLst>
              <p:ext uri="{D42A27DB-BD31-4B8C-83A1-F6EECF244321}">
                <p14:modId xmlns:p14="http://schemas.microsoft.com/office/powerpoint/2010/main" val="3242107775"/>
              </p:ext>
            </p:extLst>
          </p:nvPr>
        </p:nvGraphicFramePr>
        <p:xfrm>
          <a:off x="274638" y="3378200"/>
          <a:ext cx="5856287" cy="2354263"/>
        </p:xfrm>
        <a:graphic>
          <a:graphicData uri="http://schemas.openxmlformats.org/presentationml/2006/ole">
            <mc:AlternateContent xmlns:mc="http://schemas.openxmlformats.org/markup-compatibility/2006">
              <mc:Choice xmlns:v="urn:schemas-microsoft-com:vml" Requires="v">
                <p:oleObj spid="_x0000_s37735" name="ワークシート" r:id="rId6" imgW="5486400" imgH="2209800" progId="Excel.Sheet.8">
                  <p:embed/>
                </p:oleObj>
              </mc:Choice>
              <mc:Fallback>
                <p:oleObj name="ワークシート" r:id="rId6" imgW="5486400" imgH="2209800" progId="Excel.Sheet.8">
                  <p:embed/>
                  <p:pic>
                    <p:nvPicPr>
                      <p:cNvPr id="0" name="Picture 18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38" y="3378200"/>
                        <a:ext cx="5856287" cy="23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spTree>
    <p:extLst>
      <p:ext uri="{BB962C8B-B14F-4D97-AF65-F5344CB8AC3E}">
        <p14:creationId xmlns:p14="http://schemas.microsoft.com/office/powerpoint/2010/main" val="285540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－２８－</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Ⅱ</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「安全・安心の岡山」の創造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6" name="AutoShape 12"/>
          <p:cNvSpPr>
            <a:spLocks noChangeArrowheads="1"/>
          </p:cNvSpPr>
          <p:nvPr/>
        </p:nvSpPr>
        <p:spPr bwMode="auto">
          <a:xfrm>
            <a:off x="179512" y="548680"/>
            <a:ext cx="8785100" cy="864096"/>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県民の健康生活と安心な医療体制の確保や高齢者、障害のある人等への福祉サービスの安定的な提供、食の安全・安心の確保など、すべての人が地域</a:t>
            </a:r>
            <a:r>
              <a:rPr lang="ja-JP" altLang="en-US" sz="1600" dirty="0">
                <a:solidFill>
                  <a:prstClr val="black"/>
                </a:solidFill>
                <a:latin typeface="Arial" charset="0"/>
                <a:ea typeface="HG丸ｺﾞｼｯｸM-PRO" pitchFamily="50" charset="-128"/>
              </a:rPr>
              <a:t>や</a:t>
            </a:r>
            <a:r>
              <a:rPr lang="ja-JP" altLang="en-US" sz="1600" dirty="0" smtClean="0">
                <a:solidFill>
                  <a:prstClr val="black"/>
                </a:solidFill>
                <a:latin typeface="Arial" charset="0"/>
                <a:ea typeface="HG丸ｺﾞｼｯｸM-PRO" pitchFamily="50" charset="-128"/>
              </a:rPr>
              <a:t>家庭で快適でいきいき暮らせる社会の実現を促進する施策</a:t>
            </a:r>
            <a:endParaRPr lang="en-US" altLang="ja-JP" sz="1600" dirty="0" smtClean="0">
              <a:solidFill>
                <a:prstClr val="black"/>
              </a:solidFill>
              <a:latin typeface="Arial" charset="0"/>
              <a:ea typeface="HG丸ｺﾞｼｯｸM-PRO" pitchFamily="50" charset="-128"/>
            </a:endParaRPr>
          </a:p>
        </p:txBody>
      </p:sp>
      <p:sp>
        <p:nvSpPr>
          <p:cNvPr id="2" name="テキスト ボックス 1"/>
          <p:cNvSpPr txBox="1"/>
          <p:nvPr/>
        </p:nvSpPr>
        <p:spPr bwMode="auto">
          <a:xfrm>
            <a:off x="4698145" y="1566358"/>
            <a:ext cx="4320000" cy="301477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予防</a:t>
            </a:r>
            <a:r>
              <a:rPr lang="ja-JP" altLang="en-US" sz="1400" dirty="0">
                <a:latin typeface="+mn-ea"/>
              </a:rPr>
              <a:t>接種促進事業</a:t>
            </a:r>
          </a:p>
          <a:p>
            <a:pPr algn="r" fontAlgn="base">
              <a:spcBef>
                <a:spcPct val="0"/>
              </a:spcBef>
              <a:spcAft>
                <a:spcPct val="0"/>
              </a:spcAft>
            </a:pPr>
            <a:r>
              <a:rPr lang="ja-JP" altLang="en-US" sz="1200" dirty="0">
                <a:latin typeface="+mn-ea"/>
              </a:rPr>
              <a:t>　　　　　　            ［</a:t>
            </a:r>
            <a:r>
              <a:rPr lang="en-US" altLang="ja-JP" sz="1200" dirty="0">
                <a:latin typeface="+mn-ea"/>
              </a:rPr>
              <a:t>13</a:t>
            </a:r>
            <a:r>
              <a:rPr lang="ja-JP" altLang="en-US" sz="1200" dirty="0">
                <a:latin typeface="+mn-ea"/>
              </a:rPr>
              <a:t>億</a:t>
            </a:r>
            <a:r>
              <a:rPr lang="en-US" altLang="ja-JP" sz="1200" dirty="0">
                <a:latin typeface="+mn-ea"/>
              </a:rPr>
              <a:t>7,400</a:t>
            </a:r>
            <a:r>
              <a:rPr lang="ja-JP" altLang="en-US" sz="1200" dirty="0">
                <a:latin typeface="+mn-ea"/>
              </a:rPr>
              <a:t>万円</a:t>
            </a:r>
            <a:r>
              <a:rPr lang="en-US" altLang="ja-JP" sz="1200" dirty="0" smtClean="0">
                <a:latin typeface="+mn-ea"/>
              </a:rPr>
              <a:t>(50</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女性や子どもを</a:t>
            </a:r>
            <a:r>
              <a:rPr lang="ja-JP" altLang="en-US" sz="1000" dirty="0">
                <a:latin typeface="+mn-ea"/>
              </a:rPr>
              <a:t>子宮頸</a:t>
            </a:r>
            <a:r>
              <a:rPr lang="ja-JP" altLang="en-US" sz="1000" dirty="0" smtClean="0">
                <a:latin typeface="+mn-ea"/>
              </a:rPr>
              <a:t>がんや髄膜炎など</a:t>
            </a:r>
            <a:r>
              <a:rPr lang="ja-JP" altLang="en-US" sz="1000" dirty="0">
                <a:latin typeface="+mn-ea"/>
              </a:rPr>
              <a:t>の重大な疾病から守るため、子宮頸がん等のワクチン接種を促進するとともに、県民が安心して予防接種を受けられる体制の強化を図ります。</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子宮頸がん等ワクチン接種促進事業</a:t>
            </a:r>
          </a:p>
          <a:p>
            <a:pPr fontAlgn="base">
              <a:spcBef>
                <a:spcPct val="0"/>
              </a:spcBef>
              <a:spcAft>
                <a:spcPct val="0"/>
              </a:spcAft>
            </a:pPr>
            <a:r>
              <a:rPr lang="ja-JP" altLang="en-US" sz="1000" dirty="0" smtClean="0">
                <a:latin typeface="+mn-ea"/>
              </a:rPr>
              <a:t> </a:t>
            </a:r>
            <a:r>
              <a:rPr lang="ja-JP" altLang="en-US" sz="1000" dirty="0">
                <a:latin typeface="+mn-ea"/>
              </a:rPr>
              <a:t>　市町村が実施する子宮頸がん予防ワクチン・ヒブワクチン・</a:t>
            </a:r>
          </a:p>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小児用肺炎球菌ワクチン接種事業の</a:t>
            </a:r>
            <a:r>
              <a:rPr lang="ja-JP" altLang="en-US" sz="1000" dirty="0" smtClean="0">
                <a:latin typeface="+mn-ea"/>
              </a:rPr>
              <a:t>支援</a:t>
            </a:r>
          </a:p>
          <a:p>
            <a:pPr fontAlgn="base">
              <a:spcBef>
                <a:spcPct val="0"/>
              </a:spcBef>
              <a:spcAft>
                <a:spcPct val="0"/>
              </a:spcAft>
            </a:pPr>
            <a:r>
              <a:rPr lang="en-US" altLang="ja-JP" sz="1000" dirty="0" smtClean="0">
                <a:latin typeface="+mn-ea"/>
              </a:rPr>
              <a:t>〈</a:t>
            </a:r>
            <a:r>
              <a:rPr lang="ja-JP" altLang="en-US" sz="1000" dirty="0" smtClean="0">
                <a:latin typeface="+mn-ea"/>
              </a:rPr>
              <a:t>接種対象者</a:t>
            </a:r>
            <a:r>
              <a:rPr lang="en-US" altLang="ja-JP" sz="1000" dirty="0" smtClean="0">
                <a:latin typeface="+mn-ea"/>
              </a:rPr>
              <a:t>〉</a:t>
            </a:r>
          </a:p>
          <a:p>
            <a:pPr fontAlgn="base">
              <a:spcBef>
                <a:spcPct val="0"/>
              </a:spcBef>
              <a:spcAft>
                <a:spcPct val="0"/>
              </a:spcAft>
            </a:pPr>
            <a:r>
              <a:rPr lang="en-US" altLang="ja-JP" sz="1000" dirty="0" smtClean="0">
                <a:latin typeface="+mn-ea"/>
              </a:rPr>
              <a:t>    </a:t>
            </a:r>
            <a:r>
              <a:rPr lang="ja-JP" altLang="en-US" sz="1000" dirty="0" smtClean="0">
                <a:latin typeface="+mn-ea"/>
              </a:rPr>
              <a:t>・</a:t>
            </a:r>
            <a:r>
              <a:rPr lang="ja-JP" altLang="en-US" sz="1000" dirty="0">
                <a:latin typeface="+mn-ea"/>
              </a:rPr>
              <a:t>子宮頸がん予防ワクチン：中学校１年生～高校１年生</a:t>
            </a:r>
          </a:p>
          <a:p>
            <a:pPr fontAlgn="base">
              <a:spcBef>
                <a:spcPct val="0"/>
              </a:spcBef>
              <a:spcAft>
                <a:spcPct val="0"/>
              </a:spcAft>
            </a:pPr>
            <a:r>
              <a:rPr lang="ja-JP" altLang="en-US" sz="1000" dirty="0" smtClean="0">
                <a:latin typeface="+mn-ea"/>
              </a:rPr>
              <a:t>    ・</a:t>
            </a:r>
            <a:r>
              <a:rPr lang="ja-JP" altLang="en-US" sz="1000" dirty="0">
                <a:latin typeface="+mn-ea"/>
              </a:rPr>
              <a:t>ヒブワクチン：０～４歳の乳幼児</a:t>
            </a:r>
          </a:p>
          <a:p>
            <a:pPr fontAlgn="base">
              <a:spcBef>
                <a:spcPct val="0"/>
              </a:spcBef>
              <a:spcAft>
                <a:spcPct val="0"/>
              </a:spcAft>
            </a:pPr>
            <a:r>
              <a:rPr lang="ja-JP" altLang="en-US" sz="1000" dirty="0" smtClean="0">
                <a:latin typeface="+mn-ea"/>
              </a:rPr>
              <a:t>    </a:t>
            </a:r>
            <a:r>
              <a:rPr lang="ja-JP" altLang="en-US" sz="1000" dirty="0">
                <a:latin typeface="+mn-ea"/>
              </a:rPr>
              <a:t>・小児用肺炎球菌ワクチン：０～４歳の乳幼児</a:t>
            </a:r>
          </a:p>
          <a:p>
            <a:pPr fontAlgn="base">
              <a:spcBef>
                <a:spcPct val="0"/>
              </a:spcBef>
              <a:spcAft>
                <a:spcPct val="0"/>
              </a:spcAft>
            </a:pPr>
            <a:r>
              <a:rPr lang="ja-JP" altLang="en-US" sz="1000" dirty="0" smtClean="0">
                <a:latin typeface="+mn-ea"/>
              </a:rPr>
              <a:t>◎</a:t>
            </a:r>
            <a:r>
              <a:rPr lang="ja-JP" altLang="en-US" sz="1000" dirty="0">
                <a:latin typeface="+mn-ea"/>
              </a:rPr>
              <a:t>県予防接種センターの</a:t>
            </a:r>
            <a:r>
              <a:rPr lang="ja-JP" altLang="en-US" sz="1000" dirty="0" smtClean="0">
                <a:latin typeface="+mn-ea"/>
              </a:rPr>
              <a:t>設置</a:t>
            </a:r>
          </a:p>
          <a:p>
            <a:pPr fontAlgn="base">
              <a:spcBef>
                <a:spcPct val="0"/>
              </a:spcBef>
              <a:spcAft>
                <a:spcPct val="0"/>
              </a:spcAft>
            </a:pPr>
            <a:r>
              <a:rPr lang="ja-JP" altLang="en-US" sz="1000" dirty="0" smtClean="0">
                <a:latin typeface="+mn-ea"/>
              </a:rPr>
              <a:t>  ・予防接種要注意者に対して医療相談や予防接種を実施</a:t>
            </a:r>
          </a:p>
          <a:p>
            <a:pPr fontAlgn="base">
              <a:spcBef>
                <a:spcPct val="0"/>
              </a:spcBef>
              <a:spcAft>
                <a:spcPct val="0"/>
              </a:spcAft>
            </a:pPr>
            <a:r>
              <a:rPr lang="ja-JP" altLang="en-US" sz="1000" dirty="0">
                <a:latin typeface="+mn-ea"/>
              </a:rPr>
              <a:t>　・医療関係者等に予防接種に関する専門的な情報の提供</a:t>
            </a:r>
          </a:p>
          <a:p>
            <a:pPr fontAlgn="base">
              <a:spcBef>
                <a:spcPct val="0"/>
              </a:spcBef>
              <a:spcAft>
                <a:spcPct val="0"/>
              </a:spcAft>
            </a:pPr>
            <a:r>
              <a:rPr lang="ja-JP" altLang="en-US" sz="1000" dirty="0">
                <a:latin typeface="+mn-ea"/>
              </a:rPr>
              <a:t>　や相談対応等を行う　</a:t>
            </a:r>
            <a:endParaRPr kumimoji="1" lang="ja-JP" altLang="en-US" sz="1000" dirty="0">
              <a:latin typeface="+mn-ea"/>
            </a:endParaRPr>
          </a:p>
        </p:txBody>
      </p:sp>
      <p:sp>
        <p:nvSpPr>
          <p:cNvPr id="22" name="Oval 46"/>
          <p:cNvSpPr>
            <a:spLocks noChangeArrowheads="1"/>
          </p:cNvSpPr>
          <p:nvPr/>
        </p:nvSpPr>
        <p:spPr bwMode="auto">
          <a:xfrm>
            <a:off x="4698207" y="155679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pic>
        <p:nvPicPr>
          <p:cNvPr id="32771" name="Picture 3" descr="C:\Users\okayamaken\AppData\Local\Microsoft\Windows\Temporary Internet Files\Content.IE5\4S93JPV4\MC9000459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945" y="3408412"/>
            <a:ext cx="1019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p:cNvSpPr txBox="1"/>
          <p:nvPr/>
        </p:nvSpPr>
        <p:spPr bwMode="auto">
          <a:xfrm>
            <a:off x="216703" y="1556792"/>
            <a:ext cx="4319884" cy="2412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smtClean="0">
                <a:latin typeface="+mn-ea"/>
              </a:rPr>
              <a:t>              高い</a:t>
            </a:r>
            <a:r>
              <a:rPr lang="ja-JP" altLang="en-US" sz="1400" dirty="0">
                <a:latin typeface="+mn-ea"/>
              </a:rPr>
              <a:t>医療水準を県下全域に波及させる</a:t>
            </a:r>
            <a:r>
              <a:rPr lang="ja-JP" altLang="en-US" sz="1400" dirty="0" smtClean="0">
                <a:latin typeface="+mn-ea"/>
              </a:rPr>
              <a:t>事業       </a:t>
            </a:r>
            <a:r>
              <a:rPr lang="ja-JP" altLang="en-US" sz="1200" dirty="0">
                <a:latin typeface="+mn-ea"/>
              </a:rPr>
              <a:t>　　 　　　</a:t>
            </a:r>
          </a:p>
          <a:p>
            <a:pPr algn="r" fontAlgn="base">
              <a:spcBef>
                <a:spcPct val="0"/>
              </a:spcBef>
              <a:spcAft>
                <a:spcPct val="0"/>
              </a:spcAft>
            </a:pPr>
            <a:r>
              <a:rPr lang="ja-JP" altLang="en-US" sz="1200" dirty="0">
                <a:latin typeface="+mn-ea"/>
              </a:rPr>
              <a:t>　　　　　　　　　　　　　　［</a:t>
            </a:r>
            <a:r>
              <a:rPr lang="en-US" altLang="ja-JP" sz="1200" dirty="0">
                <a:latin typeface="+mn-ea"/>
              </a:rPr>
              <a:t>36</a:t>
            </a:r>
            <a:r>
              <a:rPr lang="ja-JP" altLang="en-US" sz="1200" dirty="0">
                <a:latin typeface="+mn-ea"/>
              </a:rPr>
              <a:t>億</a:t>
            </a:r>
            <a:r>
              <a:rPr lang="en-US" altLang="ja-JP" sz="1200" dirty="0">
                <a:latin typeface="+mn-ea"/>
              </a:rPr>
              <a:t>4,811</a:t>
            </a:r>
            <a:r>
              <a:rPr lang="ja-JP" altLang="en-US" sz="1200" dirty="0">
                <a:latin typeface="+mn-ea"/>
              </a:rPr>
              <a:t>万円</a:t>
            </a:r>
            <a:r>
              <a:rPr lang="en-US" altLang="ja-JP" sz="1200" dirty="0" smtClean="0">
                <a:latin typeface="+mn-ea"/>
              </a:rPr>
              <a:t>(765</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医師の確保・定着を促進し、地域医療に従事する医師の増加を図るとともに、先端的な医療・介護機器の活用や情報システムの整備、医療施設の耐震化により、効果的で質の高い医療体制の確保を図ります。　　　　　　</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地域医療支援センター（仮称）の</a:t>
            </a:r>
            <a:r>
              <a:rPr lang="ja-JP" altLang="en-US" sz="1000" dirty="0" smtClean="0">
                <a:latin typeface="+mn-ea"/>
              </a:rPr>
              <a:t>設置</a:t>
            </a:r>
            <a:endParaRPr lang="en-US" altLang="ja-JP"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先端的医療・介護機器を活用したリハビリテーションの推進</a:t>
            </a:r>
          </a:p>
          <a:p>
            <a:pPr fontAlgn="base">
              <a:spcBef>
                <a:spcPct val="0"/>
              </a:spcBef>
              <a:spcAft>
                <a:spcPct val="0"/>
              </a:spcAft>
            </a:pPr>
            <a:r>
              <a:rPr lang="ja-JP" altLang="en-US" sz="1000" dirty="0" smtClean="0">
                <a:latin typeface="+mn-ea"/>
              </a:rPr>
              <a:t>◎</a:t>
            </a:r>
            <a:r>
              <a:rPr lang="ja-JP" altLang="en-US" sz="1000" dirty="0">
                <a:latin typeface="+mn-ea"/>
              </a:rPr>
              <a:t>医療情報・遠隔医療情報システムの整備推進</a:t>
            </a:r>
          </a:p>
          <a:p>
            <a:pPr fontAlgn="base">
              <a:spcBef>
                <a:spcPct val="0"/>
              </a:spcBef>
              <a:spcAft>
                <a:spcPct val="0"/>
              </a:spcAft>
            </a:pPr>
            <a:r>
              <a:rPr lang="ja-JP" altLang="en-US" sz="1000" dirty="0" smtClean="0">
                <a:latin typeface="+mn-ea"/>
              </a:rPr>
              <a:t>◎</a:t>
            </a:r>
            <a:r>
              <a:rPr lang="ja-JP" altLang="en-US" sz="1000" dirty="0">
                <a:latin typeface="+mn-ea"/>
              </a:rPr>
              <a:t>医療施設の耐震化の推進</a:t>
            </a:r>
            <a:endParaRPr kumimoji="1" lang="ja-JP" altLang="en-US" sz="1000" dirty="0">
              <a:latin typeface="+mn-ea"/>
            </a:endParaRPr>
          </a:p>
        </p:txBody>
      </p:sp>
      <p:sp>
        <p:nvSpPr>
          <p:cNvPr id="25" name="AutoShape 55"/>
          <p:cNvSpPr>
            <a:spLocks noChangeAspect="1" noEditPoints="1" noChangeArrowheads="1"/>
          </p:cNvSpPr>
          <p:nvPr/>
        </p:nvSpPr>
        <p:spPr bwMode="auto">
          <a:xfrm>
            <a:off x="1194805" y="3332199"/>
            <a:ext cx="3276000" cy="5214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900" b="0" i="0" u="none" strike="noStrike" cap="none" normalizeH="0" baseline="0" dirty="0" smtClean="0">
                <a:ln>
                  <a:noFill/>
                </a:ln>
                <a:solidFill>
                  <a:schemeClr val="tx1"/>
                </a:solidFill>
                <a:effectLst/>
                <a:latin typeface="Arial" pitchFamily="34" charset="0"/>
                <a:ea typeface="ＭＳ Ｐゴシック" pitchFamily="50" charset="-128"/>
              </a:rPr>
              <a:t>いつでもどこに住んでいても安心して</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900" b="0" i="0" u="none" strike="noStrike" cap="none" normalizeH="0" baseline="0" dirty="0" smtClean="0">
                <a:ln>
                  <a:noFill/>
                </a:ln>
                <a:solidFill>
                  <a:schemeClr val="tx1"/>
                </a:solidFill>
                <a:effectLst/>
                <a:latin typeface="Arial" pitchFamily="34" charset="0"/>
                <a:ea typeface="ＭＳ Ｐゴシック" pitchFamily="50" charset="-128"/>
              </a:rPr>
              <a:t>医療を受けられる体制の充実を図ります。</a:t>
            </a:r>
          </a:p>
        </p:txBody>
      </p:sp>
      <p:pic>
        <p:nvPicPr>
          <p:cNvPr id="27" name="Picture 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2615" y="2508411"/>
            <a:ext cx="738226" cy="77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47" descr="25%"/>
          <p:cNvSpPr>
            <a:spLocks noChangeArrowheads="1"/>
          </p:cNvSpPr>
          <p:nvPr/>
        </p:nvSpPr>
        <p:spPr bwMode="auto">
          <a:xfrm>
            <a:off x="216703" y="1556792"/>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31" name="テキスト ボックス 30"/>
          <p:cNvSpPr txBox="1"/>
          <p:nvPr/>
        </p:nvSpPr>
        <p:spPr bwMode="auto">
          <a:xfrm>
            <a:off x="223772" y="4113312"/>
            <a:ext cx="4320000" cy="2124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r" fontAlgn="base">
              <a:spcBef>
                <a:spcPct val="0"/>
              </a:spcBef>
              <a:spcAft>
                <a:spcPct val="0"/>
              </a:spcAft>
            </a:pPr>
            <a:r>
              <a:rPr lang="ja-JP" altLang="en-US" sz="1400" dirty="0" smtClean="0">
                <a:latin typeface="+mn-ea"/>
              </a:rPr>
              <a:t>  障害のある</a:t>
            </a:r>
            <a:r>
              <a:rPr lang="ja-JP" altLang="en-US" sz="1400" dirty="0">
                <a:latin typeface="+mn-ea"/>
              </a:rPr>
              <a:t>人の地域生活を支える施策の推進    </a:t>
            </a:r>
            <a:r>
              <a:rPr lang="ja-JP" altLang="en-US" sz="1200" dirty="0">
                <a:latin typeface="+mn-ea"/>
              </a:rPr>
              <a:t>   　　 　　　</a:t>
            </a:r>
          </a:p>
          <a:p>
            <a:pPr algn="r" fontAlgn="base">
              <a:spcBef>
                <a:spcPct val="0"/>
              </a:spcBef>
              <a:spcAft>
                <a:spcPct val="0"/>
              </a:spcAft>
            </a:pPr>
            <a:r>
              <a:rPr lang="ja-JP" altLang="en-US" sz="1200" dirty="0">
                <a:latin typeface="+mn-ea"/>
              </a:rPr>
              <a:t>　　　　　　　　　　　　　　　　［</a:t>
            </a:r>
            <a:r>
              <a:rPr lang="en-US" altLang="ja-JP" sz="1200" dirty="0">
                <a:latin typeface="+mn-ea"/>
              </a:rPr>
              <a:t>8,081</a:t>
            </a:r>
            <a:r>
              <a:rPr lang="ja-JP" altLang="en-US" sz="1200" dirty="0">
                <a:latin typeface="+mn-ea"/>
              </a:rPr>
              <a:t>万円</a:t>
            </a:r>
            <a:r>
              <a:rPr lang="en-US" altLang="ja-JP" sz="1200" dirty="0" smtClean="0">
                <a:latin typeface="+mn-ea"/>
              </a:rPr>
              <a:t>(5,859</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障害のある人が、地域で安心して安定した生活ができる環境の整備を図るための支援を推進します。　</a:t>
            </a:r>
          </a:p>
          <a:p>
            <a:pPr fontAlgn="base">
              <a:spcBef>
                <a:spcPct val="0"/>
              </a:spcBef>
              <a:spcAft>
                <a:spcPct val="0"/>
              </a:spcAft>
            </a:pPr>
            <a:r>
              <a:rPr lang="ja-JP" altLang="en-US" sz="1000" dirty="0">
                <a:latin typeface="+mn-ea"/>
              </a:rPr>
              <a:t>　</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第３次岡山県障害福祉計画策定</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発達障害児（者）支援体制の強化</a:t>
            </a:r>
          </a:p>
          <a:p>
            <a:pPr fontAlgn="base">
              <a:spcBef>
                <a:spcPct val="0"/>
              </a:spcBef>
              <a:spcAft>
                <a:spcPct val="0"/>
              </a:spcAft>
            </a:pPr>
            <a:r>
              <a:rPr lang="ja-JP" altLang="en-US" sz="1000" dirty="0" smtClean="0">
                <a:latin typeface="+mn-ea"/>
              </a:rPr>
              <a:t>◎</a:t>
            </a:r>
            <a:r>
              <a:rPr lang="ja-JP" altLang="en-US" sz="1000" dirty="0">
                <a:latin typeface="+mn-ea"/>
              </a:rPr>
              <a:t>授産施設等における工賃水</a:t>
            </a:r>
            <a:r>
              <a:rPr lang="ja-JP" altLang="en-US" sz="1000" dirty="0" smtClean="0">
                <a:latin typeface="+mn-ea"/>
              </a:rPr>
              <a:t>準引上げ</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の</a:t>
            </a:r>
            <a:r>
              <a:rPr lang="ja-JP" altLang="en-US" sz="1000" dirty="0">
                <a:latin typeface="+mn-ea"/>
              </a:rPr>
              <a:t>取組の支援</a:t>
            </a:r>
          </a:p>
          <a:p>
            <a:pPr fontAlgn="base">
              <a:spcBef>
                <a:spcPct val="0"/>
              </a:spcBef>
              <a:spcAft>
                <a:spcPct val="0"/>
              </a:spcAft>
            </a:pPr>
            <a:r>
              <a:rPr lang="ja-JP" altLang="en-US" sz="1000" dirty="0">
                <a:latin typeface="+mn-ea"/>
              </a:rPr>
              <a:t>　　　　　　　</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32" name="Oval 47" descr="25%"/>
          <p:cNvSpPr>
            <a:spLocks noChangeArrowheads="1"/>
          </p:cNvSpPr>
          <p:nvPr/>
        </p:nvSpPr>
        <p:spPr bwMode="auto">
          <a:xfrm>
            <a:off x="223772" y="4113312"/>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33" name="Picture 14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5908" y="4902802"/>
            <a:ext cx="1857524" cy="89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56"/>
          <p:cNvSpPr>
            <a:spLocks noChangeAspect="1" noEditPoints="1" noChangeArrowheads="1"/>
          </p:cNvSpPr>
          <p:nvPr/>
        </p:nvSpPr>
        <p:spPr bwMode="auto">
          <a:xfrm>
            <a:off x="2041012" y="5520302"/>
            <a:ext cx="2530988" cy="6395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900" b="0" i="0" u="none" strike="noStrike" cap="none" normalizeH="0" baseline="0" dirty="0" smtClean="0">
                <a:ln>
                  <a:noFill/>
                </a:ln>
                <a:solidFill>
                  <a:schemeClr val="tx1"/>
                </a:solidFill>
                <a:effectLst/>
                <a:latin typeface="Arial" pitchFamily="34" charset="0"/>
                <a:ea typeface="ＭＳ Ｐゴシック" pitchFamily="50" charset="-128"/>
              </a:rPr>
              <a:t>障害のある人がいきいきと暮らせる地域づくりを進めます！</a:t>
            </a:r>
          </a:p>
        </p:txBody>
      </p:sp>
      <p:sp>
        <p:nvSpPr>
          <p:cNvPr id="36" name="Rectangle 48"/>
          <p:cNvSpPr>
            <a:spLocks noChangeAspect="1" noChangeArrowheads="1"/>
          </p:cNvSpPr>
          <p:nvPr/>
        </p:nvSpPr>
        <p:spPr bwMode="auto">
          <a:xfrm>
            <a:off x="2412164" y="279822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8" name="Rectangle 48"/>
          <p:cNvSpPr>
            <a:spLocks noChangeAspect="1" noChangeArrowheads="1"/>
          </p:cNvSpPr>
          <p:nvPr/>
        </p:nvSpPr>
        <p:spPr bwMode="auto">
          <a:xfrm>
            <a:off x="2437160" y="518718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 name="Text Box 47" descr="25%"/>
          <p:cNvSpPr txBox="1">
            <a:spLocks noChangeArrowheads="1"/>
          </p:cNvSpPr>
          <p:nvPr/>
        </p:nvSpPr>
        <p:spPr bwMode="auto">
          <a:xfrm>
            <a:off x="4695932" y="4725144"/>
            <a:ext cx="4320000" cy="1512168"/>
          </a:xfrm>
          <a:prstGeom prst="rect">
            <a:avLst/>
          </a:prstGeom>
          <a:pattFill prst="pct25">
            <a:fgClr>
              <a:srgbClr val="FF99CC"/>
            </a:fgClr>
            <a:bgClr>
              <a:srgbClr val="FFFFFF"/>
            </a:bgClr>
          </a:pattFill>
          <a:ln w="9525">
            <a:miter lim="800000"/>
            <a:headEnd/>
            <a:tailEnd/>
          </a:ln>
          <a:scene3d>
            <a:camera prst="legacyObliqueBottomLeft"/>
            <a:lightRig rig="legacyFlat3" dir="t"/>
          </a:scene3d>
          <a:sp3d extrusionH="201600" prstMaterial="legacyPlastic">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400" b="0" i="0" u="none" strike="noStrike" cap="none" normalizeH="0" baseline="0" dirty="0" smtClean="0">
                <a:ln>
                  <a:noFill/>
                </a:ln>
                <a:solidFill>
                  <a:schemeClr val="tx1"/>
                </a:solidFill>
                <a:effectLst/>
                <a:latin typeface="Arial" pitchFamily="34" charset="0"/>
                <a:ea typeface="ＭＳ Ｐゴシック" pitchFamily="50" charset="-128"/>
              </a:rPr>
              <a:t>心身障害者医療費特別措置費</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a:t>
            </a:r>
            <a:endPar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7</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億</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1,987</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万円</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(7</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億</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1,987</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万円</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400" b="0" i="0" u="none" strike="noStrike" cap="none" normalizeH="0" baseline="0" dirty="0" smtClean="0">
                <a:ln>
                  <a:noFill/>
                </a:ln>
                <a:solidFill>
                  <a:schemeClr val="tx1"/>
                </a:solidFill>
                <a:effectLst/>
                <a:latin typeface="Arial" pitchFamily="34" charset="0"/>
                <a:ea typeface="ＭＳ Ｐゴシック" pitchFamily="50" charset="-128"/>
              </a:rPr>
              <a:t>ひとり親家庭等福祉対策費</a:t>
            </a:r>
            <a:endParaRPr kumimoji="1" lang="en-US"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Arial" pitchFamily="34" charset="0"/>
                <a:ea typeface="ＭＳ Ｐゴシック" pitchFamily="50" charset="-128"/>
              </a:rPr>
              <a:t>　</a:t>
            </a:r>
            <a:r>
              <a:rPr lang="ja-JP" altLang="en-US" sz="1400" dirty="0" smtClean="0">
                <a:latin typeface="Arial" pitchFamily="34" charset="0"/>
                <a:ea typeface="ＭＳ Ｐゴシック" pitchFamily="50" charset="-128"/>
              </a:rPr>
              <a:t>　　　　　　　　　　　　　　　　</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1</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億</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4,387</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万円</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(1</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億</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4,387</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万円</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重度の心身障害のある人やひとり親家庭等の医療費の一部を負担します。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平成</a:t>
            </a:r>
            <a:r>
              <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rPr>
              <a:t>23</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年</a:t>
            </a:r>
            <a:r>
              <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rPr>
              <a:t>6</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月までとなっている低所得者の自己負担限度額の軽減措置を、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さらに</a:t>
            </a:r>
            <a:r>
              <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rPr>
              <a:t>2</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年間継続します。</a:t>
            </a:r>
          </a:p>
        </p:txBody>
      </p:sp>
    </p:spTree>
    <p:extLst>
      <p:ext uri="{BB962C8B-B14F-4D97-AF65-F5344CB8AC3E}">
        <p14:creationId xmlns:p14="http://schemas.microsoft.com/office/powerpoint/2010/main" val="1122123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－２９－</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Ⅱ</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「安全・安心の岡山」の創造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9" name="テキスト ボックス 28"/>
          <p:cNvSpPr txBox="1"/>
          <p:nvPr/>
        </p:nvSpPr>
        <p:spPr bwMode="auto">
          <a:xfrm>
            <a:off x="251520" y="548680"/>
            <a:ext cx="4320000" cy="36004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介護サービス</a:t>
            </a:r>
            <a:r>
              <a:rPr lang="ja-JP" altLang="en-US" sz="1400" dirty="0">
                <a:latin typeface="+mn-ea"/>
              </a:rPr>
              <a:t>提供体制等の充実       </a:t>
            </a:r>
            <a:r>
              <a:rPr lang="ja-JP" altLang="en-US" sz="1200" dirty="0">
                <a:latin typeface="+mn-ea"/>
              </a:rPr>
              <a:t>　　 　　　</a:t>
            </a:r>
          </a:p>
          <a:p>
            <a:pPr algn="r" fontAlgn="base">
              <a:spcBef>
                <a:spcPct val="0"/>
              </a:spcBef>
              <a:spcAft>
                <a:spcPct val="0"/>
              </a:spcAft>
            </a:pPr>
            <a:r>
              <a:rPr lang="ja-JP" altLang="en-US" sz="1200" dirty="0">
                <a:latin typeface="+mn-ea"/>
              </a:rPr>
              <a:t>　　　　　　　　　　　　［</a:t>
            </a:r>
            <a:r>
              <a:rPr lang="en-US" altLang="ja-JP" sz="1200" dirty="0">
                <a:latin typeface="+mn-ea"/>
              </a:rPr>
              <a:t>102</a:t>
            </a:r>
            <a:r>
              <a:rPr lang="ja-JP" altLang="en-US" sz="1200" dirty="0">
                <a:latin typeface="+mn-ea"/>
              </a:rPr>
              <a:t>億</a:t>
            </a:r>
            <a:r>
              <a:rPr lang="en-US" altLang="ja-JP" sz="1200" dirty="0">
                <a:latin typeface="+mn-ea"/>
              </a:rPr>
              <a:t>1,519</a:t>
            </a:r>
            <a:r>
              <a:rPr lang="ja-JP" altLang="en-US" sz="1200" dirty="0">
                <a:latin typeface="+mn-ea"/>
              </a:rPr>
              <a:t>万円</a:t>
            </a:r>
            <a:r>
              <a:rPr lang="en-US" altLang="ja-JP" sz="1200" dirty="0" smtClean="0">
                <a:latin typeface="+mn-ea"/>
              </a:rPr>
              <a:t>(517</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高齢者が住み慣れた家庭や地域で、安心して安全に自立した生活ができる環境の整備を図るため、介護従事者の養成・確保に取り組むとともに、介護基盤の整備を促進します。</a:t>
            </a: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介護職員処遇改善等臨時特例基金による事業</a:t>
            </a:r>
          </a:p>
          <a:p>
            <a:pPr fontAlgn="base">
              <a:spcBef>
                <a:spcPct val="0"/>
              </a:spcBef>
              <a:spcAft>
                <a:spcPct val="0"/>
              </a:spcAft>
            </a:pPr>
            <a:r>
              <a:rPr lang="ja-JP" altLang="en-US" sz="1000" dirty="0" smtClean="0">
                <a:latin typeface="+mn-ea"/>
              </a:rPr>
              <a:t>  ・</a:t>
            </a:r>
            <a:r>
              <a:rPr lang="ja-JP" altLang="en-US" sz="1000" dirty="0">
                <a:latin typeface="+mn-ea"/>
              </a:rPr>
              <a:t>介護職員の処遇改善</a:t>
            </a:r>
          </a:p>
          <a:p>
            <a:pPr fontAlgn="base">
              <a:spcBef>
                <a:spcPct val="0"/>
              </a:spcBef>
              <a:spcAft>
                <a:spcPct val="0"/>
              </a:spcAft>
            </a:pPr>
            <a:r>
              <a:rPr lang="ja-JP" altLang="en-US" sz="1000" dirty="0" smtClean="0">
                <a:latin typeface="+mn-ea"/>
              </a:rPr>
              <a:t>  ・</a:t>
            </a:r>
            <a:r>
              <a:rPr lang="ja-JP" altLang="en-US" sz="1000" dirty="0">
                <a:latin typeface="+mn-ea"/>
              </a:rPr>
              <a:t>介護拠点の開設準備経費助成　</a:t>
            </a:r>
          </a:p>
          <a:p>
            <a:pPr fontAlgn="base">
              <a:spcBef>
                <a:spcPct val="0"/>
              </a:spcBef>
              <a:spcAft>
                <a:spcPct val="0"/>
              </a:spcAft>
            </a:pPr>
            <a:r>
              <a:rPr lang="ja-JP" altLang="en-US" sz="1000" dirty="0">
                <a:latin typeface="+mn-ea"/>
              </a:rPr>
              <a:t> </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介護基盤緊急整備等臨時特例基金による事業</a:t>
            </a:r>
          </a:p>
          <a:p>
            <a:pPr fontAlgn="base">
              <a:spcBef>
                <a:spcPct val="0"/>
              </a:spcBef>
              <a:spcAft>
                <a:spcPct val="0"/>
              </a:spcAft>
            </a:pPr>
            <a:r>
              <a:rPr lang="ja-JP" altLang="en-US" sz="1000" dirty="0" smtClean="0">
                <a:latin typeface="+mn-ea"/>
              </a:rPr>
              <a:t>  ・</a:t>
            </a:r>
            <a:r>
              <a:rPr lang="ja-JP" altLang="en-US" sz="1000" dirty="0">
                <a:latin typeface="+mn-ea"/>
              </a:rPr>
              <a:t>既存施設のスプリンクラー整備</a:t>
            </a:r>
          </a:p>
          <a:p>
            <a:pPr fontAlgn="base">
              <a:spcBef>
                <a:spcPct val="0"/>
              </a:spcBef>
              <a:spcAft>
                <a:spcPct val="0"/>
              </a:spcAft>
            </a:pPr>
            <a:r>
              <a:rPr lang="ja-JP" altLang="en-US" sz="1000" dirty="0" smtClean="0">
                <a:latin typeface="+mn-ea"/>
              </a:rPr>
              <a:t>  ・</a:t>
            </a:r>
            <a:r>
              <a:rPr lang="ja-JP" altLang="en-US" sz="1000" dirty="0">
                <a:latin typeface="+mn-ea"/>
              </a:rPr>
              <a:t>小規模特養など地域密着型施設の整備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特別養護老人ホーム等の施設整備の促進</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第５期介護保険事業支援計画策定</a:t>
            </a:r>
            <a:r>
              <a:rPr lang="ja-JP" altLang="en-US" sz="1000" dirty="0" smtClean="0">
                <a:latin typeface="+mn-ea"/>
              </a:rPr>
              <a:t>事業</a:t>
            </a:r>
            <a:endParaRPr lang="en-US" altLang="ja-JP" sz="1000" dirty="0">
              <a:latin typeface="+mn-ea"/>
            </a:endParaRPr>
          </a:p>
          <a:p>
            <a:pPr fontAlgn="base">
              <a:spcBef>
                <a:spcPct val="0"/>
              </a:spcBef>
              <a:spcAft>
                <a:spcPct val="0"/>
              </a:spcAft>
            </a:pPr>
            <a:endParaRPr lang="en-US" altLang="ja-JP" sz="1000" dirty="0">
              <a:latin typeface="+mn-ea"/>
            </a:endParaRPr>
          </a:p>
          <a:p>
            <a:pPr fontAlgn="base">
              <a:spcBef>
                <a:spcPct val="0"/>
              </a:spcBef>
              <a:spcAft>
                <a:spcPct val="0"/>
              </a:spcAft>
            </a:pPr>
            <a:r>
              <a:rPr lang="en-US" altLang="ja-JP" sz="1000" dirty="0" smtClean="0">
                <a:latin typeface="+mn-ea"/>
              </a:rPr>
              <a:t>◎</a:t>
            </a:r>
            <a:r>
              <a:rPr lang="ja-JP" altLang="en-US" sz="1000" dirty="0">
                <a:latin typeface="+mn-ea"/>
              </a:rPr>
              <a:t>地域支え合い体制づくり</a:t>
            </a:r>
            <a:r>
              <a:rPr lang="ja-JP" altLang="en-US" sz="1000" dirty="0" smtClean="0">
                <a:latin typeface="+mn-ea"/>
              </a:rPr>
              <a:t>事業</a:t>
            </a:r>
            <a:endParaRPr lang="en-US" altLang="ja-JP" sz="1000" dirty="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a:t>
            </a:r>
            <a:r>
              <a:rPr lang="ja-JP" altLang="en-US" sz="1000" dirty="0">
                <a:latin typeface="+mn-ea"/>
              </a:rPr>
              <a:t>高齢者の見守りネットワーク</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構築</a:t>
            </a:r>
            <a:r>
              <a:rPr lang="ja-JP" altLang="en-US" sz="1000" dirty="0">
                <a:latin typeface="+mn-ea"/>
              </a:rPr>
              <a:t>等</a:t>
            </a:r>
            <a:r>
              <a:rPr lang="ja-JP" altLang="en-US" sz="1000" dirty="0" smtClean="0">
                <a:latin typeface="+mn-ea"/>
              </a:rPr>
              <a:t>を行う</a:t>
            </a:r>
            <a:r>
              <a:rPr lang="ja-JP" altLang="en-US" sz="1000" dirty="0">
                <a:latin typeface="+mn-ea"/>
              </a:rPr>
              <a:t>市町村を支援</a:t>
            </a:r>
            <a:endParaRPr kumimoji="1" lang="ja-JP" altLang="en-US" sz="1000" dirty="0">
              <a:latin typeface="+mn-ea"/>
            </a:endParaRPr>
          </a:p>
        </p:txBody>
      </p:sp>
      <p:sp>
        <p:nvSpPr>
          <p:cNvPr id="31" name="Oval 47" descr="25%"/>
          <p:cNvSpPr>
            <a:spLocks noChangeArrowheads="1"/>
          </p:cNvSpPr>
          <p:nvPr/>
        </p:nvSpPr>
        <p:spPr bwMode="auto">
          <a:xfrm>
            <a:off x="251520" y="548680"/>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32" name="Picture 17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6205" y="1700808"/>
            <a:ext cx="1480392" cy="11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56"/>
          <p:cNvSpPr>
            <a:spLocks noChangeAspect="1" noEditPoints="1" noChangeArrowheads="1"/>
          </p:cNvSpPr>
          <p:nvPr/>
        </p:nvSpPr>
        <p:spPr bwMode="auto">
          <a:xfrm>
            <a:off x="2752453" y="2852936"/>
            <a:ext cx="1819547" cy="86409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900" b="0" i="0" u="none" strike="noStrike" cap="none" normalizeH="0" baseline="0" dirty="0" smtClean="0">
                <a:ln>
                  <a:noFill/>
                </a:ln>
                <a:solidFill>
                  <a:schemeClr val="tx1"/>
                </a:solidFill>
                <a:effectLst/>
                <a:latin typeface="Arial" pitchFamily="34" charset="0"/>
                <a:ea typeface="ＭＳ Ｐゴシック" pitchFamily="50" charset="-128"/>
              </a:rPr>
              <a:t>地域が支え合い、高齢者が安心して生活できる体制づくりを進めます！</a:t>
            </a:r>
          </a:p>
        </p:txBody>
      </p:sp>
      <p:sp>
        <p:nvSpPr>
          <p:cNvPr id="38" name="テキスト ボックス 37"/>
          <p:cNvSpPr txBox="1"/>
          <p:nvPr/>
        </p:nvSpPr>
        <p:spPr bwMode="auto">
          <a:xfrm>
            <a:off x="4788024" y="548680"/>
            <a:ext cx="4248472" cy="294892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感染症</a:t>
            </a:r>
            <a:r>
              <a:rPr lang="ja-JP" altLang="en-US" sz="1400" dirty="0">
                <a:latin typeface="+mn-ea"/>
              </a:rPr>
              <a:t>対策の推進</a:t>
            </a:r>
          </a:p>
          <a:p>
            <a:pPr algn="r" fontAlgn="base">
              <a:spcBef>
                <a:spcPct val="0"/>
              </a:spcBef>
              <a:spcAft>
                <a:spcPct val="0"/>
              </a:spcAft>
            </a:pPr>
            <a:r>
              <a:rPr lang="ja-JP" altLang="en-US" sz="1200" dirty="0">
                <a:latin typeface="+mn-ea"/>
              </a:rPr>
              <a:t>　　　　　  　　　［</a:t>
            </a:r>
            <a:r>
              <a:rPr lang="en-US" altLang="ja-JP" sz="1200" dirty="0">
                <a:latin typeface="+mn-ea"/>
              </a:rPr>
              <a:t>4</a:t>
            </a:r>
            <a:r>
              <a:rPr lang="ja-JP" altLang="en-US" sz="1200" dirty="0">
                <a:latin typeface="+mn-ea"/>
              </a:rPr>
              <a:t>億</a:t>
            </a:r>
            <a:r>
              <a:rPr lang="en-US" altLang="ja-JP" sz="1200" dirty="0">
                <a:latin typeface="+mn-ea"/>
              </a:rPr>
              <a:t>4,572</a:t>
            </a:r>
            <a:r>
              <a:rPr lang="ja-JP" altLang="en-US" sz="1200" dirty="0">
                <a:latin typeface="+mn-ea"/>
              </a:rPr>
              <a:t>万円</a:t>
            </a:r>
            <a:r>
              <a:rPr lang="en-US" altLang="ja-JP" sz="1200" dirty="0" smtClean="0">
                <a:latin typeface="+mn-ea"/>
              </a:rPr>
              <a:t>(2</a:t>
            </a:r>
            <a:r>
              <a:rPr lang="ja-JP" altLang="en-US" sz="1200" dirty="0" smtClean="0">
                <a:latin typeface="+mn-ea"/>
              </a:rPr>
              <a:t>億</a:t>
            </a:r>
            <a:r>
              <a:rPr lang="en-US" altLang="ja-JP" sz="1200" dirty="0" smtClean="0">
                <a:latin typeface="+mn-ea"/>
              </a:rPr>
              <a:t>2,799</a:t>
            </a:r>
            <a:r>
              <a:rPr lang="ja-JP" altLang="en-US" sz="1200" dirty="0" smtClean="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肝炎患者の早期発見・早期治療を促進するとともに、発生が危惧される鳥由来の強毒性の新型インフルエンザに備え、医療体制等の整備を推進します。　　　　　　</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肝炎対策推進事業</a:t>
            </a:r>
          </a:p>
          <a:p>
            <a:pPr fontAlgn="base">
              <a:spcBef>
                <a:spcPct val="0"/>
              </a:spcBef>
              <a:spcAft>
                <a:spcPct val="0"/>
              </a:spcAft>
            </a:pPr>
            <a:r>
              <a:rPr lang="ja-JP" altLang="en-US" sz="1000" dirty="0" smtClean="0">
                <a:latin typeface="+mn-ea"/>
              </a:rPr>
              <a:t>  ・</a:t>
            </a:r>
            <a:r>
              <a:rPr lang="ja-JP" altLang="en-US" sz="1000" dirty="0">
                <a:latin typeface="+mn-ea"/>
              </a:rPr>
              <a:t>肝炎対策計画の</a:t>
            </a:r>
            <a:r>
              <a:rPr lang="ja-JP" altLang="en-US" sz="1000" dirty="0" smtClean="0">
                <a:latin typeface="+mn-ea"/>
              </a:rPr>
              <a:t>策定</a:t>
            </a:r>
            <a:r>
              <a:rPr lang="ja-JP" altLang="en-US" sz="1000" dirty="0">
                <a:latin typeface="+mn-ea"/>
              </a:rPr>
              <a:t>　</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a:t>
            </a:r>
            <a:r>
              <a:rPr lang="ja-JP" altLang="en-US" sz="1000" dirty="0">
                <a:latin typeface="+mn-ea"/>
              </a:rPr>
              <a:t>肝炎患者支援手帳の</a:t>
            </a:r>
            <a:r>
              <a:rPr lang="ja-JP" altLang="en-US" sz="1000" dirty="0" smtClean="0">
                <a:latin typeface="+mn-ea"/>
              </a:rPr>
              <a:t>交付</a:t>
            </a:r>
            <a:endParaRPr lang="en-US" altLang="ja-JP" sz="1000" dirty="0" smtClean="0">
              <a:latin typeface="+mn-ea"/>
            </a:endParaRPr>
          </a:p>
          <a:p>
            <a:pPr fontAlgn="base">
              <a:spcBef>
                <a:spcPct val="0"/>
              </a:spcBef>
              <a:spcAft>
                <a:spcPct val="0"/>
              </a:spcAft>
            </a:pPr>
            <a:r>
              <a:rPr lang="ja-JP" altLang="en-US" sz="1000" dirty="0" smtClean="0">
                <a:latin typeface="+mn-ea"/>
              </a:rPr>
              <a:t>　・肝炎対策研修会の実施　</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肝炎医療費助成の実施</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新型インフルエンザ対策推進事業</a:t>
            </a:r>
          </a:p>
          <a:p>
            <a:pPr fontAlgn="base">
              <a:spcBef>
                <a:spcPct val="0"/>
              </a:spcBef>
              <a:spcAft>
                <a:spcPct val="0"/>
              </a:spcAft>
            </a:pPr>
            <a:r>
              <a:rPr lang="ja-JP" altLang="en-US" sz="1000" dirty="0">
                <a:latin typeface="+mn-ea"/>
              </a:rPr>
              <a:t>　・発熱外来や入院医療を行う医療機関の設備整備</a:t>
            </a:r>
          </a:p>
          <a:p>
            <a:pPr fontAlgn="base">
              <a:spcBef>
                <a:spcPct val="0"/>
              </a:spcBef>
              <a:spcAft>
                <a:spcPct val="0"/>
              </a:spcAft>
            </a:pPr>
            <a:r>
              <a:rPr lang="ja-JP" altLang="en-US" sz="1000" dirty="0" smtClean="0">
                <a:latin typeface="+mn-ea"/>
              </a:rPr>
              <a:t>  ・</a:t>
            </a:r>
            <a:r>
              <a:rPr lang="ja-JP" altLang="en-US" sz="1000" dirty="0">
                <a:latin typeface="+mn-ea"/>
              </a:rPr>
              <a:t>医療機関等との連携による診療体制の構築と医療</a:t>
            </a:r>
          </a:p>
          <a:p>
            <a:pPr fontAlgn="base">
              <a:spcBef>
                <a:spcPct val="0"/>
              </a:spcBef>
              <a:spcAft>
                <a:spcPct val="0"/>
              </a:spcAft>
            </a:pPr>
            <a:r>
              <a:rPr lang="ja-JP" altLang="en-US" sz="1000" dirty="0">
                <a:latin typeface="+mn-ea"/>
              </a:rPr>
              <a:t>　</a:t>
            </a:r>
            <a:r>
              <a:rPr lang="ja-JP" altLang="en-US" sz="1000" dirty="0" smtClean="0">
                <a:latin typeface="+mn-ea"/>
              </a:rPr>
              <a:t> 従事者</a:t>
            </a:r>
            <a:r>
              <a:rPr lang="ja-JP" altLang="en-US" sz="1000" dirty="0">
                <a:latin typeface="+mn-ea"/>
              </a:rPr>
              <a:t>への研修の実施</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保健所等体制・検査体制整備</a:t>
            </a:r>
            <a:endParaRPr kumimoji="1" lang="ja-JP" altLang="en-US" sz="1000" dirty="0">
              <a:latin typeface="+mn-ea"/>
            </a:endParaRPr>
          </a:p>
        </p:txBody>
      </p:sp>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2543" y="1633148"/>
            <a:ext cx="13620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47" descr="25%"/>
          <p:cNvSpPr>
            <a:spLocks noChangeArrowheads="1"/>
          </p:cNvSpPr>
          <p:nvPr/>
        </p:nvSpPr>
        <p:spPr bwMode="auto">
          <a:xfrm>
            <a:off x="4788024" y="548680"/>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23" name="Rectangle 48"/>
          <p:cNvSpPr>
            <a:spLocks noChangeAspect="1" noChangeArrowheads="1"/>
          </p:cNvSpPr>
          <p:nvPr/>
        </p:nvSpPr>
        <p:spPr bwMode="auto">
          <a:xfrm>
            <a:off x="6156580" y="177281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4" name="Rectangle 48"/>
          <p:cNvSpPr>
            <a:spLocks noChangeAspect="1" noChangeArrowheads="1"/>
          </p:cNvSpPr>
          <p:nvPr/>
        </p:nvSpPr>
        <p:spPr bwMode="auto">
          <a:xfrm>
            <a:off x="6444612" y="193412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5" name="Rectangle 48"/>
          <p:cNvSpPr>
            <a:spLocks noChangeAspect="1" noChangeArrowheads="1"/>
          </p:cNvSpPr>
          <p:nvPr/>
        </p:nvSpPr>
        <p:spPr bwMode="auto">
          <a:xfrm>
            <a:off x="6300596" y="207814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7" name="Rectangle 48"/>
          <p:cNvSpPr>
            <a:spLocks noChangeAspect="1" noChangeArrowheads="1"/>
          </p:cNvSpPr>
          <p:nvPr/>
        </p:nvSpPr>
        <p:spPr bwMode="auto">
          <a:xfrm>
            <a:off x="2627784" y="328498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8" name="Rectangle 48"/>
          <p:cNvSpPr>
            <a:spLocks noChangeAspect="1" noChangeArrowheads="1"/>
          </p:cNvSpPr>
          <p:nvPr/>
        </p:nvSpPr>
        <p:spPr bwMode="auto">
          <a:xfrm>
            <a:off x="2051720" y="359031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1072322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２３年度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37891"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－３０－</a:t>
            </a:r>
            <a:endParaRPr lang="ja-JP" altLang="en-US" sz="1800" dirty="0">
              <a:solidFill>
                <a:prstClr val="black"/>
              </a:solidFill>
            </a:endParaRPr>
          </a:p>
        </p:txBody>
      </p:sp>
      <p:grpSp>
        <p:nvGrpSpPr>
          <p:cNvPr id="37892" name="Group 4"/>
          <p:cNvGrpSpPr>
            <a:grpSpLocks/>
          </p:cNvGrpSpPr>
          <p:nvPr/>
        </p:nvGrpSpPr>
        <p:grpSpPr bwMode="auto">
          <a:xfrm>
            <a:off x="53975" y="6381750"/>
            <a:ext cx="1638300" cy="457200"/>
            <a:chOff x="4728" y="3999"/>
            <a:chExt cx="1032" cy="288"/>
          </a:xfrm>
        </p:grpSpPr>
        <p:sp>
          <p:nvSpPr>
            <p:cNvPr id="869381" name="Text Box 5"/>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3790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Line 7"/>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37894" name="Rectangle 10"/>
          <p:cNvSpPr>
            <a:spLocks noChangeArrowheads="1"/>
          </p:cNvSpPr>
          <p:nvPr/>
        </p:nvSpPr>
        <p:spPr bwMode="auto">
          <a:xfrm>
            <a:off x="213727" y="814363"/>
            <a:ext cx="8713148" cy="3024000"/>
          </a:xfrm>
          <a:prstGeom prst="rect">
            <a:avLst/>
          </a:prstGeom>
          <a:noFill/>
          <a:ln w="38100" algn="ctr">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869388" name="AutoShape 12"/>
          <p:cNvSpPr>
            <a:spLocks noChangeArrowheads="1"/>
          </p:cNvSpPr>
          <p:nvPr/>
        </p:nvSpPr>
        <p:spPr bwMode="auto">
          <a:xfrm>
            <a:off x="426281" y="620688"/>
            <a:ext cx="3500060" cy="360362"/>
          </a:xfrm>
          <a:prstGeom prst="roundRect">
            <a:avLst>
              <a:gd name="adj" fmla="val 16667"/>
            </a:avLst>
          </a:prstGeom>
          <a:solidFill>
            <a:srgbClr val="FF8BBA"/>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dirty="0">
                <a:solidFill>
                  <a:prstClr val="white"/>
                </a:solidFill>
                <a:latin typeface="Arial" charset="0"/>
                <a:ea typeface="HG丸ｺﾞｼｯｸM-PRO" pitchFamily="50" charset="-128"/>
              </a:rPr>
              <a:t>その他の医療・福祉関係事業</a:t>
            </a:r>
          </a:p>
        </p:txBody>
      </p:sp>
      <p:sp>
        <p:nvSpPr>
          <p:cNvPr id="37896" name="Text Box 20"/>
          <p:cNvSpPr txBox="1">
            <a:spLocks noChangeArrowheads="1"/>
          </p:cNvSpPr>
          <p:nvPr/>
        </p:nvSpPr>
        <p:spPr bwMode="auto">
          <a:xfrm>
            <a:off x="251520" y="1019051"/>
            <a:ext cx="87840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後期高齢者医療費　　　　 　　　　　　　　  ･････　</a:t>
            </a:r>
            <a:r>
              <a:rPr lang="ja-JP" altLang="en-US" sz="1200" dirty="0" smtClean="0">
                <a:solidFill>
                  <a:prstClr val="black"/>
                </a:solidFill>
                <a:latin typeface="ＭＳ Ｐゴシック" charset="-128"/>
              </a:rPr>
              <a:t> 後期</a:t>
            </a:r>
            <a:r>
              <a:rPr lang="ja-JP" altLang="en-US" sz="1200" dirty="0">
                <a:solidFill>
                  <a:prstClr val="black"/>
                </a:solidFill>
                <a:latin typeface="ＭＳ Ｐゴシック" charset="-128"/>
              </a:rPr>
              <a:t>高齢者医療制度（長寿医療制度）の被保険者に係る医療給付や保険料軽減</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220</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6,741</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en-US" altLang="ja-JP" sz="1200" dirty="0" smtClean="0">
                <a:solidFill>
                  <a:prstClr val="black"/>
                </a:solidFill>
                <a:latin typeface="ＭＳ Ｐゴシック" charset="-128"/>
              </a:rPr>
              <a:t>220</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6,741</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ja-JP" altLang="en-US" sz="1200" dirty="0" smtClean="0">
                <a:solidFill>
                  <a:prstClr val="black"/>
                </a:solidFill>
                <a:latin typeface="ＭＳ Ｐゴシック" charset="-128"/>
              </a:rPr>
              <a:t>］              等</a:t>
            </a:r>
            <a:r>
              <a:rPr lang="ja-JP" altLang="en-US" sz="1200" dirty="0">
                <a:solidFill>
                  <a:prstClr val="black"/>
                </a:solidFill>
                <a:latin typeface="ＭＳ Ｐゴシック" charset="-128"/>
              </a:rPr>
              <a:t>の経費を負担します。</a:t>
            </a:r>
            <a:endParaRPr lang="en-US" altLang="ja-JP" sz="1200" dirty="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介護給付費負担金　　　　　　　　　　　　 　･････　</a:t>
            </a:r>
            <a:r>
              <a:rPr lang="ja-JP" altLang="en-US" sz="1200" dirty="0" smtClean="0">
                <a:solidFill>
                  <a:prstClr val="black"/>
                </a:solidFill>
                <a:latin typeface="ＭＳ Ｐゴシック" charset="-128"/>
              </a:rPr>
              <a:t> 介護</a:t>
            </a:r>
            <a:r>
              <a:rPr lang="ja-JP" altLang="en-US" sz="1200" dirty="0">
                <a:solidFill>
                  <a:prstClr val="black"/>
                </a:solidFill>
                <a:latin typeface="ＭＳ Ｐゴシック" charset="-128"/>
              </a:rPr>
              <a:t>が必要な人が、その状況に応じ必要な介護サービスを、住み慣れた家庭や</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213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2,941</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213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2,941</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a:t>
            </a:r>
            <a:r>
              <a:rPr lang="ja-JP" altLang="en-US" sz="1200" dirty="0" smtClean="0">
                <a:solidFill>
                  <a:prstClr val="black"/>
                </a:solidFill>
                <a:latin typeface="ＭＳ Ｐゴシック" charset="-128"/>
              </a:rPr>
              <a:t> 地域</a:t>
            </a:r>
            <a:r>
              <a:rPr lang="ja-JP" altLang="en-US" sz="1200" dirty="0">
                <a:solidFill>
                  <a:prstClr val="black"/>
                </a:solidFill>
                <a:latin typeface="ＭＳ Ｐゴシック" charset="-128"/>
              </a:rPr>
              <a:t>で安心して安全に受けられるよう、介護給付等に必要な費用を負担します。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国民健康保険費　　　　　　　　　　　　　 　 ･････　</a:t>
            </a:r>
            <a:r>
              <a:rPr lang="ja-JP" altLang="en-US" sz="1200" dirty="0" smtClean="0">
                <a:solidFill>
                  <a:prstClr val="black"/>
                </a:solidFill>
                <a:latin typeface="ＭＳ Ｐゴシック" charset="-128"/>
              </a:rPr>
              <a:t> 市町村</a:t>
            </a:r>
            <a:r>
              <a:rPr lang="ja-JP" altLang="en-US" sz="1200" dirty="0">
                <a:solidFill>
                  <a:prstClr val="black"/>
                </a:solidFill>
                <a:latin typeface="ＭＳ Ｐゴシック" charset="-128"/>
              </a:rPr>
              <a:t>が運営する国民健康保険制度の被保険者に係る医療給付や保険料軽減</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132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5,094</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132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5,094</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  　　　　  </a:t>
            </a:r>
            <a:r>
              <a:rPr lang="ja-JP" altLang="en-US" sz="1200" dirty="0" smtClean="0">
                <a:solidFill>
                  <a:prstClr val="black"/>
                </a:solidFill>
                <a:latin typeface="ＭＳ Ｐゴシック" charset="-128"/>
              </a:rPr>
              <a:t> 等</a:t>
            </a:r>
            <a:r>
              <a:rPr lang="ja-JP" altLang="en-US" sz="1200" dirty="0">
                <a:solidFill>
                  <a:prstClr val="black"/>
                </a:solidFill>
                <a:latin typeface="ＭＳ Ｐゴシック" charset="-128"/>
              </a:rPr>
              <a:t>の経費を負担します。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自立支援給付費　　  　　　　　　　　　　　　･････　 </a:t>
            </a:r>
            <a:r>
              <a:rPr lang="ja-JP" altLang="en-US" sz="1200" dirty="0" smtClean="0">
                <a:solidFill>
                  <a:prstClr val="black"/>
                </a:solidFill>
                <a:latin typeface="ＭＳ Ｐゴシック" charset="-128"/>
              </a:rPr>
              <a:t>障害者</a:t>
            </a:r>
            <a:r>
              <a:rPr lang="ja-JP" altLang="en-US" sz="1200" dirty="0">
                <a:solidFill>
                  <a:prstClr val="black"/>
                </a:solidFill>
                <a:latin typeface="ＭＳ Ｐゴシック" charset="-128"/>
              </a:rPr>
              <a:t>及び障害児が能力及び適性に応じて、自立した日常生活又は社会生活を</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51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2,757</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51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1,377</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ja-JP" altLang="en-US" sz="1200" dirty="0" smtClean="0">
                <a:solidFill>
                  <a:prstClr val="black"/>
                </a:solidFill>
                <a:latin typeface="ＭＳ Ｐゴシック" charset="-128"/>
              </a:rPr>
              <a:t>］               </a:t>
            </a: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営む</a:t>
            </a:r>
            <a:r>
              <a:rPr lang="ja-JP" altLang="en-US" sz="1200" dirty="0">
                <a:solidFill>
                  <a:prstClr val="black"/>
                </a:solidFill>
                <a:latin typeface="ＭＳ Ｐゴシック" charset="-128"/>
              </a:rPr>
              <a:t>ことができるよう、必要な福祉</a:t>
            </a:r>
            <a:r>
              <a:rPr lang="ja-JP" altLang="en-US" sz="1200" dirty="0" smtClean="0">
                <a:solidFill>
                  <a:prstClr val="black"/>
                </a:solidFill>
                <a:latin typeface="ＭＳ Ｐゴシック" charset="-128"/>
              </a:rPr>
              <a:t>サービス等に</a:t>
            </a:r>
            <a:r>
              <a:rPr lang="ja-JP" altLang="en-US" sz="1200" dirty="0">
                <a:solidFill>
                  <a:prstClr val="black"/>
                </a:solidFill>
                <a:latin typeface="ＭＳ Ｐゴシック" charset="-128"/>
              </a:rPr>
              <a:t>係る給付などの支援を行います。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特定疾患対策費　　　　　　　　　　　　　　　･････　</a:t>
            </a:r>
            <a:r>
              <a:rPr lang="ja-JP" altLang="en-US" sz="1200" dirty="0" smtClean="0">
                <a:solidFill>
                  <a:prstClr val="black"/>
                </a:solidFill>
                <a:latin typeface="ＭＳ Ｐゴシック" charset="-128"/>
              </a:rPr>
              <a:t> 難病</a:t>
            </a:r>
            <a:r>
              <a:rPr lang="ja-JP" altLang="en-US" sz="1200" dirty="0">
                <a:solidFill>
                  <a:prstClr val="black"/>
                </a:solidFill>
                <a:latin typeface="ＭＳ Ｐゴシック" charset="-128"/>
              </a:rPr>
              <a:t>患者の生活の質の向上を図るため、医療費の公費負担や在宅療養の支援</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en-US" altLang="ja-JP" sz="1200" dirty="0" smtClean="0">
                <a:solidFill>
                  <a:prstClr val="black"/>
                </a:solidFill>
                <a:latin typeface="ＭＳ Ｐゴシック" charset="-128"/>
              </a:rPr>
              <a:t>22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6,684</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11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4,212</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ja-JP" altLang="en-US" sz="1200" dirty="0" smtClean="0">
                <a:solidFill>
                  <a:prstClr val="black"/>
                </a:solidFill>
                <a:latin typeface="ＭＳ Ｐゴシック" charset="-128"/>
              </a:rPr>
              <a:t>］                  等を</a:t>
            </a:r>
            <a:r>
              <a:rPr lang="ja-JP" altLang="en-US" sz="1200" dirty="0">
                <a:solidFill>
                  <a:prstClr val="black"/>
                </a:solidFill>
                <a:latin typeface="ＭＳ Ｐゴシック" charset="-128"/>
              </a:rPr>
              <a:t>行います。</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社会福祉施設等耐震化等整備費          ･････　</a:t>
            </a:r>
            <a:r>
              <a:rPr lang="ja-JP" altLang="en-US" sz="1200" dirty="0" smtClean="0">
                <a:solidFill>
                  <a:prstClr val="black"/>
                </a:solidFill>
                <a:latin typeface="ＭＳ Ｐゴシック" charset="-128"/>
              </a:rPr>
              <a:t> 社会</a:t>
            </a:r>
            <a:r>
              <a:rPr lang="ja-JP" altLang="en-US" sz="1200" dirty="0">
                <a:solidFill>
                  <a:prstClr val="black"/>
                </a:solidFill>
                <a:latin typeface="ＭＳ Ｐゴシック" charset="-128"/>
              </a:rPr>
              <a:t>福祉法人等が実施する社会福祉施設等の耐震化整備及びスプリンクラー </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a:solidFill>
                  <a:prstClr val="black"/>
                </a:solidFill>
                <a:latin typeface="ＭＳ Ｐゴシック" charset="-128"/>
              </a:rPr>
              <a:t>8</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5,883</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0</a:t>
            </a:r>
            <a:r>
              <a:rPr lang="ja-JP" altLang="en-US" sz="1200" dirty="0" smtClean="0">
                <a:solidFill>
                  <a:prstClr val="black"/>
                </a:solidFill>
                <a:latin typeface="ＭＳ Ｐゴシック" charset="-128"/>
              </a:rPr>
              <a:t>万円）］                                整備</a:t>
            </a:r>
            <a:r>
              <a:rPr lang="ja-JP" altLang="en-US" sz="1200" dirty="0">
                <a:solidFill>
                  <a:prstClr val="black"/>
                </a:solidFill>
                <a:latin typeface="ＭＳ Ｐゴシック" charset="-128"/>
              </a:rPr>
              <a:t>に対して助成を行います</a:t>
            </a:r>
            <a:r>
              <a:rPr lang="ja-JP" altLang="en-US" sz="1200" dirty="0" smtClean="0">
                <a:solidFill>
                  <a:prstClr val="black"/>
                </a:solidFill>
                <a:latin typeface="ＭＳ Ｐゴシック" charset="-128"/>
              </a:rPr>
              <a:t>。</a:t>
            </a:r>
            <a:r>
              <a:rPr lang="ja-JP" altLang="en-US" sz="1200" dirty="0">
                <a:solidFill>
                  <a:prstClr val="black"/>
                </a:solidFill>
                <a:latin typeface="ＭＳ Ｐゴシック" charset="-128"/>
              </a:rPr>
              <a:t>　　　　</a:t>
            </a:r>
          </a:p>
        </p:txBody>
      </p:sp>
      <p:sp>
        <p:nvSpPr>
          <p:cNvPr id="1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Ⅱ</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「安全・安心の岡山」の創造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sp>
        <p:nvSpPr>
          <p:cNvPr id="15"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Tree>
    <p:extLst>
      <p:ext uri="{BB962C8B-B14F-4D97-AF65-F5344CB8AC3E}">
        <p14:creationId xmlns:p14="http://schemas.microsoft.com/office/powerpoint/2010/main" val="3683600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－３１－</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Ⅱ</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「安全・安心の岡山」の創造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7" name="AutoShape 12"/>
          <p:cNvSpPr>
            <a:spLocks noChangeArrowheads="1"/>
          </p:cNvSpPr>
          <p:nvPr/>
        </p:nvSpPr>
        <p:spPr bwMode="auto">
          <a:xfrm>
            <a:off x="179388" y="548680"/>
            <a:ext cx="8785100" cy="648000"/>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太陽光発電や電気自動車の普及促進等の地球温暖化防止対策など、より良い環境に恵まれた持続可能な社会の実現を促進する施策</a:t>
            </a:r>
            <a:endParaRPr lang="en-US" altLang="ja-JP" sz="1600" dirty="0" smtClean="0">
              <a:solidFill>
                <a:prstClr val="black"/>
              </a:solidFill>
              <a:latin typeface="Arial" charset="0"/>
              <a:ea typeface="HG丸ｺﾞｼｯｸM-PRO" pitchFamily="50" charset="-128"/>
            </a:endParaRPr>
          </a:p>
        </p:txBody>
      </p:sp>
      <p:grpSp>
        <p:nvGrpSpPr>
          <p:cNvPr id="7" name="グループ化 6"/>
          <p:cNvGrpSpPr/>
          <p:nvPr/>
        </p:nvGrpSpPr>
        <p:grpSpPr>
          <a:xfrm>
            <a:off x="179512" y="1340768"/>
            <a:ext cx="4320000" cy="2424361"/>
            <a:chOff x="4716496" y="1400472"/>
            <a:chExt cx="4320000" cy="2424361"/>
          </a:xfrm>
        </p:grpSpPr>
        <p:sp>
          <p:nvSpPr>
            <p:cNvPr id="30" name="テキスト ボックス 29"/>
            <p:cNvSpPr txBox="1"/>
            <p:nvPr/>
          </p:nvSpPr>
          <p:spPr bwMode="auto">
            <a:xfrm>
              <a:off x="4716496" y="1412776"/>
              <a:ext cx="4320000" cy="2412057"/>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200" dirty="0">
                  <a:latin typeface="+mn-ea"/>
                </a:rPr>
                <a:t>　　生物多様性おかやま戦略</a:t>
              </a:r>
              <a:r>
                <a:rPr lang="en-US" altLang="ja-JP" sz="1200" dirty="0">
                  <a:latin typeface="+mn-ea"/>
                </a:rPr>
                <a:t>(</a:t>
              </a:r>
              <a:r>
                <a:rPr lang="ja-JP" altLang="en-US" sz="1200" dirty="0">
                  <a:latin typeface="+mn-ea"/>
                </a:rPr>
                <a:t>仮称</a:t>
              </a:r>
              <a:r>
                <a:rPr lang="en-US" altLang="ja-JP" sz="1200" dirty="0">
                  <a:latin typeface="+mn-ea"/>
                </a:rPr>
                <a:t>)</a:t>
              </a:r>
              <a:r>
                <a:rPr lang="ja-JP" altLang="en-US" sz="1200" dirty="0">
                  <a:latin typeface="+mn-ea"/>
                </a:rPr>
                <a:t>推進事業</a:t>
              </a:r>
            </a:p>
            <a:p>
              <a:pPr algn="r" fontAlgn="base">
                <a:spcBef>
                  <a:spcPct val="0"/>
                </a:spcBef>
                <a:spcAft>
                  <a:spcPct val="0"/>
                </a:spcAft>
              </a:pPr>
              <a:r>
                <a:rPr lang="ja-JP" altLang="en-US" sz="1200" dirty="0">
                  <a:latin typeface="+mn-ea"/>
                </a:rPr>
                <a:t>　　　　　　　     　　　　　　　　　   ［</a:t>
              </a:r>
              <a:r>
                <a:rPr lang="en-US" altLang="ja-JP" sz="1200" dirty="0">
                  <a:latin typeface="+mn-ea"/>
                </a:rPr>
                <a:t>963</a:t>
              </a:r>
              <a:r>
                <a:rPr lang="ja-JP" altLang="en-US" sz="1200" dirty="0">
                  <a:latin typeface="+mn-ea"/>
                </a:rPr>
                <a:t>万円</a:t>
              </a:r>
              <a:r>
                <a:rPr lang="en-US" altLang="ja-JP" sz="1200" dirty="0">
                  <a:latin typeface="+mn-ea"/>
                </a:rPr>
                <a:t>(963</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生物</a:t>
              </a:r>
              <a:r>
                <a:rPr lang="ja-JP" altLang="en-US" sz="1000" dirty="0">
                  <a:latin typeface="+mn-ea"/>
                </a:rPr>
                <a:t>多様性基本法の規定に基づく生物</a:t>
              </a:r>
              <a:r>
                <a:rPr lang="ja-JP" altLang="en-US" sz="1000" dirty="0" smtClean="0">
                  <a:latin typeface="+mn-ea"/>
                </a:rPr>
                <a:t>多様性</a:t>
              </a:r>
              <a:endParaRPr lang="en-US" altLang="ja-JP" sz="1000" dirty="0" smtClean="0">
                <a:latin typeface="+mn-ea"/>
              </a:endParaRPr>
            </a:p>
            <a:p>
              <a:pPr fontAlgn="base">
                <a:spcBef>
                  <a:spcPct val="0"/>
                </a:spcBef>
                <a:spcAft>
                  <a:spcPct val="0"/>
                </a:spcAft>
              </a:pPr>
              <a:r>
                <a:rPr lang="ja-JP" altLang="en-US" sz="1000" dirty="0" smtClean="0">
                  <a:latin typeface="+mn-ea"/>
                </a:rPr>
                <a:t>地域</a:t>
              </a:r>
              <a:r>
                <a:rPr lang="ja-JP" altLang="en-US" sz="1000" dirty="0">
                  <a:latin typeface="+mn-ea"/>
                </a:rPr>
                <a:t>戦略（生物多様性おかやま戦略</a:t>
              </a:r>
              <a:r>
                <a:rPr lang="en-US" altLang="ja-JP" sz="1000" dirty="0">
                  <a:latin typeface="+mn-ea"/>
                </a:rPr>
                <a:t>(</a:t>
              </a:r>
              <a:r>
                <a:rPr lang="ja-JP" altLang="en-US" sz="1000" dirty="0">
                  <a:latin typeface="+mn-ea"/>
                </a:rPr>
                <a:t>仮称</a:t>
              </a:r>
              <a:r>
                <a:rPr lang="en-US" altLang="ja-JP" sz="1000" dirty="0">
                  <a:latin typeface="+mn-ea"/>
                </a:rPr>
                <a:t>)</a:t>
              </a:r>
              <a:r>
                <a:rPr lang="ja-JP" altLang="en-US" sz="1000" dirty="0">
                  <a:latin typeface="+mn-ea"/>
                </a:rPr>
                <a:t>）</a:t>
              </a:r>
              <a:r>
                <a:rPr lang="ja-JP" altLang="en-US" sz="1000" dirty="0" smtClean="0">
                  <a:latin typeface="+mn-ea"/>
                </a:rPr>
                <a:t>を</a:t>
              </a:r>
              <a:endParaRPr lang="en-US" altLang="ja-JP" sz="1000" dirty="0" smtClean="0">
                <a:latin typeface="+mn-ea"/>
              </a:endParaRPr>
            </a:p>
            <a:p>
              <a:pPr fontAlgn="base">
                <a:spcBef>
                  <a:spcPct val="0"/>
                </a:spcBef>
                <a:spcAft>
                  <a:spcPct val="0"/>
                </a:spcAft>
              </a:pPr>
              <a:r>
                <a:rPr lang="ja-JP" altLang="en-US" sz="1000" dirty="0" smtClean="0">
                  <a:latin typeface="+mn-ea"/>
                </a:rPr>
                <a:t>策定</a:t>
              </a:r>
              <a:r>
                <a:rPr lang="ja-JP" altLang="en-US" sz="1000" dirty="0">
                  <a:latin typeface="+mn-ea"/>
                </a:rPr>
                <a:t>し、多様な主体との協働のもと、人類</a:t>
              </a:r>
              <a:r>
                <a:rPr lang="ja-JP" altLang="en-US" sz="1000" dirty="0" smtClean="0">
                  <a:latin typeface="+mn-ea"/>
                </a:rPr>
                <a:t>共通</a:t>
              </a:r>
              <a:endParaRPr lang="en-US" altLang="ja-JP" sz="1000" dirty="0" smtClean="0">
                <a:latin typeface="+mn-ea"/>
              </a:endParaRPr>
            </a:p>
            <a:p>
              <a:pPr fontAlgn="base">
                <a:spcBef>
                  <a:spcPct val="0"/>
                </a:spcBef>
                <a:spcAft>
                  <a:spcPct val="0"/>
                </a:spcAft>
              </a:pPr>
              <a:r>
                <a:rPr lang="ja-JP" altLang="en-US" sz="1000" dirty="0" smtClean="0">
                  <a:latin typeface="+mn-ea"/>
                </a:rPr>
                <a:t>の</a:t>
              </a:r>
              <a:r>
                <a:rPr lang="ja-JP" altLang="en-US" sz="1000" dirty="0">
                  <a:latin typeface="+mn-ea"/>
                </a:rPr>
                <a:t>課題である生物多様性の保全及び持続</a:t>
              </a:r>
              <a:r>
                <a:rPr lang="ja-JP" altLang="en-US" sz="1000" dirty="0" smtClean="0">
                  <a:latin typeface="+mn-ea"/>
                </a:rPr>
                <a:t>可能</a:t>
              </a:r>
              <a:endParaRPr lang="en-US" altLang="ja-JP" sz="1000" dirty="0" smtClean="0">
                <a:latin typeface="+mn-ea"/>
              </a:endParaRPr>
            </a:p>
            <a:p>
              <a:pPr fontAlgn="base">
                <a:spcBef>
                  <a:spcPct val="0"/>
                </a:spcBef>
                <a:spcAft>
                  <a:spcPct val="0"/>
                </a:spcAft>
              </a:pPr>
              <a:r>
                <a:rPr lang="ja-JP" altLang="en-US" sz="1000" dirty="0" smtClean="0">
                  <a:latin typeface="+mn-ea"/>
                </a:rPr>
                <a:t>な</a:t>
              </a:r>
              <a:r>
                <a:rPr lang="ja-JP" altLang="en-US" sz="1000" dirty="0">
                  <a:latin typeface="+mn-ea"/>
                </a:rPr>
                <a:t>利用に関する取組を推進します。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◎策定期間：平成</a:t>
              </a:r>
              <a:r>
                <a:rPr lang="en-US" altLang="ja-JP" sz="1000" dirty="0">
                  <a:latin typeface="+mn-ea"/>
                </a:rPr>
                <a:t>23</a:t>
              </a:r>
              <a:r>
                <a:rPr lang="ja-JP" altLang="en-US" sz="1000" dirty="0">
                  <a:latin typeface="+mn-ea"/>
                </a:rPr>
                <a:t>～</a:t>
              </a:r>
              <a:r>
                <a:rPr lang="en-US" altLang="ja-JP" sz="1000" dirty="0">
                  <a:latin typeface="+mn-ea"/>
                </a:rPr>
                <a:t>24</a:t>
              </a:r>
              <a:r>
                <a:rPr lang="ja-JP" altLang="en-US" sz="1000" dirty="0">
                  <a:latin typeface="+mn-ea"/>
                </a:rPr>
                <a:t>年度</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◎生物多様性を支える人づくり</a:t>
              </a:r>
            </a:p>
            <a:p>
              <a:pPr fontAlgn="base">
                <a:spcBef>
                  <a:spcPct val="0"/>
                </a:spcBef>
                <a:spcAft>
                  <a:spcPct val="0"/>
                </a:spcAft>
              </a:pPr>
              <a:r>
                <a:rPr lang="ja-JP" altLang="en-US" sz="1000" dirty="0">
                  <a:latin typeface="+mn-ea"/>
                </a:rPr>
                <a:t>　 </a:t>
              </a:r>
              <a:r>
                <a:rPr lang="ja-JP" altLang="en-US" sz="1000" dirty="0" smtClean="0">
                  <a:latin typeface="+mn-ea"/>
                </a:rPr>
                <a:t>いきもの</a:t>
              </a:r>
              <a:r>
                <a:rPr lang="ja-JP" altLang="en-US" sz="1000" dirty="0">
                  <a:latin typeface="+mn-ea"/>
                </a:rPr>
                <a:t>生息情報や県民</a:t>
              </a:r>
              <a:r>
                <a:rPr lang="ja-JP" altLang="en-US" sz="1000" dirty="0" smtClean="0">
                  <a:latin typeface="+mn-ea"/>
                </a:rPr>
                <a:t>の皆さん</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が取り組んでいる生物多様性</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 の保全に係る</a:t>
              </a:r>
              <a:r>
                <a:rPr lang="ja-JP" altLang="en-US" sz="1000" dirty="0">
                  <a:latin typeface="+mn-ea"/>
                </a:rPr>
                <a:t>取組</a:t>
              </a:r>
              <a:r>
                <a:rPr lang="ja-JP" altLang="en-US" sz="1000" dirty="0" smtClean="0">
                  <a:latin typeface="+mn-ea"/>
                </a:rPr>
                <a:t>事例を</a:t>
              </a:r>
              <a:r>
                <a:rPr lang="ja-JP" altLang="en-US" sz="1000" dirty="0">
                  <a:latin typeface="+mn-ea"/>
                </a:rPr>
                <a:t>募集し</a:t>
              </a:r>
              <a:r>
                <a:rPr lang="ja-JP" altLang="en-US" sz="1000" dirty="0" smtClean="0">
                  <a:latin typeface="+mn-ea"/>
                </a:rPr>
                <a:t>、県</a:t>
              </a:r>
              <a:r>
                <a:rPr lang="ja-JP" altLang="en-US" sz="1000" dirty="0">
                  <a:latin typeface="+mn-ea"/>
                </a:rPr>
                <a:t>の</a:t>
              </a:r>
              <a:r>
                <a:rPr lang="ja-JP" altLang="en-US" sz="1000" dirty="0" smtClean="0">
                  <a:latin typeface="+mn-ea"/>
                </a:rPr>
                <a:t>ホームページ</a:t>
              </a:r>
              <a:r>
                <a:rPr lang="ja-JP" altLang="en-US" sz="1000" dirty="0">
                  <a:latin typeface="+mn-ea"/>
                </a:rPr>
                <a:t>などで紹介します。</a:t>
              </a:r>
            </a:p>
            <a:p>
              <a:pPr fontAlgn="base">
                <a:spcBef>
                  <a:spcPct val="0"/>
                </a:spcBef>
                <a:spcAft>
                  <a:spcPct val="0"/>
                </a:spcAft>
              </a:pPr>
              <a:endParaRPr kumimoji="1" lang="ja-JP" altLang="en-US" sz="1000" dirty="0">
                <a:latin typeface="+mn-ea"/>
              </a:endParaRPr>
            </a:p>
          </p:txBody>
        </p:sp>
        <p:sp>
          <p:nvSpPr>
            <p:cNvPr id="31" name="Oval 46"/>
            <p:cNvSpPr>
              <a:spLocks noChangeArrowheads="1"/>
            </p:cNvSpPr>
            <p:nvPr/>
          </p:nvSpPr>
          <p:spPr bwMode="auto">
            <a:xfrm>
              <a:off x="4716496" y="140047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072" y="1988840"/>
              <a:ext cx="1295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0380" y="3080957"/>
              <a:ext cx="2184108" cy="51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テキスト ボックス 34"/>
          <p:cNvSpPr txBox="1"/>
          <p:nvPr/>
        </p:nvSpPr>
        <p:spPr bwMode="auto">
          <a:xfrm>
            <a:off x="179992" y="3911452"/>
            <a:ext cx="4320000" cy="2243437"/>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第３次</a:t>
            </a:r>
            <a:r>
              <a:rPr lang="ja-JP" altLang="en-US" sz="1400" dirty="0">
                <a:latin typeface="+mn-ea"/>
              </a:rPr>
              <a:t>岡山県廃棄物処理計画策定事業</a:t>
            </a:r>
          </a:p>
          <a:p>
            <a:pPr algn="r" fontAlgn="base">
              <a:spcBef>
                <a:spcPct val="0"/>
              </a:spcBef>
              <a:spcAft>
                <a:spcPct val="0"/>
              </a:spcAft>
            </a:pPr>
            <a:r>
              <a:rPr lang="ja-JP" altLang="en-US" sz="1200" dirty="0">
                <a:latin typeface="+mn-ea"/>
              </a:rPr>
              <a:t>　　　　　　　                   　　　　　　　 ［</a:t>
            </a:r>
            <a:r>
              <a:rPr lang="en-US" altLang="ja-JP" sz="1200" dirty="0">
                <a:latin typeface="+mn-ea"/>
              </a:rPr>
              <a:t>676</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smtClean="0">
              <a:latin typeface="+mn-ea"/>
            </a:endParaRPr>
          </a:p>
          <a:p>
            <a:pPr fontAlgn="base">
              <a:spcBef>
                <a:spcPct val="0"/>
              </a:spcBef>
              <a:spcAft>
                <a:spcPct val="0"/>
              </a:spcAft>
            </a:pPr>
            <a:r>
              <a:rPr lang="ja-JP" altLang="en-US" sz="1000" dirty="0" smtClean="0">
                <a:latin typeface="+mn-ea"/>
              </a:rPr>
              <a:t>廃棄物処</a:t>
            </a:r>
            <a:r>
              <a:rPr lang="ja-JP" altLang="en-US" sz="1000" dirty="0">
                <a:latin typeface="+mn-ea"/>
              </a:rPr>
              <a:t>理法に基づき、廃棄物の減量及び適正な処理に関する基本的な事項等を定めた第２次岡山県廃棄物処理計画の次期計画として第３次岡山県廃棄物処理計画を策定します。　　　　　　</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　◎計画期間：平成</a:t>
            </a:r>
            <a:r>
              <a:rPr lang="en-US" altLang="ja-JP" sz="1000" dirty="0">
                <a:latin typeface="+mn-ea"/>
              </a:rPr>
              <a:t>23</a:t>
            </a:r>
            <a:r>
              <a:rPr lang="ja-JP" altLang="en-US" sz="1000" dirty="0">
                <a:latin typeface="+mn-ea"/>
              </a:rPr>
              <a:t>～</a:t>
            </a:r>
            <a:r>
              <a:rPr lang="en-US" altLang="ja-JP" sz="1000" dirty="0">
                <a:latin typeface="+mn-ea"/>
              </a:rPr>
              <a:t>27</a:t>
            </a:r>
            <a:r>
              <a:rPr lang="ja-JP" altLang="en-US" sz="1000" dirty="0">
                <a:latin typeface="+mn-ea"/>
              </a:rPr>
              <a:t>年度</a:t>
            </a:r>
          </a:p>
          <a:p>
            <a:pPr fontAlgn="base">
              <a:spcBef>
                <a:spcPct val="0"/>
              </a:spcBef>
              <a:spcAft>
                <a:spcPct val="0"/>
              </a:spcAft>
            </a:pPr>
            <a:r>
              <a:rPr lang="ja-JP" altLang="en-US" sz="1000" dirty="0">
                <a:latin typeface="+mn-ea"/>
              </a:rPr>
              <a:t>　　　</a:t>
            </a:r>
          </a:p>
          <a:p>
            <a:pPr fontAlgn="base">
              <a:spcBef>
                <a:spcPct val="0"/>
              </a:spcBef>
              <a:spcAft>
                <a:spcPct val="0"/>
              </a:spcAft>
            </a:pPr>
            <a:endParaRPr lang="ja-JP" altLang="en-US" sz="1000" dirty="0">
              <a:latin typeface="+mn-ea"/>
            </a:endParaRPr>
          </a:p>
          <a:p>
            <a:pPr fontAlgn="base">
              <a:spcBef>
                <a:spcPct val="0"/>
              </a:spcBef>
              <a:spcAft>
                <a:spcPct val="0"/>
              </a:spcAft>
            </a:pPr>
            <a:endParaRPr kumimoji="1" lang="ja-JP" altLang="en-US" sz="1000" dirty="0">
              <a:latin typeface="+mn-ea"/>
            </a:endParaRPr>
          </a:p>
        </p:txBody>
      </p:sp>
      <p:sp>
        <p:nvSpPr>
          <p:cNvPr id="36" name="Cloud"/>
          <p:cNvSpPr>
            <a:spLocks noChangeAspect="1" noEditPoints="1" noChangeArrowheads="1"/>
          </p:cNvSpPr>
          <p:nvPr/>
        </p:nvSpPr>
        <p:spPr bwMode="auto">
          <a:xfrm>
            <a:off x="467304" y="5321054"/>
            <a:ext cx="2016464" cy="689819"/>
          </a:xfrm>
          <a:custGeom>
            <a:avLst/>
            <a:gdLst>
              <a:gd name="T0" fmla="*/ 48443267 w 21600"/>
              <a:gd name="T1" fmla="*/ 638083267 h 21600"/>
              <a:gd name="T2" fmla="*/ 2147483647 w 21600"/>
              <a:gd name="T3" fmla="*/ 1274803931 h 21600"/>
              <a:gd name="T4" fmla="*/ 2147483647 w 21600"/>
              <a:gd name="T5" fmla="*/ 638083267 h 21600"/>
              <a:gd name="T6" fmla="*/ 2147483647 w 21600"/>
              <a:gd name="T7" fmla="*/ 7296629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p:spPr>
        <p:txBody>
          <a:bodyPr vert="horz" wrap="square" lIns="27432" tIns="18288"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900" b="0" i="0" u="none" strike="noStrike" cap="none" normalizeH="0" baseline="0" dirty="0" smtClean="0">
                <a:ln>
                  <a:noFill/>
                </a:ln>
                <a:solidFill>
                  <a:schemeClr val="tx1"/>
                </a:solidFill>
                <a:effectLst/>
                <a:latin typeface="Arial" pitchFamily="34" charset="0"/>
                <a:ea typeface="ＭＳ Ｐゴシック" pitchFamily="50" charset="-128"/>
              </a:rPr>
              <a:t>循環を基調としたより良い環境に恵まれた持続可能な社会づくりを推進します。</a:t>
            </a:r>
          </a:p>
        </p:txBody>
      </p:sp>
      <p:pic>
        <p:nvPicPr>
          <p:cNvPr id="37"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4919604"/>
            <a:ext cx="1571906" cy="105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46"/>
          <p:cNvSpPr>
            <a:spLocks noChangeArrowheads="1"/>
          </p:cNvSpPr>
          <p:nvPr/>
        </p:nvSpPr>
        <p:spPr bwMode="auto">
          <a:xfrm>
            <a:off x="177186" y="3912734"/>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23" name="テキスト ボックス 22"/>
          <p:cNvSpPr txBox="1"/>
          <p:nvPr/>
        </p:nvSpPr>
        <p:spPr bwMode="auto">
          <a:xfrm>
            <a:off x="4669888" y="1353071"/>
            <a:ext cx="4320000" cy="4801817"/>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ストップ</a:t>
            </a:r>
            <a:r>
              <a:rPr lang="ja-JP" altLang="en-US" sz="1400" dirty="0">
                <a:latin typeface="+mn-ea"/>
              </a:rPr>
              <a:t>温暖化！推進事業</a:t>
            </a:r>
          </a:p>
          <a:p>
            <a:pPr algn="r" fontAlgn="base">
              <a:spcBef>
                <a:spcPct val="0"/>
              </a:spcBef>
              <a:spcAft>
                <a:spcPct val="0"/>
              </a:spcAft>
            </a:pPr>
            <a:r>
              <a:rPr lang="ja-JP" altLang="en-US" sz="1000" dirty="0">
                <a:latin typeface="+mn-ea"/>
              </a:rPr>
              <a:t>　　　　　　　     </a:t>
            </a:r>
            <a:r>
              <a:rPr lang="ja-JP" altLang="en-US" sz="1200" dirty="0">
                <a:latin typeface="+mn-ea"/>
              </a:rPr>
              <a:t>［</a:t>
            </a:r>
            <a:r>
              <a:rPr lang="en-US" altLang="ja-JP" sz="1200" dirty="0">
                <a:latin typeface="+mn-ea"/>
              </a:rPr>
              <a:t>1</a:t>
            </a:r>
            <a:r>
              <a:rPr lang="ja-JP" altLang="en-US" sz="1200" dirty="0">
                <a:latin typeface="+mn-ea"/>
              </a:rPr>
              <a:t>億</a:t>
            </a:r>
            <a:r>
              <a:rPr lang="en-US" altLang="ja-JP" sz="1200" dirty="0">
                <a:latin typeface="+mn-ea"/>
              </a:rPr>
              <a:t>7,752</a:t>
            </a:r>
            <a:r>
              <a:rPr lang="ja-JP" altLang="en-US" sz="1200" dirty="0">
                <a:latin typeface="+mn-ea"/>
              </a:rPr>
              <a:t>万円</a:t>
            </a:r>
            <a:r>
              <a:rPr lang="en-US" altLang="ja-JP" sz="1200" dirty="0">
                <a:latin typeface="+mn-ea"/>
              </a:rPr>
              <a:t>(5,736</a:t>
            </a:r>
            <a:r>
              <a:rPr lang="ja-JP" altLang="en-US" sz="1200" dirty="0">
                <a:latin typeface="+mn-ea"/>
              </a:rPr>
              <a:t>万円</a:t>
            </a:r>
            <a:r>
              <a:rPr lang="en-US" altLang="ja-JP" sz="1200" dirty="0">
                <a:latin typeface="+mn-ea"/>
              </a:rPr>
              <a:t>)</a:t>
            </a:r>
            <a:r>
              <a:rPr lang="ja-JP" altLang="en-US" sz="1200" dirty="0">
                <a:latin typeface="+mn-ea"/>
              </a:rPr>
              <a:t>］</a:t>
            </a:r>
          </a:p>
          <a:p>
            <a:pPr algn="ct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地球</a:t>
            </a:r>
            <a:r>
              <a:rPr lang="ja-JP" altLang="en-US" sz="1000" dirty="0">
                <a:latin typeface="+mn-ea"/>
              </a:rPr>
              <a:t>温暖化防止対策の一層の推進を図るため、県民、事業者</a:t>
            </a:r>
          </a:p>
          <a:p>
            <a:pPr fontAlgn="base">
              <a:spcBef>
                <a:spcPct val="0"/>
              </a:spcBef>
              <a:spcAft>
                <a:spcPct val="0"/>
              </a:spcAft>
            </a:pPr>
            <a:r>
              <a:rPr lang="ja-JP" altLang="en-US" sz="1000" dirty="0">
                <a:latin typeface="+mn-ea"/>
              </a:rPr>
              <a:t>それぞれの主体的なＣＯ２削減の取組を促進します。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en-US" altLang="ja-JP" sz="1000" b="1" dirty="0">
                <a:latin typeface="+mn-ea"/>
              </a:rPr>
              <a:t>【</a:t>
            </a:r>
            <a:r>
              <a:rPr lang="ja-JP" altLang="en-US" sz="1000" b="1" dirty="0">
                <a:latin typeface="+mn-ea"/>
              </a:rPr>
              <a:t>再掲</a:t>
            </a:r>
            <a:r>
              <a:rPr lang="en-US" altLang="ja-JP" sz="1000" b="1" dirty="0">
                <a:latin typeface="+mn-ea"/>
              </a:rPr>
              <a:t>】</a:t>
            </a:r>
            <a:r>
              <a:rPr lang="ja-JP" altLang="en-US" sz="1000" dirty="0">
                <a:latin typeface="+mn-ea"/>
              </a:rPr>
              <a:t>「新エネルギービジョン</a:t>
            </a:r>
            <a:r>
              <a:rPr lang="en-US" altLang="ja-JP" sz="1000" dirty="0">
                <a:latin typeface="+mn-ea"/>
              </a:rPr>
              <a:t>(</a:t>
            </a:r>
            <a:r>
              <a:rPr lang="ja-JP" altLang="en-US" sz="1000" dirty="0">
                <a:latin typeface="+mn-ea"/>
              </a:rPr>
              <a:t>仮称）推進事業」関係（詳細は</a:t>
            </a:r>
            <a:r>
              <a:rPr lang="en-US" altLang="ja-JP" sz="1000" dirty="0" smtClean="0">
                <a:latin typeface="+mn-ea"/>
              </a:rPr>
              <a:t>P15</a:t>
            </a:r>
            <a:r>
              <a:rPr lang="ja-JP" altLang="en-US" sz="1000" dirty="0" smtClean="0">
                <a:latin typeface="+mn-ea"/>
              </a:rPr>
              <a:t>を</a:t>
            </a:r>
            <a:r>
              <a:rPr lang="ja-JP" altLang="en-US" sz="1000" dirty="0">
                <a:latin typeface="+mn-ea"/>
              </a:rPr>
              <a:t>参照。）</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ＥＶ普及促進事業        　　 </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温室効果ガス排出削減支援モデル事業　　</a:t>
            </a:r>
          </a:p>
          <a:p>
            <a:pPr fontAlgn="base">
              <a:spcBef>
                <a:spcPct val="0"/>
              </a:spcBef>
              <a:spcAft>
                <a:spcPct val="0"/>
              </a:spcAft>
            </a:pPr>
            <a:r>
              <a:rPr lang="ja-JP" altLang="en-US" sz="1000" dirty="0">
                <a:latin typeface="+mn-ea"/>
              </a:rPr>
              <a:t> </a:t>
            </a:r>
            <a:r>
              <a:rPr lang="ja-JP" altLang="en-US" sz="1000" dirty="0" smtClean="0">
                <a:latin typeface="+mn-ea"/>
              </a:rPr>
              <a:t>◎あっ晴れ</a:t>
            </a:r>
            <a:r>
              <a:rPr lang="ja-JP" altLang="en-US" sz="1000" dirty="0">
                <a:latin typeface="+mn-ea"/>
              </a:rPr>
              <a:t>太陽光発電応援事業　　　</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地域新エネサポート事業　　　</a:t>
            </a:r>
          </a:p>
          <a:p>
            <a:pPr fontAlgn="base">
              <a:spcBef>
                <a:spcPct val="0"/>
              </a:spcBef>
              <a:spcAft>
                <a:spcPct val="0"/>
              </a:spcAft>
            </a:pPr>
            <a:r>
              <a:rPr lang="ja-JP" altLang="en-US" sz="1000" dirty="0">
                <a:latin typeface="+mn-ea"/>
              </a:rPr>
              <a:t> </a:t>
            </a:r>
            <a:r>
              <a:rPr lang="ja-JP" altLang="en-US" sz="1000" dirty="0" smtClean="0">
                <a:latin typeface="+mn-ea"/>
              </a:rPr>
              <a:t>◎</a:t>
            </a:r>
            <a:r>
              <a:rPr lang="ja-JP" altLang="en-US" sz="1000" dirty="0">
                <a:latin typeface="+mn-ea"/>
              </a:rPr>
              <a:t>太陽光発電・省エネ設備設置促進事業</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上記以外の事業＞</a:t>
            </a:r>
          </a:p>
          <a:p>
            <a:pPr fontAlgn="base">
              <a:spcBef>
                <a:spcPct val="0"/>
              </a:spcBef>
              <a:spcAft>
                <a:spcPct val="0"/>
              </a:spcAft>
            </a:pPr>
            <a:r>
              <a:rPr lang="ja-JP" altLang="en-US" sz="1000" dirty="0" smtClean="0">
                <a:latin typeface="+mn-ea"/>
              </a:rPr>
              <a:t>◎</a:t>
            </a:r>
            <a:r>
              <a:rPr lang="ja-JP" altLang="en-US" sz="1000" dirty="0">
                <a:latin typeface="+mn-ea"/>
              </a:rPr>
              <a:t>排出削減計画分析事業</a:t>
            </a:r>
          </a:p>
          <a:p>
            <a:pPr fontAlgn="base">
              <a:spcBef>
                <a:spcPct val="0"/>
              </a:spcBef>
              <a:spcAft>
                <a:spcPct val="0"/>
              </a:spcAft>
            </a:pPr>
            <a:r>
              <a:rPr lang="ja-JP" altLang="en-US" sz="1000" dirty="0" smtClean="0">
                <a:latin typeface="+mn-ea"/>
              </a:rPr>
              <a:t>   </a:t>
            </a:r>
            <a:r>
              <a:rPr lang="ja-JP" altLang="en-US" sz="1000" dirty="0">
                <a:latin typeface="+mn-ea"/>
              </a:rPr>
              <a:t>事業者の温室効果ガス削減計画をもとに、削減手法の紹介や</a:t>
            </a:r>
          </a:p>
          <a:p>
            <a:pPr fontAlgn="base">
              <a:spcBef>
                <a:spcPct val="0"/>
              </a:spcBef>
              <a:spcAft>
                <a:spcPct val="0"/>
              </a:spcAft>
            </a:pPr>
            <a:r>
              <a:rPr lang="ja-JP" altLang="en-US" sz="1000" dirty="0" smtClean="0">
                <a:latin typeface="+mn-ea"/>
              </a:rPr>
              <a:t>　 </a:t>
            </a:r>
            <a:r>
              <a:rPr lang="ja-JP" altLang="en-US" sz="1000" dirty="0">
                <a:latin typeface="+mn-ea"/>
              </a:rPr>
              <a:t>顕彰制度の創設など、削減に向けた取組を支援します。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クールビズ・ウォームビズ県民運動</a:t>
            </a:r>
          </a:p>
          <a:p>
            <a:pPr fontAlgn="base">
              <a:spcBef>
                <a:spcPct val="0"/>
              </a:spcBef>
              <a:spcAft>
                <a:spcPct val="0"/>
              </a:spcAft>
            </a:pPr>
            <a:r>
              <a:rPr lang="ja-JP" altLang="en-US" sz="1000" dirty="0" smtClean="0">
                <a:latin typeface="+mn-ea"/>
              </a:rPr>
              <a:t>   </a:t>
            </a:r>
            <a:r>
              <a:rPr lang="ja-JP" altLang="en-US" sz="1000" dirty="0">
                <a:latin typeface="+mn-ea"/>
              </a:rPr>
              <a:t>事業所等での省エネと取組を推進します。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アースキーパーメンバーシップ推進事業</a:t>
            </a:r>
          </a:p>
          <a:p>
            <a:pPr fontAlgn="base">
              <a:spcBef>
                <a:spcPct val="0"/>
              </a:spcBef>
              <a:spcAft>
                <a:spcPct val="0"/>
              </a:spcAft>
            </a:pPr>
            <a:r>
              <a:rPr lang="ja-JP" altLang="en-US" sz="1000" dirty="0" smtClean="0">
                <a:latin typeface="+mn-ea"/>
              </a:rPr>
              <a:t>   </a:t>
            </a:r>
            <a:r>
              <a:rPr lang="ja-JP" altLang="en-US" sz="1000" dirty="0">
                <a:latin typeface="+mn-ea"/>
              </a:rPr>
              <a:t>温暖化防止を実践する県民の輪の拡大を</a:t>
            </a:r>
          </a:p>
          <a:p>
            <a:pPr fontAlgn="base">
              <a:spcBef>
                <a:spcPct val="0"/>
              </a:spcBef>
              <a:spcAft>
                <a:spcPct val="0"/>
              </a:spcAft>
            </a:pPr>
            <a:r>
              <a:rPr lang="ja-JP" altLang="en-US" sz="1000" dirty="0" smtClean="0">
                <a:latin typeface="+mn-ea"/>
              </a:rPr>
              <a:t>   </a:t>
            </a:r>
            <a:r>
              <a:rPr lang="ja-JP" altLang="en-US" sz="1000" dirty="0">
                <a:latin typeface="+mn-ea"/>
              </a:rPr>
              <a:t>推進します</a:t>
            </a:r>
            <a:r>
              <a:rPr lang="ja-JP" altLang="en-US" sz="1000" dirty="0" smtClean="0">
                <a:latin typeface="+mn-ea"/>
              </a:rPr>
              <a:t>。</a:t>
            </a:r>
            <a:endParaRPr lang="en-US" altLang="ja-JP" sz="1000" dirty="0" smtClean="0">
              <a:latin typeface="+mn-ea"/>
            </a:endParaRP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a:latin typeface="+mn-ea"/>
              </a:rPr>
              <a:t> ほか、岡山県内温室効果ガス排出量の算定、分析などを行います。</a:t>
            </a:r>
            <a:endParaRPr lang="ja-JP" altLang="en-US" sz="1000" dirty="0" smtClean="0">
              <a:latin typeface="+mn-ea"/>
            </a:endParaRPr>
          </a:p>
        </p:txBody>
      </p:sp>
      <p:pic>
        <p:nvPicPr>
          <p:cNvPr id="24" name="図 23" descr="地球から木.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8200" y="4135985"/>
            <a:ext cx="1207143" cy="1080857"/>
          </a:xfrm>
          <a:prstGeom prst="rect">
            <a:avLst/>
          </a:prstGeom>
          <a:noFill/>
          <a:ln>
            <a:noFill/>
          </a:ln>
          <a:effectLst>
            <a:outerShdw blurRad="44450" dist="27940" dir="5400000" algn="ctr" rotWithShape="0">
              <a:srgbClr val="000000">
                <a:alpha val="3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48"/>
          <p:cNvSpPr>
            <a:spLocks noChangeAspect="1" noChangeArrowheads="1"/>
          </p:cNvSpPr>
          <p:nvPr/>
        </p:nvSpPr>
        <p:spPr bwMode="auto">
          <a:xfrm>
            <a:off x="6173472" y="364462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6" name="Oval 47" descr="25%"/>
          <p:cNvSpPr>
            <a:spLocks noChangeArrowheads="1"/>
          </p:cNvSpPr>
          <p:nvPr/>
        </p:nvSpPr>
        <p:spPr bwMode="auto">
          <a:xfrm>
            <a:off x="4669488" y="1365772"/>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Tree>
    <p:extLst>
      <p:ext uri="{BB962C8B-B14F-4D97-AF65-F5344CB8AC3E}">
        <p14:creationId xmlns:p14="http://schemas.microsoft.com/office/powerpoint/2010/main" val="2721247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－３２－</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Ⅲ</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「産業と交流の岡山」の創造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75058" y="633730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dirty="0">
              <a:solidFill>
                <a:prstClr val="black"/>
              </a:solidFill>
              <a:latin typeface="Arial" charset="0"/>
            </a:endParaRPr>
          </a:p>
        </p:txBody>
      </p:sp>
      <p:sp>
        <p:nvSpPr>
          <p:cNvPr id="821260" name="AutoShape 12"/>
          <p:cNvSpPr>
            <a:spLocks noChangeArrowheads="1"/>
          </p:cNvSpPr>
          <p:nvPr/>
        </p:nvSpPr>
        <p:spPr bwMode="auto">
          <a:xfrm>
            <a:off x="179388" y="547688"/>
            <a:ext cx="8785100" cy="865088"/>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環境・新エネルギー、医療・健康、情報通信など成長が期待される分野への事業転換や新技術・新製品開発の支援、販路開拓等の促進、さらには戦略的な企業誘致など、本県経済を支える産業基軸の構築を図る施策</a:t>
            </a:r>
            <a:endParaRPr lang="en-US" altLang="ja-JP" sz="1600" dirty="0" smtClean="0">
              <a:solidFill>
                <a:prstClr val="black"/>
              </a:solidFill>
              <a:latin typeface="Arial" charset="0"/>
              <a:ea typeface="HG丸ｺﾞｼｯｸM-PRO" pitchFamily="50" charset="-128"/>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15" name="テキスト ボックス 14"/>
          <p:cNvSpPr txBox="1"/>
          <p:nvPr/>
        </p:nvSpPr>
        <p:spPr bwMode="auto">
          <a:xfrm>
            <a:off x="179388" y="4833324"/>
            <a:ext cx="4320000" cy="1365742"/>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おかやま</a:t>
            </a:r>
            <a:r>
              <a:rPr lang="ja-JP" altLang="en-US" sz="1400" dirty="0">
                <a:latin typeface="+mn-ea"/>
              </a:rPr>
              <a:t>ユビキタス･エボリューション事業 </a:t>
            </a:r>
          </a:p>
          <a:p>
            <a:pPr algn="r" fontAlgn="base">
              <a:spcBef>
                <a:spcPct val="0"/>
              </a:spcBef>
              <a:spcAft>
                <a:spcPct val="0"/>
              </a:spcAft>
            </a:pPr>
            <a:r>
              <a:rPr lang="ja-JP" altLang="en-US" sz="1200" dirty="0">
                <a:latin typeface="+mn-ea"/>
              </a:rPr>
              <a:t>　　　　　　　   　　　　　　　            　　［</a:t>
            </a:r>
            <a:r>
              <a:rPr lang="en-US" altLang="ja-JP" sz="1200" dirty="0">
                <a:latin typeface="+mn-ea"/>
              </a:rPr>
              <a:t>970</a:t>
            </a:r>
            <a:r>
              <a:rPr lang="ja-JP" altLang="en-US" sz="1200" dirty="0">
                <a:latin typeface="+mn-ea"/>
              </a:rPr>
              <a:t>万円</a:t>
            </a:r>
            <a:r>
              <a:rPr lang="en-US" altLang="ja-JP" sz="1200" dirty="0">
                <a:latin typeface="+mn-ea"/>
              </a:rPr>
              <a:t>(970</a:t>
            </a:r>
            <a:r>
              <a:rPr lang="ja-JP" altLang="en-US" sz="1200" dirty="0">
                <a:latin typeface="+mn-ea"/>
              </a:rPr>
              <a:t>万円</a:t>
            </a:r>
            <a:r>
              <a:rPr lang="en-US" altLang="ja-JP" sz="1200" dirty="0">
                <a:latin typeface="+mn-ea"/>
              </a:rPr>
              <a:t>)</a:t>
            </a:r>
            <a:r>
              <a:rPr lang="ja-JP" altLang="en-US" sz="1200" dirty="0" smtClean="0">
                <a:latin typeface="+mn-ea"/>
              </a:rPr>
              <a:t>］</a:t>
            </a:r>
            <a:endParaRPr lang="ja-JP" altLang="en-US" sz="1000" dirty="0">
              <a:latin typeface="+mn-ea"/>
            </a:endParaRPr>
          </a:p>
          <a:p>
            <a:pPr fontAlgn="base">
              <a:spcBef>
                <a:spcPct val="0"/>
              </a:spcBef>
              <a:spcAft>
                <a:spcPct val="0"/>
              </a:spcAft>
            </a:pPr>
            <a:r>
              <a:rPr lang="ja-JP" altLang="en-US" sz="1000" dirty="0">
                <a:latin typeface="+mn-ea"/>
              </a:rPr>
              <a:t>岡山情報ハイウェイ等の基盤を活用</a:t>
            </a:r>
            <a:r>
              <a:rPr lang="ja-JP" altLang="en-US" sz="1000" dirty="0" smtClean="0">
                <a:latin typeface="+mn-ea"/>
              </a:rPr>
              <a:t>し、県内情報</a:t>
            </a:r>
            <a:endParaRPr lang="en-US" altLang="ja-JP" sz="1000" dirty="0" smtClean="0">
              <a:latin typeface="+mn-ea"/>
            </a:endParaRPr>
          </a:p>
          <a:p>
            <a:pPr fontAlgn="base">
              <a:spcBef>
                <a:spcPct val="0"/>
              </a:spcBef>
              <a:spcAft>
                <a:spcPct val="0"/>
              </a:spcAft>
            </a:pPr>
            <a:r>
              <a:rPr lang="ja-JP" altLang="en-US" sz="1000" dirty="0" smtClean="0">
                <a:latin typeface="+mn-ea"/>
              </a:rPr>
              <a:t>通信</a:t>
            </a:r>
            <a:r>
              <a:rPr lang="ja-JP" altLang="en-US" sz="1000" dirty="0">
                <a:latin typeface="+mn-ea"/>
              </a:rPr>
              <a:t>産業の集積や活性化</a:t>
            </a:r>
            <a:r>
              <a:rPr lang="ja-JP" altLang="en-US" sz="1000" dirty="0" smtClean="0">
                <a:latin typeface="+mn-ea"/>
              </a:rPr>
              <a:t>を図る</a:t>
            </a:r>
            <a:r>
              <a:rPr lang="ja-JP" altLang="en-US" sz="1000" dirty="0">
                <a:latin typeface="+mn-ea"/>
              </a:rPr>
              <a:t>ため、市町村</a:t>
            </a:r>
            <a:r>
              <a:rPr lang="ja-JP" altLang="en-US" sz="1000" dirty="0" smtClean="0">
                <a:latin typeface="+mn-ea"/>
              </a:rPr>
              <a:t>と</a:t>
            </a:r>
            <a:endParaRPr lang="en-US" altLang="ja-JP" sz="1000" dirty="0" smtClean="0">
              <a:latin typeface="+mn-ea"/>
            </a:endParaRPr>
          </a:p>
          <a:p>
            <a:pPr fontAlgn="base">
              <a:spcBef>
                <a:spcPct val="0"/>
              </a:spcBef>
              <a:spcAft>
                <a:spcPct val="0"/>
              </a:spcAft>
            </a:pPr>
            <a:r>
              <a:rPr lang="ja-JP" altLang="en-US" sz="1000" dirty="0" smtClean="0">
                <a:latin typeface="+mn-ea"/>
              </a:rPr>
              <a:t>の</a:t>
            </a:r>
            <a:r>
              <a:rPr lang="ja-JP" altLang="en-US" sz="1000" dirty="0">
                <a:latin typeface="+mn-ea"/>
              </a:rPr>
              <a:t>協働に</a:t>
            </a:r>
            <a:r>
              <a:rPr lang="ja-JP" altLang="en-US" sz="1000" dirty="0" smtClean="0">
                <a:latin typeface="+mn-ea"/>
              </a:rPr>
              <a:t>よる自治体</a:t>
            </a:r>
            <a:r>
              <a:rPr lang="ja-JP" altLang="en-US" sz="1000" dirty="0">
                <a:latin typeface="+mn-ea"/>
              </a:rPr>
              <a:t>クラウド導入事業を推進</a:t>
            </a:r>
            <a:r>
              <a:rPr lang="ja-JP" altLang="en-US" sz="1000" dirty="0" smtClean="0">
                <a:latin typeface="+mn-ea"/>
              </a:rPr>
              <a:t>する</a:t>
            </a:r>
            <a:endParaRPr lang="en-US" altLang="ja-JP" sz="1000" dirty="0" smtClean="0">
              <a:latin typeface="+mn-ea"/>
            </a:endParaRPr>
          </a:p>
          <a:p>
            <a:pPr fontAlgn="base">
              <a:spcBef>
                <a:spcPct val="0"/>
              </a:spcBef>
              <a:spcAft>
                <a:spcPct val="0"/>
              </a:spcAft>
            </a:pPr>
            <a:r>
              <a:rPr lang="ja-JP" altLang="en-US" sz="1000" dirty="0" smtClean="0">
                <a:latin typeface="+mn-ea"/>
              </a:rPr>
              <a:t>ととも</a:t>
            </a:r>
            <a:r>
              <a:rPr lang="ja-JP" altLang="en-US" sz="1000" dirty="0">
                <a:latin typeface="+mn-ea"/>
              </a:rPr>
              <a:t>に</a:t>
            </a:r>
            <a:r>
              <a:rPr lang="ja-JP" altLang="en-US" sz="1000" dirty="0" smtClean="0">
                <a:latin typeface="+mn-ea"/>
              </a:rPr>
              <a:t>、データセンター</a:t>
            </a:r>
            <a:r>
              <a:rPr lang="ja-JP" altLang="en-US" sz="1000" dirty="0">
                <a:latin typeface="+mn-ea"/>
              </a:rPr>
              <a:t>構築等に</a:t>
            </a:r>
            <a:r>
              <a:rPr lang="ja-JP" altLang="en-US" sz="1000" dirty="0" smtClean="0">
                <a:latin typeface="+mn-ea"/>
              </a:rPr>
              <a:t>関する新たな</a:t>
            </a:r>
            <a:endParaRPr lang="en-US" altLang="ja-JP" sz="1000" dirty="0" smtClean="0">
              <a:latin typeface="+mn-ea"/>
            </a:endParaRPr>
          </a:p>
          <a:p>
            <a:pPr fontAlgn="base">
              <a:spcBef>
                <a:spcPct val="0"/>
              </a:spcBef>
              <a:spcAft>
                <a:spcPct val="0"/>
              </a:spcAft>
            </a:pPr>
            <a:r>
              <a:rPr lang="ja-JP" altLang="en-US" sz="1000" dirty="0" smtClean="0">
                <a:latin typeface="+mn-ea"/>
              </a:rPr>
              <a:t>助成</a:t>
            </a:r>
            <a:r>
              <a:rPr lang="ja-JP" altLang="en-US" sz="1000" dirty="0">
                <a:latin typeface="+mn-ea"/>
              </a:rPr>
              <a:t>制度を創設します。</a:t>
            </a:r>
          </a:p>
          <a:p>
            <a:pPr fontAlgn="base">
              <a:spcBef>
                <a:spcPct val="0"/>
              </a:spcBef>
              <a:spcAft>
                <a:spcPct val="0"/>
              </a:spcAft>
            </a:pPr>
            <a:endParaRPr kumimoji="1" lang="ja-JP" altLang="en-US" sz="1200" dirty="0">
              <a:latin typeface="+mn-ea"/>
            </a:endParaRPr>
          </a:p>
        </p:txBody>
      </p:sp>
      <p:pic>
        <p:nvPicPr>
          <p:cNvPr id="25602" name="Picture 253" descr="データセンター"/>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92" t="21028" r="7555" b="12502"/>
          <a:stretch/>
        </p:blipFill>
        <p:spPr bwMode="auto">
          <a:xfrm>
            <a:off x="3131236" y="5337379"/>
            <a:ext cx="1213428" cy="72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46"/>
          <p:cNvSpPr>
            <a:spLocks noChangeArrowheads="1"/>
          </p:cNvSpPr>
          <p:nvPr/>
        </p:nvSpPr>
        <p:spPr bwMode="auto">
          <a:xfrm>
            <a:off x="179388" y="483332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28" name="テキスト ボックス 27"/>
          <p:cNvSpPr txBox="1"/>
          <p:nvPr/>
        </p:nvSpPr>
        <p:spPr bwMode="auto">
          <a:xfrm>
            <a:off x="179992" y="1556792"/>
            <a:ext cx="4320000" cy="316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smtClean="0">
                <a:latin typeface="+mn-ea"/>
              </a:rPr>
              <a:t>              「</a:t>
            </a:r>
            <a:r>
              <a:rPr lang="ja-JP" altLang="en-US" sz="1400" dirty="0">
                <a:latin typeface="+mn-ea"/>
              </a:rPr>
              <a:t>おかやま次世代</a:t>
            </a:r>
            <a:r>
              <a:rPr lang="ja-JP" altLang="en-US" sz="1400" dirty="0" smtClean="0">
                <a:latin typeface="+mn-ea"/>
              </a:rPr>
              <a:t>自動車技術</a:t>
            </a:r>
            <a:r>
              <a:rPr lang="ja-JP" altLang="en-US" sz="1400" dirty="0">
                <a:latin typeface="+mn-ea"/>
              </a:rPr>
              <a:t>研究</a:t>
            </a:r>
            <a:r>
              <a:rPr lang="ja-JP" altLang="en-US" sz="1400" dirty="0" smtClean="0">
                <a:latin typeface="+mn-ea"/>
              </a:rPr>
              <a:t>開発</a:t>
            </a:r>
            <a:endParaRPr lang="en-US" altLang="ja-JP" sz="1400" dirty="0" smtClean="0">
              <a:latin typeface="+mn-ea"/>
            </a:endParaRPr>
          </a:p>
          <a:p>
            <a:pPr fontAlgn="base">
              <a:spcBef>
                <a:spcPct val="0"/>
              </a:spcBef>
              <a:spcAft>
                <a:spcPct val="0"/>
              </a:spcAft>
            </a:pPr>
            <a:r>
              <a:rPr lang="en-US" altLang="ja-JP" sz="1400" dirty="0">
                <a:latin typeface="+mn-ea"/>
              </a:rPr>
              <a:t> </a:t>
            </a:r>
            <a:r>
              <a:rPr lang="en-US" altLang="ja-JP" sz="1400" dirty="0" smtClean="0">
                <a:latin typeface="+mn-ea"/>
              </a:rPr>
              <a:t>              </a:t>
            </a:r>
            <a:r>
              <a:rPr lang="ja-JP" altLang="en-US" sz="1400" dirty="0" smtClean="0">
                <a:latin typeface="+mn-ea"/>
              </a:rPr>
              <a:t>センター</a:t>
            </a:r>
            <a:r>
              <a:rPr lang="ja-JP" altLang="en-US" sz="1400" dirty="0">
                <a:latin typeface="+mn-ea"/>
              </a:rPr>
              <a:t>」設置</a:t>
            </a:r>
            <a:r>
              <a:rPr lang="ja-JP" altLang="en-US" sz="1400" dirty="0" smtClean="0">
                <a:latin typeface="+mn-ea"/>
              </a:rPr>
              <a:t>事業    </a:t>
            </a:r>
            <a:r>
              <a:rPr lang="ja-JP" altLang="en-US" sz="1200" dirty="0" smtClean="0">
                <a:latin typeface="+mn-ea"/>
              </a:rPr>
              <a:t>   ［</a:t>
            </a:r>
            <a:r>
              <a:rPr lang="en-US" altLang="ja-JP" sz="1200" dirty="0" smtClean="0">
                <a:latin typeface="+mn-ea"/>
              </a:rPr>
              <a:t>6,382</a:t>
            </a:r>
            <a:r>
              <a:rPr lang="ja-JP" altLang="en-US" sz="1200" dirty="0" smtClean="0">
                <a:latin typeface="+mn-ea"/>
              </a:rPr>
              <a:t>万</a:t>
            </a:r>
            <a:r>
              <a:rPr lang="ja-JP" altLang="en-US" sz="1200" dirty="0">
                <a:latin typeface="+mn-ea"/>
              </a:rPr>
              <a:t>円</a:t>
            </a:r>
            <a:r>
              <a:rPr lang="en-US" altLang="ja-JP" sz="1200" dirty="0">
                <a:latin typeface="+mn-ea"/>
              </a:rPr>
              <a:t>(</a:t>
            </a:r>
            <a:r>
              <a:rPr lang="en-US" altLang="ja-JP" sz="1200" dirty="0" smtClean="0">
                <a:latin typeface="+mn-ea"/>
              </a:rPr>
              <a:t>5,382</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テクノサポート</a:t>
            </a:r>
            <a:r>
              <a:rPr lang="ja-JP" altLang="en-US" sz="1000" dirty="0">
                <a:latin typeface="+mn-ea"/>
              </a:rPr>
              <a:t>岡山に「おかやま次世代自動車技術研究開発センター」を設置し</a:t>
            </a:r>
            <a:r>
              <a:rPr lang="ja-JP" altLang="en-US" sz="1000" dirty="0" smtClean="0">
                <a:latin typeface="+mn-ea"/>
              </a:rPr>
              <a:t>、岡山発</a:t>
            </a:r>
            <a:r>
              <a:rPr lang="ja-JP" altLang="en-US" sz="1000" dirty="0">
                <a:latin typeface="+mn-ea"/>
              </a:rPr>
              <a:t>の新技術</a:t>
            </a:r>
            <a:r>
              <a:rPr lang="ja-JP" altLang="en-US" sz="1000" dirty="0" smtClean="0">
                <a:latin typeface="+mn-ea"/>
              </a:rPr>
              <a:t>、新工法</a:t>
            </a:r>
            <a:r>
              <a:rPr lang="ja-JP" altLang="en-US" sz="1000" dirty="0">
                <a:latin typeface="+mn-ea"/>
              </a:rPr>
              <a:t>、新素材を結集</a:t>
            </a:r>
            <a:r>
              <a:rPr lang="ja-JP" altLang="en-US" sz="1000" dirty="0" smtClean="0">
                <a:latin typeface="+mn-ea"/>
              </a:rPr>
              <a:t>した次世代自動車技術の</a:t>
            </a:r>
            <a:r>
              <a:rPr lang="ja-JP" altLang="en-US" sz="1000" dirty="0">
                <a:latin typeface="+mn-ea"/>
              </a:rPr>
              <a:t>研究開発</a:t>
            </a:r>
            <a:r>
              <a:rPr lang="ja-JP" altLang="en-US" sz="1000" dirty="0" smtClean="0">
                <a:latin typeface="+mn-ea"/>
              </a:rPr>
              <a:t>や人材</a:t>
            </a:r>
            <a:r>
              <a:rPr lang="ja-JP" altLang="en-US" sz="1000" dirty="0">
                <a:latin typeface="+mn-ea"/>
              </a:rPr>
              <a:t>育成に取り組みます。</a:t>
            </a:r>
          </a:p>
          <a:p>
            <a:pPr fontAlgn="base">
              <a:spcBef>
                <a:spcPct val="0"/>
              </a:spcBef>
              <a:spcAft>
                <a:spcPct val="0"/>
              </a:spcAft>
            </a:pPr>
            <a:endParaRPr lang="ja-JP" altLang="en-US" sz="1000" dirty="0">
              <a:latin typeface="+mn-ea"/>
            </a:endParaRP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                                                                                                                                                                                                                                                       　</a:t>
            </a:r>
            <a:endParaRPr kumimoji="1" lang="ja-JP" altLang="en-US" sz="1000" dirty="0">
              <a:latin typeface="+mn-ea"/>
            </a:endParaRPr>
          </a:p>
        </p:txBody>
      </p:sp>
      <p:grpSp>
        <p:nvGrpSpPr>
          <p:cNvPr id="29" name="グループ化 28"/>
          <p:cNvGrpSpPr/>
          <p:nvPr/>
        </p:nvGrpSpPr>
        <p:grpSpPr>
          <a:xfrm>
            <a:off x="251520" y="2689611"/>
            <a:ext cx="4136655" cy="1963525"/>
            <a:chOff x="451445" y="3409691"/>
            <a:chExt cx="4136655" cy="1963525"/>
          </a:xfrm>
        </p:grpSpPr>
        <p:sp>
          <p:nvSpPr>
            <p:cNvPr id="31" name="角丸四角形 27"/>
            <p:cNvSpPr>
              <a:spLocks noChangeArrowheads="1"/>
            </p:cNvSpPr>
            <p:nvPr/>
          </p:nvSpPr>
          <p:spPr bwMode="auto">
            <a:xfrm>
              <a:off x="467544" y="3409691"/>
              <a:ext cx="4120556" cy="1963525"/>
            </a:xfrm>
            <a:prstGeom prst="roundRect">
              <a:avLst>
                <a:gd name="adj" fmla="val 16667"/>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pic>
          <p:nvPicPr>
            <p:cNvPr id="32" name="Picture 47" descr="C:\Documents and Settings\nobuo_takahashi\Local Settings\Temporary Internet Files\Content.IE5\9IBAC1W1\MC9000894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
              <a:off x="3106455" y="3485492"/>
              <a:ext cx="1022345" cy="67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ホームベース 145"/>
            <p:cNvSpPr>
              <a:spLocks noChangeArrowheads="1"/>
            </p:cNvSpPr>
            <p:nvPr/>
          </p:nvSpPr>
          <p:spPr bwMode="auto">
            <a:xfrm>
              <a:off x="491269" y="3642615"/>
              <a:ext cx="715495" cy="201852"/>
            </a:xfrm>
            <a:prstGeom prst="homePlate">
              <a:avLst>
                <a:gd name="adj" fmla="val 49992"/>
              </a:avLst>
            </a:prstGeom>
            <a:solidFill>
              <a:srgbClr val="FFFF00"/>
            </a:solidFill>
            <a:ln w="9525" algn="ctr">
              <a:solidFill>
                <a:srgbClr val="000000"/>
              </a:solidFill>
              <a:miter lim="800000"/>
              <a:headEnd/>
              <a:tailEnd/>
            </a:ln>
          </p:spPr>
          <p:txBody>
            <a:bodyPr vert="horz" wrap="square" lIns="36000" tIns="45720" rIns="360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初年度</a:t>
              </a: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rPr>
                <a:t>(H23)</a:t>
              </a:r>
            </a:p>
          </p:txBody>
        </p:sp>
        <p:sp>
          <p:nvSpPr>
            <p:cNvPr id="34" name="ホームベース 143"/>
            <p:cNvSpPr>
              <a:spLocks noChangeArrowheads="1"/>
            </p:cNvSpPr>
            <p:nvPr/>
          </p:nvSpPr>
          <p:spPr bwMode="auto">
            <a:xfrm>
              <a:off x="1261636" y="3642615"/>
              <a:ext cx="1626352" cy="201852"/>
            </a:xfrm>
            <a:prstGeom prst="homePlate">
              <a:avLst>
                <a:gd name="adj" fmla="val 50004"/>
              </a:avLst>
            </a:prstGeom>
            <a:solidFill>
              <a:srgbClr val="FFFF00"/>
            </a:solidFill>
            <a:ln w="9525" algn="ctr">
              <a:solidFill>
                <a:srgbClr val="000000"/>
              </a:solidFill>
              <a:miter lim="800000"/>
              <a:headEnd/>
              <a:tailEnd/>
            </a:ln>
          </p:spPr>
          <p:txBody>
            <a:bodyPr vert="horz" wrap="square" lIns="36000" tIns="45720" rIns="3600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研究課題検討・車両設計</a:t>
              </a:r>
            </a:p>
          </p:txBody>
        </p:sp>
        <p:sp>
          <p:nvSpPr>
            <p:cNvPr id="35" name="ホームベース 144"/>
            <p:cNvSpPr>
              <a:spLocks noChangeArrowheads="1"/>
            </p:cNvSpPr>
            <p:nvPr/>
          </p:nvSpPr>
          <p:spPr bwMode="auto">
            <a:xfrm>
              <a:off x="1296000" y="3900513"/>
              <a:ext cx="1625993" cy="201852"/>
            </a:xfrm>
            <a:prstGeom prst="homePlate">
              <a:avLst>
                <a:gd name="adj" fmla="val 49991"/>
              </a:avLst>
            </a:prstGeom>
            <a:solidFill>
              <a:srgbClr val="DDD9C3"/>
            </a:solidFill>
            <a:ln w="9525" algn="ctr">
              <a:solidFill>
                <a:srgbClr val="000000"/>
              </a:solidFill>
              <a:miter lim="800000"/>
              <a:headEnd/>
              <a:tailEnd/>
            </a:ln>
          </p:spPr>
          <p:txBody>
            <a:bodyPr vert="horz" wrap="square" lIns="36000" tIns="45720" rIns="3600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部品の試作・組立→　試作ＥＶ完成</a:t>
              </a:r>
            </a:p>
          </p:txBody>
        </p:sp>
        <p:sp>
          <p:nvSpPr>
            <p:cNvPr id="36" name="ホームベース 97"/>
            <p:cNvSpPr>
              <a:spLocks noChangeArrowheads="1"/>
            </p:cNvSpPr>
            <p:nvPr/>
          </p:nvSpPr>
          <p:spPr bwMode="auto">
            <a:xfrm>
              <a:off x="576000" y="4149080"/>
              <a:ext cx="715134" cy="201852"/>
            </a:xfrm>
            <a:prstGeom prst="homePlate">
              <a:avLst>
                <a:gd name="adj" fmla="val 49996"/>
              </a:avLst>
            </a:prstGeom>
            <a:solidFill>
              <a:srgbClr val="DDD9C3"/>
            </a:solidFill>
            <a:ln w="9525" algn="ctr">
              <a:solidFill>
                <a:srgbClr val="000000"/>
              </a:solidFill>
              <a:miter lim="800000"/>
              <a:headEnd/>
              <a:tailEnd/>
            </a:ln>
          </p:spPr>
          <p:txBody>
            <a:bodyPr vert="horz" wrap="square" lIns="36000" tIns="45720" rIns="360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３年目</a:t>
              </a: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rPr>
                <a:t>(H25)</a:t>
              </a:r>
            </a:p>
          </p:txBody>
        </p:sp>
        <p:sp>
          <p:nvSpPr>
            <p:cNvPr id="37" name="ホームベース 146"/>
            <p:cNvSpPr>
              <a:spLocks noChangeArrowheads="1"/>
            </p:cNvSpPr>
            <p:nvPr/>
          </p:nvSpPr>
          <p:spPr bwMode="auto">
            <a:xfrm>
              <a:off x="539552" y="3900513"/>
              <a:ext cx="715134" cy="201852"/>
            </a:xfrm>
            <a:prstGeom prst="homePlate">
              <a:avLst>
                <a:gd name="adj" fmla="val 49996"/>
              </a:avLst>
            </a:prstGeom>
            <a:solidFill>
              <a:srgbClr val="DDD9C3"/>
            </a:solidFill>
            <a:ln w="9525" algn="ctr">
              <a:solidFill>
                <a:srgbClr val="000000"/>
              </a:solidFill>
              <a:miter lim="800000"/>
              <a:headEnd/>
              <a:tailEnd/>
            </a:ln>
          </p:spPr>
          <p:txBody>
            <a:bodyPr vert="horz" wrap="square" lIns="36000" tIns="45720" rIns="360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２年目</a:t>
              </a: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rPr>
                <a:t>(H24)</a:t>
              </a:r>
            </a:p>
          </p:txBody>
        </p:sp>
        <p:sp>
          <p:nvSpPr>
            <p:cNvPr id="38" name="円/楕円 152"/>
            <p:cNvSpPr>
              <a:spLocks noChangeArrowheads="1"/>
            </p:cNvSpPr>
            <p:nvPr/>
          </p:nvSpPr>
          <p:spPr bwMode="auto">
            <a:xfrm>
              <a:off x="451445" y="4509120"/>
              <a:ext cx="1903178" cy="724805"/>
            </a:xfrm>
            <a:prstGeom prst="ellipse">
              <a:avLst/>
            </a:prstGeom>
            <a:solidFill>
              <a:srgbClr val="FFFFFF"/>
            </a:solidFill>
            <a:ln w="9525" algn="ctr">
              <a:solidFill>
                <a:srgbClr val="10253F"/>
              </a:solidFill>
              <a:round/>
              <a:headEnd/>
              <a:tailEnd/>
            </a:ln>
            <a:effectLst>
              <a:outerShdw dist="38100" dir="2700000" algn="tl" rotWithShape="0">
                <a:srgbClr val="000000">
                  <a:alpha val="39999"/>
                </a:srgbClr>
              </a:outerShdw>
            </a:effectLst>
          </p:spPr>
          <p:txBody>
            <a:bodyPr vert="horz" wrap="square" lIns="36000" tIns="45720" rIns="3600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試作ＥＶの製作を通じて開発した</a:t>
              </a:r>
              <a:r>
                <a:rPr kumimoji="1" lang="ja-JP" sz="800" b="0" i="0" u="none" strike="noStrike" cap="none" normalizeH="0" baseline="0" dirty="0" smtClean="0">
                  <a:ln>
                    <a:noFill/>
                  </a:ln>
                  <a:solidFill>
                    <a:srgbClr val="FF0000"/>
                  </a:solidFill>
                  <a:effectLst/>
                  <a:latin typeface="Arial" pitchFamily="34" charset="0"/>
                  <a:ea typeface="ＭＳ Ｐゴシック" pitchFamily="50" charset="-128"/>
                </a:rPr>
                <a:t>「新部品、部品ユニット」</a:t>
              </a: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を</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自動車メーカーに提案、供給</a:t>
              </a:r>
            </a:p>
          </p:txBody>
        </p:sp>
        <p:sp>
          <p:nvSpPr>
            <p:cNvPr id="39" name="ストライプ矢印 54"/>
            <p:cNvSpPr>
              <a:spLocks/>
            </p:cNvSpPr>
            <p:nvPr/>
          </p:nvSpPr>
          <p:spPr bwMode="auto">
            <a:xfrm>
              <a:off x="2411760" y="4725144"/>
              <a:ext cx="373847" cy="213627"/>
            </a:xfrm>
            <a:custGeom>
              <a:avLst/>
              <a:gdLst>
                <a:gd name="T0" fmla="*/ 349723 w 576263"/>
                <a:gd name="T1" fmla="*/ 0 h 288925"/>
                <a:gd name="T2" fmla="*/ 0 w 576263"/>
                <a:gd name="T3" fmla="*/ 133350 h 288925"/>
                <a:gd name="T4" fmla="*/ 349723 w 576263"/>
                <a:gd name="T5" fmla="*/ 266700 h 288925"/>
                <a:gd name="T6" fmla="*/ 466725 w 576263"/>
                <a:gd name="T7" fmla="*/ 133350 h 288925"/>
                <a:gd name="T8" fmla="*/ 17694720 60000 65536"/>
                <a:gd name="T9" fmla="*/ 11796480 60000 65536"/>
                <a:gd name="T10" fmla="*/ 5898240 60000 65536"/>
                <a:gd name="T11" fmla="*/ 0 60000 65536"/>
                <a:gd name="T12" fmla="*/ 45145 w 576263"/>
                <a:gd name="T13" fmla="*/ 72231 h 288925"/>
                <a:gd name="T14" fmla="*/ 504032 w 576263"/>
                <a:gd name="T15" fmla="*/ 216694 h 288925"/>
              </a:gdLst>
              <a:ahLst/>
              <a:cxnLst>
                <a:cxn ang="T8">
                  <a:pos x="T0" y="T1"/>
                </a:cxn>
                <a:cxn ang="T9">
                  <a:pos x="T2" y="T3"/>
                </a:cxn>
                <a:cxn ang="T10">
                  <a:pos x="T4" y="T5"/>
                </a:cxn>
                <a:cxn ang="T11">
                  <a:pos x="T6" y="T7"/>
                </a:cxn>
              </a:cxnLst>
              <a:rect l="T12" t="T13" r="T14" b="T15"/>
              <a:pathLst>
                <a:path w="576263" h="288925">
                  <a:moveTo>
                    <a:pt x="0" y="72231"/>
                  </a:moveTo>
                  <a:lnTo>
                    <a:pt x="9029" y="72231"/>
                  </a:lnTo>
                  <a:lnTo>
                    <a:pt x="9029" y="216694"/>
                  </a:lnTo>
                  <a:lnTo>
                    <a:pt x="0" y="216694"/>
                  </a:lnTo>
                  <a:close/>
                  <a:moveTo>
                    <a:pt x="18058" y="72231"/>
                  </a:moveTo>
                  <a:lnTo>
                    <a:pt x="36116" y="72231"/>
                  </a:lnTo>
                  <a:lnTo>
                    <a:pt x="36116" y="216694"/>
                  </a:lnTo>
                  <a:lnTo>
                    <a:pt x="18058" y="216694"/>
                  </a:lnTo>
                  <a:close/>
                  <a:moveTo>
                    <a:pt x="45145" y="72231"/>
                  </a:moveTo>
                  <a:lnTo>
                    <a:pt x="431801" y="72231"/>
                  </a:lnTo>
                  <a:lnTo>
                    <a:pt x="431801" y="0"/>
                  </a:lnTo>
                  <a:lnTo>
                    <a:pt x="576263" y="144463"/>
                  </a:lnTo>
                  <a:lnTo>
                    <a:pt x="431801" y="288925"/>
                  </a:lnTo>
                  <a:lnTo>
                    <a:pt x="431801" y="216694"/>
                  </a:lnTo>
                  <a:lnTo>
                    <a:pt x="45145" y="216694"/>
                  </a:lnTo>
                  <a:close/>
                </a:path>
              </a:pathLst>
            </a:custGeom>
            <a:solidFill>
              <a:srgbClr val="FFFFFF"/>
            </a:solidFill>
            <a:ln w="9525" algn="ctr">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40" name="正方形/長方形 73"/>
            <p:cNvSpPr>
              <a:spLocks noChangeArrowheads="1"/>
            </p:cNvSpPr>
            <p:nvPr/>
          </p:nvSpPr>
          <p:spPr bwMode="auto">
            <a:xfrm>
              <a:off x="2987824" y="4038487"/>
              <a:ext cx="1539267" cy="68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sz="800" i="0" u="none" strike="noStrike" cap="none" normalizeH="0" baseline="0" dirty="0" smtClean="0">
                  <a:ln>
                    <a:noFill/>
                  </a:ln>
                  <a:solidFill>
                    <a:srgbClr val="0070C0"/>
                  </a:solidFill>
                  <a:effectLst/>
                  <a:latin typeface="Arial" pitchFamily="34" charset="0"/>
                  <a:ea typeface="ＭＳ Ｐゴシック" pitchFamily="50" charset="-128"/>
                </a:rPr>
                <a:t>新技術、新工法、新素材を結集し</a:t>
              </a:r>
            </a:p>
            <a:p>
              <a:pPr marL="0" marR="0" lvl="0" indent="0" defTabSz="914400" rtl="0" eaLnBrk="1" fontAlgn="base" latinLnBrk="0" hangingPunct="1">
                <a:lnSpc>
                  <a:spcPct val="100000"/>
                </a:lnSpc>
                <a:spcBef>
                  <a:spcPct val="0"/>
                </a:spcBef>
                <a:spcAft>
                  <a:spcPct val="0"/>
                </a:spcAft>
                <a:buClrTx/>
                <a:buSzTx/>
                <a:buFontTx/>
                <a:buNone/>
                <a:tabLst/>
              </a:pPr>
              <a:r>
                <a:rPr kumimoji="1" lang="ja-JP" sz="800" i="0" u="none" strike="noStrike" cap="none" normalizeH="0" baseline="0" dirty="0" smtClean="0">
                  <a:ln>
                    <a:noFill/>
                  </a:ln>
                  <a:solidFill>
                    <a:srgbClr val="0070C0"/>
                  </a:solidFill>
                  <a:effectLst/>
                  <a:latin typeface="Arial" pitchFamily="34" charset="0"/>
                  <a:ea typeface="ＭＳ Ｐゴシック" pitchFamily="50" charset="-128"/>
                </a:rPr>
                <a:t>次代を先取りした岡山モデル</a:t>
              </a:r>
              <a:endParaRPr kumimoji="1" lang="en-US" altLang="ja-JP" sz="800" i="0" u="none" strike="noStrike" cap="none" normalizeH="0" baseline="0" dirty="0" smtClean="0">
                <a:ln>
                  <a:noFill/>
                </a:ln>
                <a:solidFill>
                  <a:srgbClr val="0070C0"/>
                </a:solidFill>
                <a:effectLst/>
                <a:latin typeface="Arial" pitchFamily="34" charset="0"/>
                <a:ea typeface="ＭＳ Ｐゴシック" pitchFamily="50" charset="-128"/>
              </a:endParaRPr>
            </a:p>
            <a:p>
              <a:pPr marL="0" marR="0" lvl="0" indent="0" defTabSz="914400" rtl="0" eaLnBrk="1" fontAlgn="base" latinLnBrk="0" hangingPunct="1">
                <a:lnSpc>
                  <a:spcPct val="100000"/>
                </a:lnSpc>
                <a:spcBef>
                  <a:spcPct val="0"/>
                </a:spcBef>
                <a:spcAft>
                  <a:spcPct val="0"/>
                </a:spcAft>
                <a:buClrTx/>
                <a:buSzTx/>
                <a:buFontTx/>
                <a:buNone/>
                <a:tabLst/>
              </a:pPr>
              <a:r>
                <a:rPr kumimoji="1" lang="ja-JP" sz="800" i="0" u="none" strike="noStrike" cap="none" normalizeH="0" baseline="0" dirty="0" smtClean="0">
                  <a:ln>
                    <a:noFill/>
                  </a:ln>
                  <a:solidFill>
                    <a:srgbClr val="0070C0"/>
                  </a:solidFill>
                  <a:effectLst/>
                  <a:latin typeface="Arial" pitchFamily="34" charset="0"/>
                  <a:ea typeface="ＭＳ Ｐゴシック" pitchFamily="50" charset="-128"/>
                </a:rPr>
                <a:t>として技術力をアピール！</a:t>
              </a:r>
            </a:p>
          </p:txBody>
        </p:sp>
        <p:sp>
          <p:nvSpPr>
            <p:cNvPr id="41" name="ホームベース 144"/>
            <p:cNvSpPr>
              <a:spLocks noChangeArrowheads="1"/>
            </p:cNvSpPr>
            <p:nvPr/>
          </p:nvSpPr>
          <p:spPr bwMode="auto">
            <a:xfrm>
              <a:off x="1332000" y="4163252"/>
              <a:ext cx="1625091" cy="201852"/>
            </a:xfrm>
            <a:prstGeom prst="homePlate">
              <a:avLst>
                <a:gd name="adj" fmla="val 50315"/>
              </a:avLst>
            </a:prstGeom>
            <a:solidFill>
              <a:srgbClr val="DDD9C3"/>
            </a:solidFill>
            <a:ln w="9525" algn="ctr">
              <a:solidFill>
                <a:srgbClr val="000000"/>
              </a:solidFill>
              <a:miter lim="800000"/>
              <a:headEnd/>
              <a:tailEnd/>
            </a:ln>
          </p:spPr>
          <p:txBody>
            <a:bodyPr vert="horz" wrap="square" lIns="36000" tIns="45720" rIns="3600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試作ＥＶでの評価・改良・ＰＲ</a:t>
              </a:r>
            </a:p>
          </p:txBody>
        </p:sp>
        <p:sp>
          <p:nvSpPr>
            <p:cNvPr id="42" name="角丸四角形 89"/>
            <p:cNvSpPr>
              <a:spLocks noChangeArrowheads="1"/>
            </p:cNvSpPr>
            <p:nvPr/>
          </p:nvSpPr>
          <p:spPr bwMode="auto">
            <a:xfrm>
              <a:off x="2843808" y="4619783"/>
              <a:ext cx="1615446" cy="465401"/>
            </a:xfrm>
            <a:prstGeom prst="roundRect">
              <a:avLst>
                <a:gd name="adj" fmla="val 16667"/>
              </a:avLst>
            </a:prstGeom>
            <a:solidFill>
              <a:srgbClr val="E46C0A">
                <a:alpha val="52156"/>
              </a:srgbClr>
            </a:solidFill>
            <a:ln w="9525" algn="ctr">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i="0" u="none" strike="noStrike" cap="none" normalizeH="0" baseline="0" dirty="0" smtClean="0">
                  <a:ln>
                    <a:noFill/>
                  </a:ln>
                  <a:solidFill>
                    <a:schemeClr val="tx1"/>
                  </a:solidFill>
                  <a:effectLst/>
                  <a:latin typeface="Arial" pitchFamily="34" charset="0"/>
                  <a:ea typeface="ＭＳ Ｐゴシック" pitchFamily="50" charset="-128"/>
                </a:rPr>
                <a:t>国際競争力のある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i="0" u="none" strike="noStrike" cap="none" normalizeH="0" baseline="0" dirty="0" smtClean="0">
                  <a:ln>
                    <a:noFill/>
                  </a:ln>
                  <a:solidFill>
                    <a:schemeClr val="tx1"/>
                  </a:solidFill>
                  <a:effectLst/>
                  <a:latin typeface="Arial" pitchFamily="34" charset="0"/>
                  <a:ea typeface="ＭＳ Ｐゴシック" pitchFamily="50" charset="-128"/>
                </a:rPr>
                <a:t>「次世代自動車産業クラスター」</a:t>
              </a:r>
              <a:endParaRPr kumimoji="1" lang="en-US" altLang="ja-JP" sz="80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i="0" u="none" strike="noStrike" cap="none" normalizeH="0" baseline="0" dirty="0" smtClean="0">
                  <a:ln>
                    <a:noFill/>
                  </a:ln>
                  <a:solidFill>
                    <a:schemeClr val="tx1"/>
                  </a:solidFill>
                  <a:effectLst/>
                  <a:latin typeface="Arial" pitchFamily="34" charset="0"/>
                  <a:ea typeface="ＭＳ Ｐゴシック" pitchFamily="50" charset="-128"/>
                </a:rPr>
                <a:t>の形成</a:t>
              </a:r>
            </a:p>
          </p:txBody>
        </p:sp>
      </p:grpSp>
      <p:sp>
        <p:nvSpPr>
          <p:cNvPr id="30" name="Oval 46"/>
          <p:cNvSpPr>
            <a:spLocks noChangeArrowheads="1"/>
          </p:cNvSpPr>
          <p:nvPr/>
        </p:nvSpPr>
        <p:spPr bwMode="auto">
          <a:xfrm>
            <a:off x="179992" y="159287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44" name="テキスト ボックス 43"/>
          <p:cNvSpPr txBox="1"/>
          <p:nvPr/>
        </p:nvSpPr>
        <p:spPr bwMode="auto">
          <a:xfrm>
            <a:off x="4644488" y="1593024"/>
            <a:ext cx="4320000" cy="2052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おかやまメディカルイノベーションセンター</a:t>
            </a:r>
            <a:endParaRPr lang="en-US" altLang="ja-JP" sz="1400" dirty="0" smtClean="0">
              <a:latin typeface="+mn-ea"/>
            </a:endParaRPr>
          </a:p>
          <a:p>
            <a:pPr fontAlgn="base">
              <a:spcBef>
                <a:spcPct val="0"/>
              </a:spcBef>
              <a:spcAft>
                <a:spcPct val="0"/>
              </a:spcAft>
            </a:pPr>
            <a:r>
              <a:rPr lang="ja-JP" altLang="en-US" sz="1400" dirty="0" smtClean="0">
                <a:latin typeface="+mn-ea"/>
              </a:rPr>
              <a:t>　　　　　　 関連事業等　　　　　　</a:t>
            </a:r>
            <a:r>
              <a:rPr lang="ja-JP" altLang="en-US" sz="1200" dirty="0" smtClean="0">
                <a:latin typeface="+mn-ea"/>
              </a:rPr>
              <a:t>［</a:t>
            </a:r>
            <a:r>
              <a:rPr lang="en-US" altLang="ja-JP" sz="1200" dirty="0" smtClean="0">
                <a:latin typeface="+mn-ea"/>
              </a:rPr>
              <a:t>4</a:t>
            </a:r>
            <a:r>
              <a:rPr lang="ja-JP" altLang="en-US" sz="1200" dirty="0" smtClean="0">
                <a:latin typeface="+mn-ea"/>
              </a:rPr>
              <a:t>億</a:t>
            </a:r>
            <a:r>
              <a:rPr lang="en-US" altLang="ja-JP" sz="1200" dirty="0" smtClean="0">
                <a:latin typeface="+mn-ea"/>
              </a:rPr>
              <a:t>1,618</a:t>
            </a:r>
            <a:r>
              <a:rPr lang="ja-JP" altLang="en-US" sz="1200" dirty="0">
                <a:latin typeface="+mn-ea"/>
              </a:rPr>
              <a:t>万円</a:t>
            </a:r>
            <a:r>
              <a:rPr lang="en-US" altLang="ja-JP" sz="1200" dirty="0">
                <a:latin typeface="+mn-ea"/>
              </a:rPr>
              <a:t>(2,640</a:t>
            </a:r>
            <a:r>
              <a:rPr lang="ja-JP" altLang="en-US" sz="1200" dirty="0">
                <a:latin typeface="+mn-ea"/>
              </a:rPr>
              <a:t>万円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a:latin typeface="+mn-ea"/>
              </a:rPr>
              <a:t>　　　　　               　　　　　　　　</a:t>
            </a:r>
            <a:endParaRPr lang="ja-JP" altLang="en-US" sz="12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おかやまメディカルイノベーションセンター</a:t>
            </a:r>
            <a:r>
              <a:rPr lang="ja-JP" altLang="en-US" sz="1000" dirty="0" smtClean="0">
                <a:latin typeface="+mn-ea"/>
              </a:rPr>
              <a:t>」における新薬等の研究開発促進、メディカルベンチャーの創業支援や特別</a:t>
            </a:r>
            <a:r>
              <a:rPr lang="ja-JP" altLang="en-US" sz="1000" dirty="0">
                <a:latin typeface="+mn-ea"/>
              </a:rPr>
              <a:t>電源所在県科学技術振興事業補助金を活用した県内大学に</a:t>
            </a:r>
            <a:r>
              <a:rPr lang="ja-JP" altLang="en-US" sz="1000" dirty="0" smtClean="0">
                <a:latin typeface="+mn-ea"/>
              </a:rPr>
              <a:t>おける研究</a:t>
            </a:r>
            <a:r>
              <a:rPr lang="ja-JP" altLang="en-US" sz="1000" dirty="0">
                <a:latin typeface="+mn-ea"/>
              </a:rPr>
              <a:t>開発支援など、基礎研究から革新的な製品・新技術の創出まで</a:t>
            </a:r>
            <a:r>
              <a:rPr lang="ja-JP" altLang="en-US" sz="1000" dirty="0" smtClean="0">
                <a:latin typeface="+mn-ea"/>
              </a:rPr>
              <a:t>、産学官</a:t>
            </a:r>
            <a:r>
              <a:rPr lang="ja-JP" altLang="en-US" sz="1000" dirty="0">
                <a:latin typeface="+mn-ea"/>
              </a:rPr>
              <a:t>連携による研究開発を多角的にサポートします。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おかやまメディカルイノベーションセンター関連</a:t>
            </a:r>
            <a:r>
              <a:rPr lang="ja-JP" altLang="en-US" sz="1000" dirty="0" smtClean="0">
                <a:latin typeface="+mn-ea"/>
              </a:rPr>
              <a:t>事業</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きらめき岡山創成</a:t>
            </a:r>
            <a:r>
              <a:rPr lang="ja-JP" altLang="en-US" sz="1000" dirty="0" smtClean="0">
                <a:latin typeface="+mn-ea"/>
              </a:rPr>
              <a:t>ファンド</a:t>
            </a:r>
            <a:endParaRPr lang="en-US" altLang="ja-JP" sz="10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県工業技術センターによる技術サポート　等</a:t>
            </a:r>
            <a:endParaRPr kumimoji="1" lang="ja-JP" altLang="en-US" sz="1000" dirty="0">
              <a:latin typeface="+mn-ea"/>
            </a:endParaRPr>
          </a:p>
        </p:txBody>
      </p:sp>
      <p:sp>
        <p:nvSpPr>
          <p:cNvPr id="45" name="Oval 47" descr="25%"/>
          <p:cNvSpPr>
            <a:spLocks noChangeArrowheads="1"/>
          </p:cNvSpPr>
          <p:nvPr/>
        </p:nvSpPr>
        <p:spPr bwMode="auto">
          <a:xfrm>
            <a:off x="4644488" y="1631083"/>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46" name="Rectangle 48"/>
          <p:cNvSpPr>
            <a:spLocks noChangeArrowheads="1"/>
          </p:cNvSpPr>
          <p:nvPr/>
        </p:nvSpPr>
        <p:spPr bwMode="auto">
          <a:xfrm>
            <a:off x="7596336" y="3009652"/>
            <a:ext cx="36000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bg1"/>
                </a:solidFill>
                <a:effectLst/>
                <a:latin typeface="Arial" pitchFamily="34" charset="0"/>
                <a:ea typeface="ＭＳ Ｐゴシック" pitchFamily="50" charset="-128"/>
              </a:rPr>
              <a:t>一部</a:t>
            </a: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48" name="テキスト ボックス 47"/>
          <p:cNvSpPr txBox="1"/>
          <p:nvPr/>
        </p:nvSpPr>
        <p:spPr bwMode="auto">
          <a:xfrm>
            <a:off x="4644008" y="5697605"/>
            <a:ext cx="4320000" cy="46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r" fontAlgn="base">
              <a:spcBef>
                <a:spcPct val="0"/>
              </a:spcBef>
              <a:spcAft>
                <a:spcPct val="0"/>
              </a:spcAft>
            </a:pPr>
            <a:r>
              <a:rPr lang="ja-JP" altLang="en-US" sz="1200" dirty="0" smtClean="0">
                <a:latin typeface="+mn-ea"/>
              </a:rPr>
              <a:t>先進的</a:t>
            </a:r>
            <a:r>
              <a:rPr lang="ja-JP" altLang="en-US" sz="1200" dirty="0">
                <a:latin typeface="+mn-ea"/>
              </a:rPr>
              <a:t>ロボット技術アピール</a:t>
            </a:r>
            <a:r>
              <a:rPr lang="ja-JP" altLang="en-US" sz="1200" dirty="0" smtClean="0">
                <a:latin typeface="+mn-ea"/>
              </a:rPr>
              <a:t>事業 ［</a:t>
            </a:r>
            <a:r>
              <a:rPr lang="en-US" altLang="ja-JP" sz="1200" dirty="0" smtClean="0">
                <a:latin typeface="+mn-ea"/>
              </a:rPr>
              <a:t>2,500</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smtClean="0">
                <a:latin typeface="+mn-ea"/>
              </a:rPr>
              <a:t>］</a:t>
            </a:r>
            <a:endParaRPr lang="en-US" altLang="ja-JP" sz="1200" dirty="0" smtClean="0">
              <a:latin typeface="+mn-ea"/>
            </a:endParaRP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smtClean="0">
                <a:latin typeface="+mn-ea"/>
              </a:rPr>
              <a:t>１９を参照</a:t>
            </a:r>
            <a:endParaRPr lang="ja-JP" altLang="en-US" sz="1000" dirty="0">
              <a:latin typeface="+mn-ea"/>
            </a:endParaRPr>
          </a:p>
          <a:p>
            <a:pPr algn="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　</a:t>
            </a:r>
            <a:r>
              <a:rPr lang="ja-JP" altLang="en-US" sz="1000" dirty="0" smtClean="0">
                <a:latin typeface="+mn-ea"/>
              </a:rPr>
              <a:t>　　</a:t>
            </a:r>
            <a:endParaRPr lang="en-US" altLang="ja-JP" sz="800" dirty="0">
              <a:latin typeface="+mn-ea"/>
            </a:endParaRPr>
          </a:p>
          <a:p>
            <a:pPr fontAlgn="base">
              <a:spcBef>
                <a:spcPct val="0"/>
              </a:spcBef>
              <a:spcAft>
                <a:spcPct val="0"/>
              </a:spcAft>
            </a:pPr>
            <a:endParaRPr kumimoji="1" lang="ja-JP" altLang="en-US" sz="800" dirty="0">
              <a:latin typeface="+mn-ea"/>
            </a:endParaRPr>
          </a:p>
        </p:txBody>
      </p:sp>
      <p:sp>
        <p:nvSpPr>
          <p:cNvPr id="50" name="Oval 46"/>
          <p:cNvSpPr>
            <a:spLocks noChangeArrowheads="1"/>
          </p:cNvSpPr>
          <p:nvPr/>
        </p:nvSpPr>
        <p:spPr bwMode="auto">
          <a:xfrm>
            <a:off x="4605908" y="5733256"/>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51" name="テキスト ボックス 50"/>
          <p:cNvSpPr txBox="1"/>
          <p:nvPr/>
        </p:nvSpPr>
        <p:spPr bwMode="auto">
          <a:xfrm>
            <a:off x="4644008" y="4979391"/>
            <a:ext cx="4320000" cy="612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200" dirty="0" smtClean="0">
                <a:latin typeface="+mn-ea"/>
              </a:rPr>
              <a:t>              「</a:t>
            </a:r>
            <a:r>
              <a:rPr lang="ja-JP" altLang="en-US" sz="1200" dirty="0">
                <a:latin typeface="+mn-ea"/>
              </a:rPr>
              <a:t>晴れの国おかやま</a:t>
            </a:r>
            <a:r>
              <a:rPr lang="ja-JP" altLang="en-US" sz="1200" dirty="0" smtClean="0">
                <a:latin typeface="+mn-ea"/>
              </a:rPr>
              <a:t>」新エネルギーのメッカプロジェクト</a:t>
            </a:r>
            <a:endParaRPr lang="en-US" altLang="ja-JP" sz="1200" dirty="0" smtClean="0">
              <a:latin typeface="+mn-ea"/>
            </a:endParaRPr>
          </a:p>
          <a:p>
            <a:pPr algn="r" fontAlgn="base">
              <a:spcBef>
                <a:spcPct val="0"/>
              </a:spcBef>
              <a:spcAft>
                <a:spcPct val="0"/>
              </a:spcAft>
            </a:pPr>
            <a:r>
              <a:rPr lang="ja-JP" altLang="en-US" sz="1200" dirty="0" smtClean="0">
                <a:latin typeface="+mn-ea"/>
              </a:rPr>
              <a:t>      </a:t>
            </a:r>
            <a:r>
              <a:rPr lang="ja-JP" altLang="en-US" sz="1200" dirty="0">
                <a:latin typeface="+mn-ea"/>
              </a:rPr>
              <a:t>［</a:t>
            </a:r>
            <a:r>
              <a:rPr lang="en-US" altLang="ja-JP" sz="1200" dirty="0">
                <a:latin typeface="+mn-ea"/>
              </a:rPr>
              <a:t>1</a:t>
            </a:r>
            <a:r>
              <a:rPr lang="ja-JP" altLang="en-US" sz="1200" dirty="0">
                <a:latin typeface="+mn-ea"/>
              </a:rPr>
              <a:t>億</a:t>
            </a:r>
            <a:r>
              <a:rPr lang="en-US" altLang="ja-JP" sz="1200" dirty="0">
                <a:latin typeface="+mn-ea"/>
              </a:rPr>
              <a:t>2,474</a:t>
            </a:r>
            <a:r>
              <a:rPr lang="ja-JP" altLang="en-US" sz="1200" dirty="0">
                <a:latin typeface="+mn-ea"/>
              </a:rPr>
              <a:t>万円</a:t>
            </a:r>
            <a:r>
              <a:rPr lang="en-US" altLang="ja-JP" sz="1200" dirty="0">
                <a:latin typeface="+mn-ea"/>
              </a:rPr>
              <a:t>(3,657</a:t>
            </a:r>
            <a:r>
              <a:rPr lang="ja-JP" altLang="en-US" sz="1200" dirty="0">
                <a:latin typeface="+mn-ea"/>
              </a:rPr>
              <a:t>万円</a:t>
            </a:r>
            <a:r>
              <a:rPr lang="en-US" altLang="ja-JP" sz="1200" dirty="0">
                <a:latin typeface="+mn-ea"/>
              </a:rPr>
              <a:t>)</a:t>
            </a:r>
            <a:r>
              <a:rPr lang="ja-JP" altLang="en-US" sz="1200" dirty="0" smtClean="0">
                <a:latin typeface="+mn-ea"/>
              </a:rPr>
              <a:t>］</a:t>
            </a:r>
            <a:endParaRPr lang="en-US" altLang="ja-JP" sz="1200" dirty="0" smtClean="0">
              <a:latin typeface="+mn-ea"/>
            </a:endParaRP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smtClean="0">
                <a:latin typeface="+mn-ea"/>
              </a:rPr>
              <a:t>１５を参照</a:t>
            </a:r>
            <a:endParaRPr lang="ja-JP" altLang="en-US" sz="1000" dirty="0">
              <a:latin typeface="+mn-ea"/>
            </a:endParaRPr>
          </a:p>
          <a:p>
            <a:pPr algn="r" fontAlgn="base">
              <a:spcBef>
                <a:spcPct val="0"/>
              </a:spcBef>
              <a:spcAft>
                <a:spcPct val="0"/>
              </a:spcAft>
            </a:pPr>
            <a:endParaRPr lang="ja-JP" altLang="en-US" sz="1200" dirty="0">
              <a:latin typeface="+mn-ea"/>
            </a:endParaRPr>
          </a:p>
        </p:txBody>
      </p:sp>
      <p:sp>
        <p:nvSpPr>
          <p:cNvPr id="52" name="Oval 46"/>
          <p:cNvSpPr>
            <a:spLocks noChangeArrowheads="1"/>
          </p:cNvSpPr>
          <p:nvPr/>
        </p:nvSpPr>
        <p:spPr bwMode="auto">
          <a:xfrm>
            <a:off x="4605988" y="4979392"/>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54" name="テキスト ボックス 53"/>
          <p:cNvSpPr txBox="1"/>
          <p:nvPr/>
        </p:nvSpPr>
        <p:spPr bwMode="auto">
          <a:xfrm>
            <a:off x="4644488" y="3788360"/>
            <a:ext cx="4320000" cy="46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r" fontAlgn="base">
              <a:spcBef>
                <a:spcPct val="0"/>
              </a:spcBef>
              <a:spcAft>
                <a:spcPct val="0"/>
              </a:spcAft>
            </a:pPr>
            <a:r>
              <a:rPr lang="ja-JP" altLang="en-US" sz="1400" dirty="0" smtClean="0">
                <a:latin typeface="+mn-ea"/>
              </a:rPr>
              <a:t>地域</a:t>
            </a:r>
            <a:r>
              <a:rPr lang="ja-JP" altLang="en-US" sz="1400" dirty="0">
                <a:latin typeface="+mn-ea"/>
              </a:rPr>
              <a:t>経済</a:t>
            </a:r>
            <a:r>
              <a:rPr lang="ja-JP" altLang="en-US" sz="1400" dirty="0" smtClean="0">
                <a:latin typeface="+mn-ea"/>
              </a:rPr>
              <a:t>対策</a:t>
            </a:r>
            <a:r>
              <a:rPr lang="ja-JP" altLang="en-US" sz="1200" dirty="0" smtClean="0">
                <a:latin typeface="+mn-ea"/>
              </a:rPr>
              <a:t>     </a:t>
            </a:r>
            <a:r>
              <a:rPr lang="ja-JP" altLang="en-US" sz="1200" dirty="0">
                <a:latin typeface="+mn-ea"/>
              </a:rPr>
              <a:t>［</a:t>
            </a:r>
            <a:r>
              <a:rPr lang="en-US" altLang="ja-JP" sz="1200" dirty="0">
                <a:latin typeface="+mn-ea"/>
              </a:rPr>
              <a:t>1,916</a:t>
            </a:r>
            <a:r>
              <a:rPr lang="ja-JP" altLang="en-US" sz="1200" dirty="0">
                <a:latin typeface="+mn-ea"/>
              </a:rPr>
              <a:t>万円</a:t>
            </a:r>
            <a:r>
              <a:rPr lang="en-US" altLang="ja-JP" sz="1200" dirty="0">
                <a:latin typeface="+mn-ea"/>
              </a:rPr>
              <a:t>(1,916</a:t>
            </a:r>
            <a:r>
              <a:rPr lang="ja-JP" altLang="en-US" sz="1200" dirty="0">
                <a:latin typeface="+mn-ea"/>
              </a:rPr>
              <a:t>万円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smtClean="0">
                <a:latin typeface="+mn-ea"/>
              </a:rPr>
              <a:t>詳細は</a:t>
            </a:r>
            <a:r>
              <a:rPr lang="en-US" altLang="ja-JP" sz="1000" dirty="0" smtClean="0">
                <a:latin typeface="+mn-ea"/>
              </a:rPr>
              <a:t>P.</a:t>
            </a:r>
            <a:r>
              <a:rPr lang="ja-JP" altLang="en-US" sz="1000" dirty="0">
                <a:latin typeface="+mn-ea"/>
              </a:rPr>
              <a:t>３９</a:t>
            </a:r>
            <a:r>
              <a:rPr lang="ja-JP" altLang="en-US" sz="1000" dirty="0" smtClean="0">
                <a:latin typeface="+mn-ea"/>
              </a:rPr>
              <a:t>を参照</a:t>
            </a:r>
            <a:endParaRPr lang="ja-JP" altLang="en-US" sz="1000" dirty="0">
              <a:latin typeface="+mn-ea"/>
            </a:endParaRPr>
          </a:p>
          <a:p>
            <a:pPr fontAlgn="base">
              <a:spcBef>
                <a:spcPct val="0"/>
              </a:spcBef>
              <a:spcAft>
                <a:spcPct val="0"/>
              </a:spcAft>
            </a:pPr>
            <a:endParaRPr kumimoji="1" lang="ja-JP" altLang="en-US" sz="1000" dirty="0">
              <a:latin typeface="+mn-ea"/>
            </a:endParaRPr>
          </a:p>
        </p:txBody>
      </p:sp>
      <p:sp>
        <p:nvSpPr>
          <p:cNvPr id="55" name="Oval 46"/>
          <p:cNvSpPr>
            <a:spLocks noChangeArrowheads="1"/>
          </p:cNvSpPr>
          <p:nvPr/>
        </p:nvSpPr>
        <p:spPr bwMode="auto">
          <a:xfrm>
            <a:off x="4663968" y="3788360"/>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56" name="テキスト ボックス 55"/>
          <p:cNvSpPr txBox="1"/>
          <p:nvPr/>
        </p:nvSpPr>
        <p:spPr bwMode="auto">
          <a:xfrm>
            <a:off x="4644488" y="4386312"/>
            <a:ext cx="4320000" cy="46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r" fontAlgn="base">
              <a:spcBef>
                <a:spcPct val="0"/>
              </a:spcBef>
              <a:spcAft>
                <a:spcPct val="0"/>
              </a:spcAft>
            </a:pPr>
            <a:r>
              <a:rPr lang="ja-JP" altLang="en-US" sz="1400" dirty="0" smtClean="0">
                <a:latin typeface="+mn-ea"/>
              </a:rPr>
              <a:t>高校生</a:t>
            </a:r>
            <a:r>
              <a:rPr lang="ja-JP" altLang="en-US" sz="1400" dirty="0">
                <a:latin typeface="+mn-ea"/>
              </a:rPr>
              <a:t>就職応援</a:t>
            </a:r>
            <a:r>
              <a:rPr lang="ja-JP" altLang="en-US" sz="1400" dirty="0" smtClean="0">
                <a:latin typeface="+mn-ea"/>
              </a:rPr>
              <a:t>事業</a:t>
            </a:r>
            <a:r>
              <a:rPr lang="ja-JP" altLang="en-US" sz="1200" dirty="0">
                <a:latin typeface="+mn-ea"/>
              </a:rPr>
              <a:t>　  ［</a:t>
            </a:r>
            <a:r>
              <a:rPr lang="en-US" altLang="ja-JP" sz="1200" dirty="0">
                <a:latin typeface="+mn-ea"/>
              </a:rPr>
              <a:t>2,383</a:t>
            </a:r>
            <a:r>
              <a:rPr lang="ja-JP" altLang="en-US" sz="1200" dirty="0">
                <a:latin typeface="+mn-ea"/>
              </a:rPr>
              <a:t>万円</a:t>
            </a:r>
            <a:r>
              <a:rPr lang="en-US" altLang="ja-JP" sz="1200" dirty="0">
                <a:latin typeface="+mn-ea"/>
              </a:rPr>
              <a:t>(2,383</a:t>
            </a:r>
            <a:r>
              <a:rPr lang="ja-JP" altLang="en-US" sz="1200" dirty="0">
                <a:latin typeface="+mn-ea"/>
              </a:rPr>
              <a:t>万円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a:latin typeface="+mn-ea"/>
              </a:rPr>
              <a:t>３９</a:t>
            </a:r>
            <a:r>
              <a:rPr lang="ja-JP" altLang="en-US" sz="1000" dirty="0" smtClean="0">
                <a:latin typeface="+mn-ea"/>
              </a:rPr>
              <a:t>を参照</a:t>
            </a:r>
            <a:endParaRPr lang="ja-JP" altLang="en-US" sz="1000" dirty="0">
              <a:latin typeface="+mn-ea"/>
            </a:endParaRPr>
          </a:p>
        </p:txBody>
      </p:sp>
      <p:sp>
        <p:nvSpPr>
          <p:cNvPr id="57" name="Oval 47" descr="25%"/>
          <p:cNvSpPr>
            <a:spLocks noChangeArrowheads="1"/>
          </p:cNvSpPr>
          <p:nvPr/>
        </p:nvSpPr>
        <p:spPr bwMode="auto">
          <a:xfrm>
            <a:off x="4644488" y="4378836"/>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Tree>
    <p:extLst>
      <p:ext uri="{BB962C8B-B14F-4D97-AF65-F5344CB8AC3E}">
        <p14:creationId xmlns:p14="http://schemas.microsoft.com/office/powerpoint/2010/main" val="2150999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－３３－</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Ⅲ</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「産業と交流の岡山」の創造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5" name="AutoShape 12"/>
          <p:cNvSpPr>
            <a:spLocks noChangeArrowheads="1"/>
          </p:cNvSpPr>
          <p:nvPr/>
        </p:nvSpPr>
        <p:spPr bwMode="auto">
          <a:xfrm>
            <a:off x="179512" y="548680"/>
            <a:ext cx="8785100" cy="864096"/>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アジア市場を視野に入れた新たな需要に対応する産業の育成・強化や販路開拓等の海外展開支援、高度人材の交流促進、岡山の強みを伸ばす研究開発の推進など、本県の新たな成長・発展を目指した先導的な取組を促進する施策</a:t>
            </a:r>
            <a:endParaRPr lang="en-US" altLang="ja-JP" sz="1600" dirty="0" smtClean="0">
              <a:solidFill>
                <a:prstClr val="black"/>
              </a:solidFill>
              <a:latin typeface="Arial" charset="0"/>
              <a:ea typeface="HG丸ｺﾞｼｯｸM-PRO" pitchFamily="50" charset="-128"/>
            </a:endParaRPr>
          </a:p>
        </p:txBody>
      </p:sp>
      <p:sp>
        <p:nvSpPr>
          <p:cNvPr id="15" name="テキスト ボックス 14"/>
          <p:cNvSpPr txBox="1"/>
          <p:nvPr/>
        </p:nvSpPr>
        <p:spPr bwMode="auto">
          <a:xfrm>
            <a:off x="4644612" y="1547416"/>
            <a:ext cx="4320000" cy="3249736"/>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多文化</a:t>
            </a:r>
            <a:r>
              <a:rPr lang="ja-JP" altLang="en-US" sz="1400" dirty="0">
                <a:latin typeface="+mn-ea"/>
              </a:rPr>
              <a:t>がつながる共生のまちづくり事業</a:t>
            </a:r>
          </a:p>
          <a:p>
            <a:pPr algn="r" fontAlgn="base">
              <a:spcBef>
                <a:spcPct val="0"/>
              </a:spcBef>
              <a:spcAft>
                <a:spcPct val="0"/>
              </a:spcAft>
            </a:pPr>
            <a:r>
              <a:rPr lang="ja-JP" altLang="en-US" sz="1200" dirty="0">
                <a:latin typeface="+mn-ea"/>
              </a:rPr>
              <a:t>　　　　　　　          　　　　　　　　      ［</a:t>
            </a:r>
            <a:r>
              <a:rPr lang="en-US" altLang="ja-JP" sz="1200" dirty="0">
                <a:latin typeface="+mn-ea"/>
              </a:rPr>
              <a:t>157</a:t>
            </a:r>
            <a:r>
              <a:rPr lang="ja-JP" altLang="en-US" sz="1200" dirty="0">
                <a:latin typeface="+mn-ea"/>
              </a:rPr>
              <a:t>万円</a:t>
            </a:r>
            <a:r>
              <a:rPr lang="en-US" altLang="ja-JP" sz="1200" dirty="0">
                <a:latin typeface="+mn-ea"/>
              </a:rPr>
              <a:t>(157</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平成</a:t>
            </a:r>
            <a:r>
              <a:rPr lang="en-US" altLang="ja-JP" sz="1000" dirty="0">
                <a:latin typeface="+mn-ea"/>
              </a:rPr>
              <a:t>21</a:t>
            </a:r>
            <a:r>
              <a:rPr lang="ja-JP" altLang="en-US" sz="1000" dirty="0">
                <a:latin typeface="+mn-ea"/>
              </a:rPr>
              <a:t>年度に実施した「岡山県在住外国人生活状況調査」結果を踏まえ、在住外国人に対する支援や留学生のフォローアップ事業など、優先される多文化共生施策に取り組みます</a:t>
            </a:r>
            <a:r>
              <a:rPr lang="ja-JP" altLang="en-US" sz="1000" dirty="0" smtClean="0">
                <a:latin typeface="+mn-ea"/>
              </a:rPr>
              <a:t>。</a:t>
            </a:r>
            <a:endParaRPr lang="en-US" altLang="ja-JP" sz="1000" dirty="0" smtClean="0">
              <a:latin typeface="+mn-ea"/>
            </a:endParaRP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smtClean="0">
                <a:latin typeface="+mn-ea"/>
              </a:rPr>
              <a:t>◎日本語学習指導者スキルアップ事業</a:t>
            </a:r>
            <a:endParaRPr lang="en-US" altLang="ja-JP" sz="1000" dirty="0" smtClean="0">
              <a:latin typeface="+mn-ea"/>
            </a:endParaRPr>
          </a:p>
          <a:p>
            <a:pPr fontAlgn="base">
              <a:spcBef>
                <a:spcPct val="0"/>
              </a:spcBef>
              <a:spcAft>
                <a:spcPct val="0"/>
              </a:spcAft>
            </a:pPr>
            <a:r>
              <a:rPr lang="ja-JP" altLang="en-US" sz="1000" dirty="0" smtClean="0">
                <a:latin typeface="+mn-ea"/>
              </a:rPr>
              <a:t>◎多文化共生啓発コミュニケーター事業</a:t>
            </a:r>
            <a:endParaRPr lang="en-US" altLang="ja-JP" sz="1000" dirty="0" smtClean="0">
              <a:latin typeface="+mn-ea"/>
            </a:endParaRPr>
          </a:p>
          <a:p>
            <a:pPr fontAlgn="base">
              <a:spcBef>
                <a:spcPct val="0"/>
              </a:spcBef>
              <a:spcAft>
                <a:spcPct val="0"/>
              </a:spcAft>
            </a:pPr>
            <a:r>
              <a:rPr lang="ja-JP" altLang="en-US" sz="1000" dirty="0" smtClean="0">
                <a:latin typeface="+mn-ea"/>
              </a:rPr>
              <a:t>◎留学生フォローアップ事業</a:t>
            </a:r>
            <a:endParaRPr lang="en-US" altLang="ja-JP" sz="1000" dirty="0" smtClean="0">
              <a:latin typeface="+mn-ea"/>
            </a:endParaRPr>
          </a:p>
          <a:p>
            <a:pPr fontAlgn="base">
              <a:spcBef>
                <a:spcPct val="0"/>
              </a:spcBef>
              <a:spcAft>
                <a:spcPct val="0"/>
              </a:spcAft>
            </a:pPr>
            <a:r>
              <a:rPr lang="ja-JP" altLang="en-US" sz="1000" dirty="0" smtClean="0">
                <a:latin typeface="+mn-ea"/>
              </a:rPr>
              <a:t>◎多文化共生に係る相談窓口・機関の連携</a:t>
            </a:r>
            <a:endParaRPr lang="ja-JP" altLang="en-US" sz="1000" dirty="0">
              <a:latin typeface="+mn-ea"/>
            </a:endParaRPr>
          </a:p>
          <a:p>
            <a:pPr fontAlgn="base">
              <a:spcBef>
                <a:spcPct val="0"/>
              </a:spcBef>
              <a:spcAft>
                <a:spcPct val="0"/>
              </a:spcAft>
            </a:pPr>
            <a:endParaRPr kumimoji="1" lang="ja-JP" altLang="en-US" sz="1000" dirty="0">
              <a:latin typeface="+mn-ea"/>
            </a:endParaRPr>
          </a:p>
        </p:txBody>
      </p:sp>
      <p:pic>
        <p:nvPicPr>
          <p:cNvPr id="24578" name="Picture 7" descr="MC90029572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722" y="2733824"/>
            <a:ext cx="14287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46"/>
          <p:cNvSpPr>
            <a:spLocks noChangeArrowheads="1"/>
          </p:cNvSpPr>
          <p:nvPr/>
        </p:nvSpPr>
        <p:spPr bwMode="auto">
          <a:xfrm>
            <a:off x="4643800" y="1556792"/>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18" name="テキスト ボックス 17"/>
          <p:cNvSpPr txBox="1"/>
          <p:nvPr/>
        </p:nvSpPr>
        <p:spPr bwMode="auto">
          <a:xfrm>
            <a:off x="183912" y="1556792"/>
            <a:ext cx="4320000" cy="324036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県内企業</a:t>
            </a:r>
            <a:r>
              <a:rPr lang="ja-JP" altLang="en-US" sz="1400" dirty="0">
                <a:latin typeface="+mn-ea"/>
              </a:rPr>
              <a:t>のグローバル成長支援事業</a:t>
            </a:r>
          </a:p>
          <a:p>
            <a:pPr algn="r" fontAlgn="base">
              <a:spcBef>
                <a:spcPct val="0"/>
              </a:spcBef>
              <a:spcAft>
                <a:spcPct val="0"/>
              </a:spcAft>
            </a:pPr>
            <a:r>
              <a:rPr lang="ja-JP" altLang="en-US" sz="1200" dirty="0">
                <a:latin typeface="+mn-ea"/>
              </a:rPr>
              <a:t>　　　　　　　                    ［</a:t>
            </a:r>
            <a:r>
              <a:rPr lang="en-US" altLang="ja-JP" sz="1200" dirty="0">
                <a:latin typeface="+mn-ea"/>
              </a:rPr>
              <a:t>5,494</a:t>
            </a:r>
            <a:r>
              <a:rPr lang="ja-JP" altLang="en-US" sz="1200" dirty="0">
                <a:latin typeface="+mn-ea"/>
              </a:rPr>
              <a:t>万円</a:t>
            </a:r>
            <a:r>
              <a:rPr lang="en-US" altLang="ja-JP" sz="1200" dirty="0">
                <a:latin typeface="+mn-ea"/>
              </a:rPr>
              <a:t>(</a:t>
            </a:r>
            <a:r>
              <a:rPr lang="en-US" altLang="ja-JP" sz="1200" dirty="0" smtClean="0">
                <a:latin typeface="+mn-ea"/>
              </a:rPr>
              <a:t>1,850</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アジア地域における県の支援拠点を充実させるとともに、様々な商談機会を提供することにより、県内企業の市場開拓を支援します。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ビジネスサポートデスクの継続・新設・エリア拡大</a:t>
            </a:r>
          </a:p>
          <a:p>
            <a:pPr fontAlgn="base">
              <a:spcBef>
                <a:spcPct val="0"/>
              </a:spcBef>
              <a:spcAft>
                <a:spcPct val="0"/>
              </a:spcAft>
            </a:pPr>
            <a:r>
              <a:rPr lang="ja-JP" altLang="en-US" sz="1000" dirty="0" smtClean="0">
                <a:latin typeface="+mn-ea"/>
              </a:rPr>
              <a:t>◎</a:t>
            </a:r>
            <a:r>
              <a:rPr lang="ja-JP" altLang="en-US" sz="1000" dirty="0">
                <a:latin typeface="+mn-ea"/>
              </a:rPr>
              <a:t>服地見本市「プルミエール・ヴィジョン（フランス）」などへの出展</a:t>
            </a:r>
            <a:r>
              <a:rPr lang="ja-JP" altLang="en-US" sz="1000" dirty="0" smtClean="0">
                <a:latin typeface="+mn-ea"/>
              </a:rPr>
              <a:t>助成</a:t>
            </a:r>
          </a:p>
          <a:p>
            <a:pPr fontAlgn="base">
              <a:spcBef>
                <a:spcPct val="0"/>
              </a:spcBef>
              <a:spcAft>
                <a:spcPct val="0"/>
              </a:spcAft>
            </a:pPr>
            <a:r>
              <a:rPr lang="ja-JP" altLang="en-US" sz="1000" dirty="0" smtClean="0">
                <a:latin typeface="+mn-ea"/>
              </a:rPr>
              <a:t>◎工業見本市「ＭＥＴＡＬＥＸ２０１１（タイ）」</a:t>
            </a:r>
            <a:r>
              <a:rPr lang="ja-JP" altLang="en-US" sz="1000" dirty="0" err="1" smtClean="0">
                <a:latin typeface="+mn-ea"/>
              </a:rPr>
              <a:t>への</a:t>
            </a:r>
            <a:r>
              <a:rPr lang="ja-JP" altLang="en-US" sz="1000" dirty="0" smtClean="0">
                <a:latin typeface="+mn-ea"/>
              </a:rPr>
              <a:t>県ブース設置</a:t>
            </a:r>
            <a:endParaRPr lang="en-US" altLang="ja-JP" sz="1000" dirty="0" smtClean="0">
              <a:latin typeface="+mn-ea"/>
            </a:endParaRPr>
          </a:p>
          <a:p>
            <a:pPr fontAlgn="base">
              <a:spcBef>
                <a:spcPct val="0"/>
              </a:spcBef>
              <a:spcAft>
                <a:spcPct val="0"/>
              </a:spcAft>
            </a:pPr>
            <a:r>
              <a:rPr lang="ja-JP" altLang="en-US" sz="1000" dirty="0" smtClean="0">
                <a:latin typeface="+mn-ea"/>
              </a:rPr>
              <a:t>◎食品バイヤーとの商談会の開催</a:t>
            </a:r>
          </a:p>
          <a:p>
            <a:pPr fontAlgn="base">
              <a:spcBef>
                <a:spcPct val="0"/>
              </a:spcBef>
              <a:spcAft>
                <a:spcPct val="0"/>
              </a:spcAft>
            </a:pPr>
            <a:r>
              <a:rPr lang="ja-JP" altLang="en-US" sz="1000" dirty="0" smtClean="0">
                <a:latin typeface="+mn-ea"/>
              </a:rPr>
              <a:t>◎</a:t>
            </a:r>
            <a:r>
              <a:rPr lang="ja-JP" altLang="en-US" sz="1000" dirty="0">
                <a:latin typeface="+mn-ea"/>
              </a:rPr>
              <a:t>中国進出日系大手企業との商談会（上海）</a:t>
            </a:r>
          </a:p>
          <a:p>
            <a:pPr fontAlgn="base">
              <a:spcBef>
                <a:spcPct val="0"/>
              </a:spcBef>
              <a:spcAft>
                <a:spcPct val="0"/>
              </a:spcAft>
            </a:pPr>
            <a:r>
              <a:rPr lang="ja-JP" altLang="en-US" sz="1000" dirty="0" smtClean="0">
                <a:latin typeface="+mn-ea"/>
              </a:rPr>
              <a:t>◎</a:t>
            </a:r>
            <a:r>
              <a:rPr lang="ja-JP" altLang="en-US" sz="1000" dirty="0">
                <a:latin typeface="+mn-ea"/>
              </a:rPr>
              <a:t>中国人向けネット販売サイトへの岡山県</a:t>
            </a:r>
            <a:r>
              <a:rPr lang="ja-JP" altLang="en-US" sz="1000" dirty="0" smtClean="0">
                <a:latin typeface="+mn-ea"/>
              </a:rPr>
              <a:t>モールの開設</a:t>
            </a:r>
            <a:r>
              <a:rPr lang="ja-JP" altLang="en-US" sz="1000" dirty="0">
                <a:latin typeface="+mn-ea"/>
              </a:rPr>
              <a:t>及び短期</a:t>
            </a:r>
            <a:r>
              <a:rPr lang="ja-JP" altLang="en-US" sz="1000" dirty="0" smtClean="0">
                <a:latin typeface="+mn-ea"/>
              </a:rPr>
              <a:t>アンテナ</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 ブース</a:t>
            </a:r>
            <a:r>
              <a:rPr lang="ja-JP" altLang="en-US" sz="1000" dirty="0">
                <a:latin typeface="+mn-ea"/>
              </a:rPr>
              <a:t>の設置</a:t>
            </a:r>
            <a:endParaRPr kumimoji="1" lang="ja-JP" altLang="en-US" sz="1000" dirty="0">
              <a:latin typeface="+mn-ea"/>
            </a:endParaRPr>
          </a:p>
        </p:txBody>
      </p:sp>
      <p:sp>
        <p:nvSpPr>
          <p:cNvPr id="19" name="Oval 47" descr="25%"/>
          <p:cNvSpPr>
            <a:spLocks noChangeArrowheads="1"/>
          </p:cNvSpPr>
          <p:nvPr/>
        </p:nvSpPr>
        <p:spPr bwMode="auto">
          <a:xfrm>
            <a:off x="184532" y="1556792"/>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26" name="図 10" descr="ジーンズユーズド加工IMG_0779.JPG"/>
          <p:cNvPicPr>
            <a:picLocks noChangeAspect="1"/>
          </p:cNvPicPr>
          <p:nvPr/>
        </p:nvPicPr>
        <p:blipFill>
          <a:blip r:embed="rId5" cstate="print">
            <a:extLst>
              <a:ext uri="{28A0092B-C50C-407E-A947-70E740481C1C}">
                <a14:useLocalDpi xmlns:a14="http://schemas.microsoft.com/office/drawing/2010/main" val="0"/>
              </a:ext>
            </a:extLst>
          </a:blip>
          <a:srcRect t="603" r="12985"/>
          <a:stretch>
            <a:fillRect/>
          </a:stretch>
        </p:blipFill>
        <p:spPr bwMode="auto">
          <a:xfrm>
            <a:off x="2885803" y="3609693"/>
            <a:ext cx="1470173" cy="1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8"/>
          <p:cNvSpPr>
            <a:spLocks noChangeAspect="1" noChangeArrowheads="1"/>
          </p:cNvSpPr>
          <p:nvPr/>
        </p:nvSpPr>
        <p:spPr bwMode="auto">
          <a:xfrm>
            <a:off x="1136824" y="355221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8" name="Rectangle 48"/>
          <p:cNvSpPr>
            <a:spLocks noChangeAspect="1" noChangeArrowheads="1"/>
          </p:cNvSpPr>
          <p:nvPr/>
        </p:nvSpPr>
        <p:spPr bwMode="auto">
          <a:xfrm>
            <a:off x="4017548" y="279362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9" name="Rectangle 48"/>
          <p:cNvSpPr>
            <a:spLocks noChangeAspect="1" noChangeArrowheads="1"/>
          </p:cNvSpPr>
          <p:nvPr/>
        </p:nvSpPr>
        <p:spPr bwMode="auto">
          <a:xfrm>
            <a:off x="2158040" y="3086256"/>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0" name="Rectangle 48"/>
          <p:cNvSpPr>
            <a:spLocks noChangeAspect="1" noChangeArrowheads="1"/>
          </p:cNvSpPr>
          <p:nvPr/>
        </p:nvSpPr>
        <p:spPr bwMode="auto">
          <a:xfrm>
            <a:off x="3474988" y="293764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1" name="Rectangle 48"/>
          <p:cNvSpPr>
            <a:spLocks noChangeAspect="1" noChangeArrowheads="1"/>
          </p:cNvSpPr>
          <p:nvPr/>
        </p:nvSpPr>
        <p:spPr bwMode="auto">
          <a:xfrm>
            <a:off x="3004840" y="263691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3413594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－３４－</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Ⅲ</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「産業と交流の岡山」の創造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6" name="AutoShape 12"/>
          <p:cNvSpPr>
            <a:spLocks noChangeArrowheads="1"/>
          </p:cNvSpPr>
          <p:nvPr/>
        </p:nvSpPr>
        <p:spPr bwMode="auto">
          <a:xfrm>
            <a:off x="179512" y="548680"/>
            <a:ext cx="8785100" cy="936104"/>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観光立県戦略に基づいて地域が主体となって取り組む周遊型・滞在型の新たな観光の魅力づくりへの支援や効果的な情報発信、東アジア等からの積極的な観光客の誘致など、国内外からの集客力を高め、「地域発」でつくる「観光・交流拠点おかやま」の実現を促進する施策</a:t>
            </a:r>
            <a:endParaRPr lang="en-US" altLang="ja-JP" sz="1600" dirty="0" smtClean="0">
              <a:solidFill>
                <a:prstClr val="black"/>
              </a:solidFill>
              <a:latin typeface="Arial" charset="0"/>
              <a:ea typeface="HG丸ｺﾞｼｯｸM-PRO" pitchFamily="50" charset="-128"/>
            </a:endParaRPr>
          </a:p>
        </p:txBody>
      </p:sp>
      <p:sp>
        <p:nvSpPr>
          <p:cNvPr id="27" name="テキスト ボックス 26"/>
          <p:cNvSpPr txBox="1"/>
          <p:nvPr/>
        </p:nvSpPr>
        <p:spPr bwMode="auto">
          <a:xfrm>
            <a:off x="179512" y="1700808"/>
            <a:ext cx="4320000" cy="2124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a:t>
            </a:r>
            <a:r>
              <a:rPr lang="ja-JP" altLang="en-US" sz="1400" dirty="0">
                <a:latin typeface="+mn-ea"/>
              </a:rPr>
              <a:t>晴れの国おかやま観光説明会等事業</a:t>
            </a:r>
          </a:p>
          <a:p>
            <a:pPr algn="r" fontAlgn="base">
              <a:spcBef>
                <a:spcPct val="0"/>
              </a:spcBef>
              <a:spcAft>
                <a:spcPct val="0"/>
              </a:spcAft>
            </a:pPr>
            <a:r>
              <a:rPr lang="ja-JP" altLang="en-US" sz="1200" dirty="0">
                <a:latin typeface="+mn-ea"/>
              </a:rPr>
              <a:t>　　　　　　　　　　　　　　        ［</a:t>
            </a:r>
            <a:r>
              <a:rPr lang="en-US" altLang="ja-JP" sz="1200" dirty="0">
                <a:latin typeface="+mn-ea"/>
              </a:rPr>
              <a:t>1</a:t>
            </a:r>
            <a:r>
              <a:rPr lang="ja-JP" altLang="en-US" sz="1200" dirty="0">
                <a:latin typeface="+mn-ea"/>
              </a:rPr>
              <a:t>億</a:t>
            </a:r>
            <a:r>
              <a:rPr lang="en-US" altLang="ja-JP" sz="1200" dirty="0">
                <a:latin typeface="+mn-ea"/>
              </a:rPr>
              <a:t>1,372</a:t>
            </a:r>
            <a:r>
              <a:rPr lang="ja-JP" altLang="en-US" sz="1200" dirty="0">
                <a:latin typeface="+mn-ea"/>
              </a:rPr>
              <a:t>万円</a:t>
            </a:r>
            <a:r>
              <a:rPr lang="en-US" altLang="ja-JP" sz="1200" dirty="0">
                <a:latin typeface="+mn-ea"/>
              </a:rPr>
              <a:t>(1,922</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旅行会社、マスコミ等に対する観光</a:t>
            </a:r>
            <a:r>
              <a:rPr lang="ja-JP" altLang="en-US" sz="1000" dirty="0" smtClean="0">
                <a:latin typeface="+mn-ea"/>
              </a:rPr>
              <a:t>プレゼンテー</a:t>
            </a:r>
            <a:endParaRPr lang="en-US" altLang="ja-JP" sz="1000" dirty="0" smtClean="0">
              <a:latin typeface="+mn-ea"/>
            </a:endParaRPr>
          </a:p>
          <a:p>
            <a:pPr fontAlgn="base">
              <a:spcBef>
                <a:spcPct val="0"/>
              </a:spcBef>
              <a:spcAft>
                <a:spcPct val="0"/>
              </a:spcAft>
            </a:pPr>
            <a:r>
              <a:rPr lang="ja-JP" altLang="en-US" sz="1000" dirty="0" smtClean="0">
                <a:latin typeface="+mn-ea"/>
              </a:rPr>
              <a:t>ション</a:t>
            </a:r>
            <a:r>
              <a:rPr lang="ja-JP" altLang="en-US" sz="1000" dirty="0">
                <a:latin typeface="+mn-ea"/>
              </a:rPr>
              <a:t>を首都圏及び関西圏において開催し、</a:t>
            </a:r>
            <a:r>
              <a:rPr lang="ja-JP" altLang="en-US" sz="1000" dirty="0" smtClean="0">
                <a:latin typeface="+mn-ea"/>
              </a:rPr>
              <a:t>岡山</a:t>
            </a:r>
            <a:endParaRPr lang="en-US" altLang="ja-JP" sz="1000" dirty="0" smtClean="0">
              <a:latin typeface="+mn-ea"/>
            </a:endParaRPr>
          </a:p>
          <a:p>
            <a:pPr fontAlgn="base">
              <a:spcBef>
                <a:spcPct val="0"/>
              </a:spcBef>
              <a:spcAft>
                <a:spcPct val="0"/>
              </a:spcAft>
            </a:pPr>
            <a:r>
              <a:rPr lang="ja-JP" altLang="en-US" sz="1000" dirty="0" smtClean="0">
                <a:latin typeface="+mn-ea"/>
              </a:rPr>
              <a:t>市</a:t>
            </a:r>
            <a:r>
              <a:rPr lang="ja-JP" altLang="en-US" sz="1000" dirty="0">
                <a:latin typeface="+mn-ea"/>
              </a:rPr>
              <a:t>等と連携したトップセールスを行うとともに、</a:t>
            </a:r>
            <a:r>
              <a:rPr lang="ja-JP" altLang="en-US" sz="1000" dirty="0" smtClean="0">
                <a:latin typeface="+mn-ea"/>
              </a:rPr>
              <a:t>交</a:t>
            </a:r>
            <a:endParaRPr lang="en-US" altLang="ja-JP" sz="1000" dirty="0" smtClean="0">
              <a:latin typeface="+mn-ea"/>
            </a:endParaRPr>
          </a:p>
          <a:p>
            <a:pPr fontAlgn="base">
              <a:spcBef>
                <a:spcPct val="0"/>
              </a:spcBef>
              <a:spcAft>
                <a:spcPct val="0"/>
              </a:spcAft>
            </a:pPr>
            <a:r>
              <a:rPr lang="ja-JP" altLang="en-US" sz="1000" dirty="0" smtClean="0">
                <a:latin typeface="+mn-ea"/>
              </a:rPr>
              <a:t>流会</a:t>
            </a:r>
            <a:r>
              <a:rPr lang="ja-JP" altLang="en-US" sz="1000" dirty="0">
                <a:latin typeface="+mn-ea"/>
              </a:rPr>
              <a:t>を実施して大都市圏からのさらなる誘客</a:t>
            </a:r>
            <a:r>
              <a:rPr lang="ja-JP" altLang="en-US" sz="1000" dirty="0" smtClean="0">
                <a:latin typeface="+mn-ea"/>
              </a:rPr>
              <a:t>を</a:t>
            </a:r>
            <a:endParaRPr lang="en-US" altLang="ja-JP" sz="1000" dirty="0" smtClean="0">
              <a:latin typeface="+mn-ea"/>
            </a:endParaRPr>
          </a:p>
          <a:p>
            <a:pPr fontAlgn="base">
              <a:spcBef>
                <a:spcPct val="0"/>
              </a:spcBef>
              <a:spcAft>
                <a:spcPct val="0"/>
              </a:spcAft>
            </a:pPr>
            <a:r>
              <a:rPr lang="ja-JP" altLang="en-US" sz="1000" dirty="0" smtClean="0">
                <a:latin typeface="+mn-ea"/>
              </a:rPr>
              <a:t>図ります</a:t>
            </a:r>
            <a:r>
              <a:rPr lang="ja-JP" altLang="en-US" sz="1000" dirty="0">
                <a:latin typeface="+mn-ea"/>
              </a:rPr>
              <a:t>。なお、開催に当たっては、県観光連盟</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市町村</a:t>
            </a:r>
            <a:r>
              <a:rPr lang="ja-JP" altLang="en-US" sz="1000" dirty="0">
                <a:latin typeface="+mn-ea"/>
              </a:rPr>
              <a:t>、観光団体等と共同で行います。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晴れの国おかやま観光説明会（東京開催）</a:t>
            </a:r>
          </a:p>
          <a:p>
            <a:pPr fontAlgn="base">
              <a:spcBef>
                <a:spcPct val="0"/>
              </a:spcBef>
              <a:spcAft>
                <a:spcPct val="0"/>
              </a:spcAft>
            </a:pPr>
            <a:r>
              <a:rPr lang="ja-JP" altLang="en-US" sz="1000" dirty="0" smtClean="0">
                <a:latin typeface="+mn-ea"/>
              </a:rPr>
              <a:t>◎</a:t>
            </a:r>
            <a:r>
              <a:rPr lang="ja-JP" altLang="en-US" sz="1000" dirty="0">
                <a:latin typeface="+mn-ea"/>
              </a:rPr>
              <a:t>晴れの国おかやま観光</a:t>
            </a:r>
            <a:r>
              <a:rPr lang="ja-JP" altLang="en-US" sz="1000" dirty="0" smtClean="0">
                <a:latin typeface="+mn-ea"/>
              </a:rPr>
              <a:t>プレゼンテーション（</a:t>
            </a:r>
            <a:r>
              <a:rPr lang="ja-JP" altLang="en-US" sz="1000" dirty="0">
                <a:latin typeface="+mn-ea"/>
              </a:rPr>
              <a:t>大阪開催）</a:t>
            </a:r>
          </a:p>
          <a:p>
            <a:pPr fontAlgn="base">
              <a:spcBef>
                <a:spcPct val="0"/>
              </a:spcBef>
              <a:spcAft>
                <a:spcPct val="0"/>
              </a:spcAft>
            </a:pPr>
            <a:endParaRPr kumimoji="1" lang="ja-JP" altLang="en-US" sz="1000" dirty="0">
              <a:latin typeface="+mn-ea"/>
            </a:endParaRPr>
          </a:p>
        </p:txBody>
      </p:sp>
      <p:pic>
        <p:nvPicPr>
          <p:cNvPr id="29" name="Picture 1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2276872"/>
            <a:ext cx="12858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47" descr="25%"/>
          <p:cNvSpPr>
            <a:spLocks noChangeArrowheads="1"/>
          </p:cNvSpPr>
          <p:nvPr/>
        </p:nvSpPr>
        <p:spPr bwMode="auto">
          <a:xfrm>
            <a:off x="179512" y="1734676"/>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33" name="テキスト ボックス 32"/>
          <p:cNvSpPr txBox="1"/>
          <p:nvPr/>
        </p:nvSpPr>
        <p:spPr bwMode="auto">
          <a:xfrm>
            <a:off x="179512" y="4005064"/>
            <a:ext cx="4320000" cy="216024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中国</a:t>
            </a:r>
            <a:r>
              <a:rPr lang="ja-JP" altLang="en-US" sz="1400" dirty="0">
                <a:latin typeface="+mn-ea"/>
              </a:rPr>
              <a:t>個人観光客誘致促進事業</a:t>
            </a:r>
          </a:p>
          <a:p>
            <a:pPr algn="r" fontAlgn="base">
              <a:spcBef>
                <a:spcPct val="0"/>
              </a:spcBef>
              <a:spcAft>
                <a:spcPct val="0"/>
              </a:spcAft>
            </a:pPr>
            <a:r>
              <a:rPr lang="ja-JP" altLang="en-US" sz="1200" dirty="0">
                <a:latin typeface="+mn-ea"/>
              </a:rPr>
              <a:t>　　　　　　　                 　［</a:t>
            </a:r>
            <a:r>
              <a:rPr lang="en-US" altLang="ja-JP" sz="1200" dirty="0">
                <a:latin typeface="+mn-ea"/>
              </a:rPr>
              <a:t>363</a:t>
            </a:r>
            <a:r>
              <a:rPr lang="ja-JP" altLang="en-US" sz="1200" dirty="0">
                <a:latin typeface="+mn-ea"/>
              </a:rPr>
              <a:t>万円</a:t>
            </a:r>
            <a:r>
              <a:rPr lang="en-US" altLang="ja-JP" sz="1200" dirty="0">
                <a:latin typeface="+mn-ea"/>
              </a:rPr>
              <a:t>(363</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個人観光ビザの発給要件が大幅に緩和された中国において、医療や癒し等を組み込んだ岡山ならではの旅行商品を開発し、中国人観光客を積極的に誘致します。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医療観光パンフレットの作成</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医療</a:t>
            </a:r>
            <a:r>
              <a:rPr lang="ja-JP" altLang="en-US" sz="1000" dirty="0">
                <a:latin typeface="+mn-ea"/>
              </a:rPr>
              <a:t>通訳等の研修</a:t>
            </a:r>
          </a:p>
          <a:p>
            <a:pPr fontAlgn="base">
              <a:spcBef>
                <a:spcPct val="0"/>
              </a:spcBef>
              <a:spcAft>
                <a:spcPct val="0"/>
              </a:spcAft>
            </a:pPr>
            <a:r>
              <a:rPr lang="ja-JP" altLang="en-US" sz="1000" dirty="0" smtClean="0">
                <a:latin typeface="+mn-ea"/>
              </a:rPr>
              <a:t>◎</a:t>
            </a:r>
            <a:r>
              <a:rPr lang="ja-JP" altLang="en-US" sz="1000" dirty="0">
                <a:latin typeface="+mn-ea"/>
              </a:rPr>
              <a:t>「癒しの旅」商品化のため</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キーパーソン</a:t>
            </a:r>
            <a:r>
              <a:rPr lang="ja-JP" altLang="en-US" sz="1000" dirty="0">
                <a:latin typeface="+mn-ea"/>
              </a:rPr>
              <a:t>の招請</a:t>
            </a:r>
            <a:r>
              <a:rPr lang="ja-JP" altLang="en-US" sz="1000" dirty="0" smtClean="0">
                <a:latin typeface="+mn-ea"/>
              </a:rPr>
              <a:t>、商品</a:t>
            </a:r>
            <a:r>
              <a:rPr lang="ja-JP" altLang="en-US" sz="1000" dirty="0">
                <a:latin typeface="+mn-ea"/>
              </a:rPr>
              <a:t>広告支援</a:t>
            </a: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34" name="Oval 47" descr="25%"/>
          <p:cNvSpPr>
            <a:spLocks noChangeArrowheads="1"/>
          </p:cNvSpPr>
          <p:nvPr/>
        </p:nvSpPr>
        <p:spPr bwMode="auto">
          <a:xfrm>
            <a:off x="294407" y="4047812"/>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35" name="Picture 3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8702" y="5053606"/>
            <a:ext cx="12858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テキスト ボックス 43"/>
          <p:cNvSpPr txBox="1"/>
          <p:nvPr/>
        </p:nvSpPr>
        <p:spPr bwMode="auto">
          <a:xfrm>
            <a:off x="4644008" y="4437112"/>
            <a:ext cx="4320000" cy="1722535"/>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a:t>
            </a:r>
            <a:r>
              <a:rPr lang="ja-JP" altLang="en-US" sz="1400" dirty="0">
                <a:latin typeface="+mn-ea"/>
              </a:rPr>
              <a:t>地域発観光地魅力づくり支援事業</a:t>
            </a:r>
          </a:p>
          <a:p>
            <a:pPr algn="r" fontAlgn="base">
              <a:spcBef>
                <a:spcPct val="0"/>
              </a:spcBef>
              <a:spcAft>
                <a:spcPct val="0"/>
              </a:spcAft>
            </a:pPr>
            <a:r>
              <a:rPr lang="ja-JP" altLang="en-US" sz="1200" dirty="0">
                <a:latin typeface="+mn-ea"/>
              </a:rPr>
              <a:t>　　　　　　　               　 ［</a:t>
            </a:r>
            <a:r>
              <a:rPr lang="en-US" altLang="ja-JP" sz="1200" dirty="0" smtClean="0">
                <a:latin typeface="+mn-ea"/>
              </a:rPr>
              <a:t>639</a:t>
            </a:r>
            <a:r>
              <a:rPr lang="ja-JP" altLang="en-US" sz="1200" dirty="0" smtClean="0">
                <a:latin typeface="+mn-ea"/>
              </a:rPr>
              <a:t>万</a:t>
            </a:r>
            <a:r>
              <a:rPr lang="ja-JP" altLang="en-US" sz="1200" dirty="0">
                <a:latin typeface="+mn-ea"/>
              </a:rPr>
              <a:t>円</a:t>
            </a:r>
            <a:r>
              <a:rPr lang="en-US" altLang="ja-JP" sz="1200" dirty="0">
                <a:latin typeface="+mn-ea"/>
              </a:rPr>
              <a:t>(</a:t>
            </a:r>
            <a:r>
              <a:rPr lang="en-US" altLang="ja-JP" sz="1200" dirty="0" smtClean="0">
                <a:latin typeface="+mn-ea"/>
              </a:rPr>
              <a:t>639</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ご当地グルメと地域の観光資源を結びつけたまち歩きなどの着地型観光プログラムの開発を支援するとともに、地域発観光プログラムのＰＲ及び情報発信を行います</a:t>
            </a:r>
            <a:r>
              <a:rPr lang="ja-JP" altLang="en-US" sz="1000" dirty="0" smtClean="0">
                <a:latin typeface="+mn-ea"/>
              </a:rPr>
              <a:t>。</a:t>
            </a:r>
            <a:endParaRPr lang="en-US" altLang="ja-JP" sz="1000" dirty="0" smtClean="0">
              <a:latin typeface="+mn-ea"/>
            </a:endParaRPr>
          </a:p>
          <a:p>
            <a:pPr lvl="0" fontAlgn="base">
              <a:spcBef>
                <a:spcPct val="0"/>
              </a:spcBef>
              <a:spcAft>
                <a:spcPct val="0"/>
              </a:spcAft>
            </a:pPr>
            <a:endParaRPr lang="en-US" altLang="ja-JP" sz="1000" dirty="0" smtClean="0">
              <a:latin typeface="Arial" pitchFamily="34" charset="0"/>
              <a:ea typeface="ＭＳ Ｐゴシック" pitchFamily="50" charset="-128"/>
            </a:endParaRPr>
          </a:p>
          <a:p>
            <a:pPr lvl="0" fontAlgn="base">
              <a:spcBef>
                <a:spcPct val="0"/>
              </a:spcBef>
              <a:spcAft>
                <a:spcPct val="0"/>
              </a:spcAft>
            </a:pPr>
            <a:r>
              <a:rPr lang="ja-JP" altLang="ja-JP" sz="1000" dirty="0" smtClean="0">
                <a:latin typeface="Arial" pitchFamily="34" charset="0"/>
                <a:ea typeface="ＭＳ Ｐゴシック" pitchFamily="50" charset="-128"/>
              </a:rPr>
              <a:t>◎</a:t>
            </a:r>
            <a:r>
              <a:rPr lang="ja-JP" altLang="ja-JP" sz="1000" dirty="0">
                <a:latin typeface="Arial" pitchFamily="34" charset="0"/>
                <a:ea typeface="ＭＳ Ｐゴシック" pitchFamily="50" charset="-128"/>
              </a:rPr>
              <a:t>食と地域の観光資源を</a:t>
            </a:r>
            <a:r>
              <a:rPr lang="ja-JP" altLang="ja-JP" sz="1000" dirty="0" smtClean="0">
                <a:latin typeface="Arial" pitchFamily="34" charset="0"/>
                <a:ea typeface="ＭＳ Ｐゴシック" pitchFamily="50" charset="-128"/>
              </a:rPr>
              <a:t>結びつけた着地型</a:t>
            </a:r>
            <a:r>
              <a:rPr lang="ja-JP" altLang="ja-JP" sz="1000" dirty="0">
                <a:latin typeface="Arial" pitchFamily="34" charset="0"/>
                <a:ea typeface="ＭＳ Ｐゴシック" pitchFamily="50" charset="-128"/>
              </a:rPr>
              <a:t>プログラムづくり</a:t>
            </a:r>
            <a:r>
              <a:rPr lang="ja-JP" altLang="ja-JP" sz="1000" dirty="0" smtClean="0">
                <a:latin typeface="Arial" pitchFamily="34" charset="0"/>
                <a:ea typeface="ＭＳ Ｐゴシック" pitchFamily="50" charset="-128"/>
              </a:rPr>
              <a:t>の</a:t>
            </a:r>
            <a:endParaRPr lang="en-US" altLang="ja-JP" sz="1000" dirty="0" smtClean="0">
              <a:latin typeface="Arial" pitchFamily="34" charset="0"/>
              <a:ea typeface="ＭＳ Ｐゴシック" pitchFamily="50" charset="-128"/>
            </a:endParaRPr>
          </a:p>
          <a:p>
            <a:pPr lvl="0" fontAlgn="base">
              <a:spcBef>
                <a:spcPct val="0"/>
              </a:spcBef>
              <a:spcAft>
                <a:spcPct val="0"/>
              </a:spcAft>
            </a:pPr>
            <a:r>
              <a:rPr lang="ja-JP" altLang="en-US" sz="1000" dirty="0">
                <a:latin typeface="Arial" pitchFamily="34" charset="0"/>
                <a:ea typeface="ＭＳ Ｐゴシック" pitchFamily="50" charset="-128"/>
              </a:rPr>
              <a:t>　</a:t>
            </a:r>
            <a:r>
              <a:rPr lang="ja-JP" altLang="en-US" sz="1000" dirty="0" smtClean="0">
                <a:latin typeface="Arial" pitchFamily="34" charset="0"/>
                <a:ea typeface="ＭＳ Ｐゴシック" pitchFamily="50" charset="-128"/>
              </a:rPr>
              <a:t> </a:t>
            </a:r>
            <a:r>
              <a:rPr lang="ja-JP" altLang="ja-JP" sz="1000" dirty="0" smtClean="0">
                <a:latin typeface="Arial" pitchFamily="34" charset="0"/>
                <a:ea typeface="ＭＳ Ｐゴシック" pitchFamily="50" charset="-128"/>
              </a:rPr>
              <a:t>企画</a:t>
            </a:r>
            <a:r>
              <a:rPr lang="ja-JP" altLang="ja-JP" sz="1000" dirty="0">
                <a:latin typeface="Arial" pitchFamily="34" charset="0"/>
                <a:ea typeface="ＭＳ Ｐゴシック" pitchFamily="50" charset="-128"/>
              </a:rPr>
              <a:t>開発を支援</a:t>
            </a:r>
          </a:p>
          <a:p>
            <a:pPr lvl="0" fontAlgn="base">
              <a:spcBef>
                <a:spcPct val="0"/>
              </a:spcBef>
              <a:spcAft>
                <a:spcPct val="0"/>
              </a:spcAft>
            </a:pPr>
            <a:r>
              <a:rPr lang="ja-JP" altLang="ja-JP" sz="1000" dirty="0">
                <a:latin typeface="Arial" pitchFamily="34" charset="0"/>
                <a:ea typeface="ＭＳ Ｐゴシック" pitchFamily="50" charset="-128"/>
              </a:rPr>
              <a:t>◎モニターツアーの実施</a:t>
            </a:r>
          </a:p>
          <a:p>
            <a:pPr fontAlgn="base">
              <a:spcBef>
                <a:spcPct val="0"/>
              </a:spcBef>
              <a:spcAft>
                <a:spcPct val="0"/>
              </a:spcAft>
            </a:pPr>
            <a:endParaRPr lang="en-US" altLang="ja-JP" sz="1000" dirty="0" smtClean="0">
              <a:latin typeface="+mn-ea"/>
            </a:endParaRPr>
          </a:p>
          <a:p>
            <a:pPr fontAlgn="base">
              <a:spcBef>
                <a:spcPct val="0"/>
              </a:spcBef>
              <a:spcAft>
                <a:spcPct val="0"/>
              </a:spcAft>
            </a:pPr>
            <a:endParaRPr lang="en-US" altLang="ja-JP" sz="1000" dirty="0">
              <a:latin typeface="+mn-ea"/>
            </a:endParaRP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47" name="Oval 47" descr="25%"/>
          <p:cNvSpPr>
            <a:spLocks noChangeArrowheads="1"/>
          </p:cNvSpPr>
          <p:nvPr/>
        </p:nvSpPr>
        <p:spPr bwMode="auto">
          <a:xfrm>
            <a:off x="4771689" y="4583911"/>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39" name="テキスト ボックス 38"/>
          <p:cNvSpPr txBox="1"/>
          <p:nvPr/>
        </p:nvSpPr>
        <p:spPr bwMode="auto">
          <a:xfrm>
            <a:off x="4644488" y="1700808"/>
            <a:ext cx="4320000" cy="2562988"/>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a:t>
            </a:r>
            <a:r>
              <a:rPr lang="ja-JP" altLang="en-US" sz="1400" dirty="0">
                <a:latin typeface="+mn-ea"/>
              </a:rPr>
              <a:t>Ｂ級グルメで地域活性化事業</a:t>
            </a:r>
          </a:p>
          <a:p>
            <a:pPr algn="r" fontAlgn="base">
              <a:spcBef>
                <a:spcPct val="0"/>
              </a:spcBef>
              <a:spcAft>
                <a:spcPct val="0"/>
              </a:spcAft>
            </a:pPr>
            <a:r>
              <a:rPr lang="ja-JP" altLang="en-US" sz="1200" dirty="0">
                <a:latin typeface="+mn-ea"/>
              </a:rPr>
              <a:t>　　　　　　　                  ［</a:t>
            </a:r>
            <a:r>
              <a:rPr lang="en-US" altLang="ja-JP" sz="1200" dirty="0">
                <a:latin typeface="+mn-ea"/>
              </a:rPr>
              <a:t>4,409</a:t>
            </a:r>
            <a:r>
              <a:rPr lang="ja-JP" altLang="en-US" sz="1200" dirty="0">
                <a:latin typeface="+mn-ea"/>
              </a:rPr>
              <a:t>万円</a:t>
            </a:r>
            <a:r>
              <a:rPr lang="en-US" altLang="ja-JP" sz="1200" dirty="0">
                <a:latin typeface="+mn-ea"/>
              </a:rPr>
              <a:t>(472</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smtClean="0">
                <a:latin typeface="+mn-ea"/>
              </a:rPr>
              <a:t>Ｂ級</a:t>
            </a:r>
            <a:r>
              <a:rPr lang="ja-JP" altLang="en-US" sz="1000" dirty="0">
                <a:latin typeface="+mn-ea"/>
              </a:rPr>
              <a:t>グルメ等を活用した本県への誘客促進</a:t>
            </a:r>
            <a:r>
              <a:rPr lang="ja-JP" altLang="en-US" sz="1000" dirty="0" smtClean="0">
                <a:latin typeface="+mn-ea"/>
              </a:rPr>
              <a:t>及び</a:t>
            </a:r>
            <a:endParaRPr lang="en-US" altLang="ja-JP" sz="1000" dirty="0" smtClean="0">
              <a:latin typeface="+mn-ea"/>
            </a:endParaRPr>
          </a:p>
          <a:p>
            <a:pPr fontAlgn="base">
              <a:spcBef>
                <a:spcPct val="0"/>
              </a:spcBef>
              <a:spcAft>
                <a:spcPct val="0"/>
              </a:spcAft>
            </a:pPr>
            <a:r>
              <a:rPr lang="ja-JP" altLang="en-US" sz="1000" dirty="0" smtClean="0">
                <a:latin typeface="+mn-ea"/>
              </a:rPr>
              <a:t>地域活性化</a:t>
            </a:r>
            <a:r>
              <a:rPr lang="ja-JP" altLang="en-US" sz="1000" dirty="0">
                <a:latin typeface="+mn-ea"/>
              </a:rPr>
              <a:t>につなげるため</a:t>
            </a:r>
            <a:r>
              <a:rPr lang="ja-JP" altLang="en-US" sz="1000" dirty="0" smtClean="0">
                <a:latin typeface="+mn-ea"/>
              </a:rPr>
              <a:t>、地域</a:t>
            </a:r>
            <a:r>
              <a:rPr lang="ja-JP" altLang="en-US" sz="1000" dirty="0">
                <a:latin typeface="+mn-ea"/>
              </a:rPr>
              <a:t>のＢ級</a:t>
            </a:r>
            <a:r>
              <a:rPr lang="ja-JP" altLang="en-US" sz="1000" dirty="0" smtClean="0">
                <a:latin typeface="+mn-ea"/>
              </a:rPr>
              <a:t>ご当地</a:t>
            </a:r>
            <a:endParaRPr lang="en-US" altLang="ja-JP" sz="1000" dirty="0" smtClean="0">
              <a:latin typeface="+mn-ea"/>
            </a:endParaRPr>
          </a:p>
          <a:p>
            <a:pPr fontAlgn="base">
              <a:spcBef>
                <a:spcPct val="0"/>
              </a:spcBef>
              <a:spcAft>
                <a:spcPct val="0"/>
              </a:spcAft>
            </a:pPr>
            <a:r>
              <a:rPr lang="ja-JP" altLang="en-US" sz="1000" dirty="0" smtClean="0">
                <a:latin typeface="+mn-ea"/>
              </a:rPr>
              <a:t>グルメの推進</a:t>
            </a:r>
            <a:r>
              <a:rPr lang="ja-JP" altLang="en-US" sz="1000" dirty="0">
                <a:latin typeface="+mn-ea"/>
              </a:rPr>
              <a:t>団体等と連携し、食のイベントを</a:t>
            </a:r>
            <a:r>
              <a:rPr lang="ja-JP" altLang="en-US" sz="1000" dirty="0" smtClean="0">
                <a:latin typeface="+mn-ea"/>
              </a:rPr>
              <a:t>実</a:t>
            </a:r>
            <a:endParaRPr lang="en-US" altLang="ja-JP" sz="1000" dirty="0" smtClean="0">
              <a:latin typeface="+mn-ea"/>
            </a:endParaRPr>
          </a:p>
          <a:p>
            <a:pPr fontAlgn="base">
              <a:spcBef>
                <a:spcPct val="0"/>
              </a:spcBef>
              <a:spcAft>
                <a:spcPct val="0"/>
              </a:spcAft>
            </a:pPr>
            <a:r>
              <a:rPr lang="ja-JP" altLang="en-US" sz="1000" dirty="0" smtClean="0">
                <a:latin typeface="+mn-ea"/>
              </a:rPr>
              <a:t>施</a:t>
            </a:r>
            <a:r>
              <a:rPr lang="ja-JP" altLang="en-US" sz="1000" dirty="0">
                <a:latin typeface="+mn-ea"/>
              </a:rPr>
              <a:t>する</a:t>
            </a:r>
            <a:r>
              <a:rPr lang="ja-JP" altLang="en-US" sz="1000" dirty="0" smtClean="0">
                <a:latin typeface="+mn-ea"/>
              </a:rPr>
              <a:t>とともに、全国的</a:t>
            </a:r>
            <a:r>
              <a:rPr lang="ja-JP" altLang="en-US" sz="1000" dirty="0">
                <a:latin typeface="+mn-ea"/>
              </a:rPr>
              <a:t>な食のイベントに</a:t>
            </a:r>
            <a:r>
              <a:rPr lang="ja-JP" altLang="en-US" sz="1000" dirty="0" smtClean="0">
                <a:latin typeface="+mn-ea"/>
              </a:rPr>
              <a:t>おいて</a:t>
            </a:r>
            <a:endParaRPr lang="en-US" altLang="ja-JP" sz="1000" dirty="0" smtClean="0">
              <a:latin typeface="+mn-ea"/>
            </a:endParaRPr>
          </a:p>
          <a:p>
            <a:pPr fontAlgn="base">
              <a:spcBef>
                <a:spcPct val="0"/>
              </a:spcBef>
              <a:spcAft>
                <a:spcPct val="0"/>
              </a:spcAft>
            </a:pPr>
            <a:r>
              <a:rPr lang="ja-JP" altLang="en-US" sz="1000" dirty="0" smtClean="0">
                <a:latin typeface="+mn-ea"/>
              </a:rPr>
              <a:t>観光</a:t>
            </a:r>
            <a:r>
              <a:rPr lang="ja-JP" altLang="en-US" sz="1000" dirty="0">
                <a:latin typeface="+mn-ea"/>
              </a:rPr>
              <a:t>ＰＲ</a:t>
            </a:r>
            <a:r>
              <a:rPr lang="ja-JP" altLang="en-US" sz="1000" dirty="0" smtClean="0">
                <a:latin typeface="+mn-ea"/>
              </a:rPr>
              <a:t>を実施</a:t>
            </a:r>
            <a:r>
              <a:rPr lang="ja-JP" altLang="en-US" sz="1000" dirty="0">
                <a:latin typeface="+mn-ea"/>
              </a:rPr>
              <a:t>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おかやまＢ級グルメフェスタ</a:t>
            </a:r>
            <a:r>
              <a:rPr lang="en-US" altLang="ja-JP" sz="1000" dirty="0">
                <a:latin typeface="+mn-ea"/>
              </a:rPr>
              <a:t>in</a:t>
            </a:r>
            <a:r>
              <a:rPr lang="ja-JP" altLang="en-US" sz="1000" dirty="0">
                <a:latin typeface="+mn-ea"/>
              </a:rPr>
              <a:t>真庭（仮称）の開催</a:t>
            </a:r>
          </a:p>
          <a:p>
            <a:pPr fontAlgn="base">
              <a:spcBef>
                <a:spcPct val="0"/>
              </a:spcBef>
              <a:spcAft>
                <a:spcPct val="0"/>
              </a:spcAft>
            </a:pPr>
            <a:r>
              <a:rPr lang="ja-JP" altLang="en-US" sz="1000" dirty="0" smtClean="0">
                <a:latin typeface="+mn-ea"/>
              </a:rPr>
              <a:t>◎</a:t>
            </a:r>
            <a:r>
              <a:rPr lang="ja-JP" altLang="en-US" sz="1000" dirty="0">
                <a:latin typeface="+mn-ea"/>
              </a:rPr>
              <a:t>Ｂ級グルメ等を活用したまちづくりへの支援</a:t>
            </a:r>
          </a:p>
          <a:p>
            <a:pPr fontAlgn="base">
              <a:spcBef>
                <a:spcPct val="0"/>
              </a:spcBef>
              <a:spcAft>
                <a:spcPct val="0"/>
              </a:spcAft>
            </a:pPr>
            <a:endParaRPr kumimoji="1" lang="ja-JP" altLang="en-US" sz="1000" dirty="0">
              <a:latin typeface="+mn-ea"/>
            </a:endParaRPr>
          </a:p>
        </p:txBody>
      </p:sp>
      <p:pic>
        <p:nvPicPr>
          <p:cNvPr id="41" name="図 16" descr="ひるぜん焼そば（焼いている）画像.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0420" y="2178913"/>
            <a:ext cx="1325404" cy="89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46"/>
          <p:cNvSpPr>
            <a:spLocks noChangeArrowheads="1"/>
          </p:cNvSpPr>
          <p:nvPr/>
        </p:nvSpPr>
        <p:spPr bwMode="auto">
          <a:xfrm>
            <a:off x="4644488" y="1702728"/>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43" name="Rectangle 48"/>
          <p:cNvSpPr>
            <a:spLocks noChangeAspect="1" noChangeArrowheads="1"/>
          </p:cNvSpPr>
          <p:nvPr/>
        </p:nvSpPr>
        <p:spPr bwMode="auto">
          <a:xfrm>
            <a:off x="5749528" y="5822560"/>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48" name="Rectangle 48"/>
          <p:cNvSpPr>
            <a:spLocks noChangeAspect="1" noChangeArrowheads="1"/>
          </p:cNvSpPr>
          <p:nvPr/>
        </p:nvSpPr>
        <p:spPr bwMode="auto">
          <a:xfrm>
            <a:off x="2648992" y="338239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8" name="Rectangle 48"/>
          <p:cNvSpPr>
            <a:spLocks noChangeAspect="1" noChangeArrowheads="1"/>
          </p:cNvSpPr>
          <p:nvPr/>
        </p:nvSpPr>
        <p:spPr bwMode="auto">
          <a:xfrm>
            <a:off x="2356768" y="570366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pic>
        <p:nvPicPr>
          <p:cNvPr id="624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0420" y="3140968"/>
            <a:ext cx="1342189" cy="8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192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－３５－</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Ⅲ</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「産業と交流の岡山」の創造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49" name="テキスト ボックス 48"/>
          <p:cNvSpPr txBox="1"/>
          <p:nvPr/>
        </p:nvSpPr>
        <p:spPr bwMode="auto">
          <a:xfrm>
            <a:off x="4693444" y="548680"/>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岡山後</a:t>
            </a:r>
            <a:r>
              <a:rPr lang="ja-JP" altLang="en-US" sz="1400" dirty="0">
                <a:latin typeface="+mn-ea"/>
              </a:rPr>
              <a:t>楽園魅力向上事業</a:t>
            </a:r>
          </a:p>
          <a:p>
            <a:pPr algn="r" fontAlgn="base">
              <a:spcBef>
                <a:spcPct val="0"/>
              </a:spcBef>
              <a:spcAft>
                <a:spcPct val="0"/>
              </a:spcAft>
            </a:pPr>
            <a:r>
              <a:rPr lang="ja-JP" altLang="en-US" sz="1200" dirty="0">
                <a:latin typeface="+mn-ea"/>
              </a:rPr>
              <a:t>　　　　　　　            　　　　　</a:t>
            </a:r>
            <a:r>
              <a:rPr lang="ja-JP" altLang="en-US" sz="1200" dirty="0" smtClean="0">
                <a:latin typeface="+mn-ea"/>
              </a:rPr>
              <a:t>［</a:t>
            </a:r>
            <a:r>
              <a:rPr lang="en-US" altLang="ja-JP" sz="1200" dirty="0">
                <a:latin typeface="+mn-ea"/>
              </a:rPr>
              <a:t>7,104</a:t>
            </a:r>
            <a:r>
              <a:rPr lang="ja-JP" altLang="en-US" sz="1200" dirty="0">
                <a:latin typeface="+mn-ea"/>
              </a:rPr>
              <a:t>万円</a:t>
            </a:r>
            <a:r>
              <a:rPr lang="en-US" altLang="ja-JP" sz="1200" dirty="0">
                <a:latin typeface="+mn-ea"/>
              </a:rPr>
              <a:t>(4,604</a:t>
            </a:r>
            <a:r>
              <a:rPr lang="ja-JP" altLang="en-US" sz="1200" dirty="0">
                <a:latin typeface="+mn-ea"/>
              </a:rPr>
              <a:t>万円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smtClean="0">
                <a:latin typeface="+mn-ea"/>
              </a:rPr>
              <a:t>１９を参照</a:t>
            </a:r>
          </a:p>
        </p:txBody>
      </p:sp>
      <p:sp>
        <p:nvSpPr>
          <p:cNvPr id="53" name="テキスト ボックス 52"/>
          <p:cNvSpPr txBox="1"/>
          <p:nvPr/>
        </p:nvSpPr>
        <p:spPr bwMode="auto">
          <a:xfrm>
            <a:off x="4692056" y="1340769"/>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a:t>
            </a:r>
            <a:r>
              <a:rPr lang="ja-JP" altLang="en-US" sz="1400" dirty="0">
                <a:latin typeface="+mn-ea"/>
              </a:rPr>
              <a:t>岡山後楽園秋季賑わい創出</a:t>
            </a:r>
            <a:r>
              <a:rPr lang="ja-JP" altLang="en-US" sz="1400" dirty="0" smtClean="0">
                <a:latin typeface="+mn-ea"/>
              </a:rPr>
              <a:t>事業</a:t>
            </a:r>
            <a:endParaRPr lang="en-US" altLang="ja-JP" sz="1400" dirty="0" smtClean="0">
              <a:latin typeface="+mn-ea"/>
            </a:endParaRPr>
          </a:p>
          <a:p>
            <a:pPr algn="r" fontAlgn="base">
              <a:spcBef>
                <a:spcPct val="0"/>
              </a:spcBef>
              <a:spcAft>
                <a:spcPct val="0"/>
              </a:spcAft>
            </a:pPr>
            <a:r>
              <a:rPr lang="ja-JP" altLang="en-US" sz="1200" dirty="0" smtClean="0">
                <a:latin typeface="+mn-ea"/>
              </a:rPr>
              <a:t>           </a:t>
            </a:r>
            <a:r>
              <a:rPr lang="ja-JP" altLang="en-US" sz="1200" dirty="0">
                <a:latin typeface="+mn-ea"/>
              </a:rPr>
              <a:t>［</a:t>
            </a:r>
            <a:r>
              <a:rPr lang="en-US" altLang="ja-JP" sz="1200" dirty="0">
                <a:latin typeface="+mn-ea"/>
              </a:rPr>
              <a:t>1,000</a:t>
            </a:r>
            <a:r>
              <a:rPr lang="ja-JP" altLang="en-US" sz="1200" dirty="0">
                <a:latin typeface="+mn-ea"/>
              </a:rPr>
              <a:t>万円</a:t>
            </a:r>
            <a:r>
              <a:rPr lang="en-US" altLang="ja-JP" sz="1200" dirty="0">
                <a:latin typeface="+mn-ea"/>
              </a:rPr>
              <a:t>(1,000</a:t>
            </a:r>
            <a:r>
              <a:rPr lang="ja-JP" altLang="en-US" sz="1200" dirty="0">
                <a:latin typeface="+mn-ea"/>
              </a:rPr>
              <a:t>万円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smtClean="0">
                <a:latin typeface="+mn-ea"/>
              </a:rPr>
              <a:t>１９を参照</a:t>
            </a:r>
            <a:endParaRPr lang="ja-JP" altLang="en-US" sz="1000" dirty="0">
              <a:latin typeface="+mn-ea"/>
            </a:endParaRPr>
          </a:p>
        </p:txBody>
      </p:sp>
      <p:sp>
        <p:nvSpPr>
          <p:cNvPr id="22" name="Oval 46"/>
          <p:cNvSpPr>
            <a:spLocks noChangeArrowheads="1"/>
          </p:cNvSpPr>
          <p:nvPr/>
        </p:nvSpPr>
        <p:spPr bwMode="auto">
          <a:xfrm>
            <a:off x="4692468" y="556229"/>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23" name="Oval 46"/>
          <p:cNvSpPr>
            <a:spLocks noChangeArrowheads="1"/>
          </p:cNvSpPr>
          <p:nvPr/>
        </p:nvSpPr>
        <p:spPr bwMode="auto">
          <a:xfrm>
            <a:off x="4691080" y="1340769"/>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24" name="テキスト ボックス 23"/>
          <p:cNvSpPr txBox="1"/>
          <p:nvPr/>
        </p:nvSpPr>
        <p:spPr bwMode="auto">
          <a:xfrm>
            <a:off x="228452" y="2132857"/>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アジア</a:t>
            </a:r>
            <a:r>
              <a:rPr lang="ja-JP" altLang="en-US" sz="1400" dirty="0">
                <a:latin typeface="+mn-ea"/>
              </a:rPr>
              <a:t>からの空路利用促進事業等</a:t>
            </a:r>
          </a:p>
          <a:p>
            <a:pPr algn="r" fontAlgn="base">
              <a:spcBef>
                <a:spcPct val="0"/>
              </a:spcBef>
              <a:spcAft>
                <a:spcPct val="0"/>
              </a:spcAft>
            </a:pPr>
            <a:r>
              <a:rPr lang="ja-JP" altLang="en-US" sz="1200" dirty="0">
                <a:latin typeface="+mn-ea"/>
              </a:rPr>
              <a:t>　　　　　　　                　［</a:t>
            </a:r>
            <a:r>
              <a:rPr lang="en-US" altLang="ja-JP" sz="1200" dirty="0">
                <a:latin typeface="+mn-ea"/>
              </a:rPr>
              <a:t>6,317</a:t>
            </a:r>
            <a:r>
              <a:rPr lang="ja-JP" altLang="en-US" sz="1200" dirty="0">
                <a:latin typeface="+mn-ea"/>
              </a:rPr>
              <a:t>万円</a:t>
            </a:r>
            <a:r>
              <a:rPr lang="en-US" altLang="ja-JP" sz="1200" dirty="0">
                <a:latin typeface="+mn-ea"/>
              </a:rPr>
              <a:t>(6,317</a:t>
            </a:r>
            <a:r>
              <a:rPr lang="ja-JP" altLang="en-US" sz="1200" dirty="0">
                <a:latin typeface="+mn-ea"/>
              </a:rPr>
              <a:t>万円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smtClean="0">
                <a:latin typeface="+mn-ea"/>
              </a:rPr>
              <a:t>１６を参照</a:t>
            </a:r>
            <a:endParaRPr lang="ja-JP" altLang="en-US" sz="1000" dirty="0">
              <a:latin typeface="+mn-ea"/>
            </a:endParaRPr>
          </a:p>
        </p:txBody>
      </p:sp>
      <p:sp>
        <p:nvSpPr>
          <p:cNvPr id="25" name="Oval 46"/>
          <p:cNvSpPr>
            <a:spLocks noChangeArrowheads="1"/>
          </p:cNvSpPr>
          <p:nvPr/>
        </p:nvSpPr>
        <p:spPr bwMode="auto">
          <a:xfrm>
            <a:off x="231502" y="2132857"/>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29" name="テキスト ボックス 28"/>
          <p:cNvSpPr txBox="1"/>
          <p:nvPr/>
        </p:nvSpPr>
        <p:spPr bwMode="auto">
          <a:xfrm>
            <a:off x="228452" y="548681"/>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アジア</a:t>
            </a:r>
            <a:r>
              <a:rPr lang="ja-JP" altLang="en-US" sz="1400" dirty="0">
                <a:latin typeface="+mn-ea"/>
              </a:rPr>
              <a:t>総合プロモーション</a:t>
            </a:r>
            <a:r>
              <a:rPr lang="ja-JP" altLang="en-US" sz="1400" dirty="0" smtClean="0">
                <a:latin typeface="+mn-ea"/>
              </a:rPr>
              <a:t>事業</a:t>
            </a:r>
            <a:endParaRPr lang="en-US" altLang="ja-JP" sz="1400" dirty="0" smtClean="0">
              <a:latin typeface="+mn-ea"/>
            </a:endParaRPr>
          </a:p>
          <a:p>
            <a:pPr algn="r" fontAlgn="base">
              <a:spcBef>
                <a:spcPct val="0"/>
              </a:spcBef>
              <a:spcAft>
                <a:spcPct val="0"/>
              </a:spcAft>
            </a:pPr>
            <a:r>
              <a:rPr lang="ja-JP" altLang="en-US" sz="1200" dirty="0" smtClean="0">
                <a:latin typeface="+mn-ea"/>
              </a:rPr>
              <a:t>［</a:t>
            </a:r>
            <a:r>
              <a:rPr lang="en-US" altLang="ja-JP" sz="1200" dirty="0">
                <a:latin typeface="+mn-ea"/>
              </a:rPr>
              <a:t>1,611</a:t>
            </a:r>
            <a:r>
              <a:rPr lang="ja-JP" altLang="en-US" sz="1200" dirty="0">
                <a:latin typeface="+mn-ea"/>
              </a:rPr>
              <a:t>万円</a:t>
            </a:r>
            <a:r>
              <a:rPr lang="en-US" altLang="ja-JP" sz="1200" dirty="0">
                <a:latin typeface="+mn-ea"/>
              </a:rPr>
              <a:t>(1,611</a:t>
            </a:r>
            <a:r>
              <a:rPr lang="ja-JP" altLang="en-US" sz="1200" dirty="0">
                <a:latin typeface="+mn-ea"/>
              </a:rPr>
              <a:t>万円</a:t>
            </a:r>
            <a:r>
              <a:rPr lang="en-US" altLang="ja-JP" sz="1200" dirty="0" smtClean="0">
                <a:latin typeface="+mn-ea"/>
              </a:rPr>
              <a:t>)</a:t>
            </a:r>
            <a:r>
              <a:rPr lang="ja-JP" altLang="en-US" sz="1200" dirty="0" smtClean="0">
                <a:latin typeface="+mn-ea"/>
              </a:rPr>
              <a:t>］</a:t>
            </a:r>
            <a:endParaRPr lang="en-US" altLang="ja-JP" sz="1200" dirty="0" smtClean="0">
              <a:latin typeface="+mn-ea"/>
            </a:endParaRPr>
          </a:p>
          <a:p>
            <a:pPr algn="r" fontAlgn="base">
              <a:spcBef>
                <a:spcPct val="0"/>
              </a:spcBef>
              <a:spcAft>
                <a:spcPct val="0"/>
              </a:spcAft>
            </a:pPr>
            <a:r>
              <a:rPr lang="ja-JP" altLang="en-US" sz="1000" dirty="0" smtClean="0">
                <a:latin typeface="+mn-ea"/>
              </a:rPr>
              <a:t>詳細は</a:t>
            </a:r>
            <a:r>
              <a:rPr lang="en-US" altLang="ja-JP" sz="1000" dirty="0" smtClean="0">
                <a:latin typeface="+mn-ea"/>
              </a:rPr>
              <a:t>P.</a:t>
            </a:r>
            <a:r>
              <a:rPr lang="ja-JP" altLang="en-US" sz="1000" dirty="0" smtClean="0">
                <a:latin typeface="+mn-ea"/>
              </a:rPr>
              <a:t>１６を参照</a:t>
            </a:r>
            <a:endParaRPr lang="ja-JP" altLang="en-US" sz="1000" dirty="0">
              <a:latin typeface="+mn-ea"/>
            </a:endParaRPr>
          </a:p>
          <a:p>
            <a:pPr algn="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30" name="テキスト ボックス 29"/>
          <p:cNvSpPr txBox="1"/>
          <p:nvPr/>
        </p:nvSpPr>
        <p:spPr bwMode="auto">
          <a:xfrm>
            <a:off x="228005" y="1340769"/>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ビジットジャパン</a:t>
            </a:r>
            <a:r>
              <a:rPr lang="ja-JP" altLang="en-US" sz="1400" dirty="0">
                <a:latin typeface="+mn-ea"/>
              </a:rPr>
              <a:t>地方連携等事業 </a:t>
            </a:r>
          </a:p>
          <a:p>
            <a:pPr algn="r" fontAlgn="base">
              <a:spcBef>
                <a:spcPct val="0"/>
              </a:spcBef>
              <a:spcAft>
                <a:spcPct val="0"/>
              </a:spcAft>
            </a:pPr>
            <a:r>
              <a:rPr lang="ja-JP" altLang="en-US" sz="1200" dirty="0">
                <a:latin typeface="+mn-ea"/>
              </a:rPr>
              <a:t>　　　　　       　   　　　　　　　　［</a:t>
            </a:r>
            <a:r>
              <a:rPr lang="en-US" altLang="ja-JP" sz="1200" dirty="0" smtClean="0">
                <a:latin typeface="+mn-ea"/>
              </a:rPr>
              <a:t>1,976</a:t>
            </a:r>
            <a:r>
              <a:rPr lang="ja-JP" altLang="en-US" sz="1200" dirty="0" smtClean="0">
                <a:latin typeface="+mn-ea"/>
              </a:rPr>
              <a:t>万</a:t>
            </a:r>
            <a:r>
              <a:rPr lang="ja-JP" altLang="en-US" sz="1200" dirty="0">
                <a:latin typeface="+mn-ea"/>
              </a:rPr>
              <a:t>円</a:t>
            </a:r>
            <a:r>
              <a:rPr lang="en-US" altLang="ja-JP" sz="1200" dirty="0">
                <a:latin typeface="+mn-ea"/>
              </a:rPr>
              <a:t>(</a:t>
            </a:r>
            <a:r>
              <a:rPr lang="en-US" altLang="ja-JP" sz="1200" dirty="0" smtClean="0">
                <a:latin typeface="+mn-ea"/>
              </a:rPr>
              <a:t>1,976</a:t>
            </a:r>
            <a:r>
              <a:rPr lang="ja-JP" altLang="en-US" sz="1200" dirty="0" smtClean="0">
                <a:latin typeface="+mn-ea"/>
              </a:rPr>
              <a:t>万</a:t>
            </a:r>
            <a:r>
              <a:rPr lang="ja-JP" altLang="en-US" sz="1200" dirty="0">
                <a:latin typeface="+mn-ea"/>
              </a:rPr>
              <a:t>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smtClean="0">
                <a:latin typeface="+mn-ea"/>
              </a:rPr>
              <a:t>１６を参照　　　</a:t>
            </a:r>
            <a:endParaRPr kumimoji="1" lang="ja-JP" altLang="en-US" sz="1000" dirty="0">
              <a:latin typeface="+mn-ea"/>
            </a:endParaRPr>
          </a:p>
        </p:txBody>
      </p:sp>
      <p:sp>
        <p:nvSpPr>
          <p:cNvPr id="37" name="Oval 46"/>
          <p:cNvSpPr>
            <a:spLocks noChangeArrowheads="1"/>
          </p:cNvSpPr>
          <p:nvPr/>
        </p:nvSpPr>
        <p:spPr bwMode="auto">
          <a:xfrm>
            <a:off x="179512" y="549105"/>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8" name="Oval 46"/>
          <p:cNvSpPr>
            <a:spLocks noChangeArrowheads="1"/>
          </p:cNvSpPr>
          <p:nvPr/>
        </p:nvSpPr>
        <p:spPr bwMode="auto">
          <a:xfrm>
            <a:off x="228781" y="1357248"/>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Tree>
    <p:extLst>
      <p:ext uri="{BB962C8B-B14F-4D97-AF65-F5344CB8AC3E}">
        <p14:creationId xmlns:p14="http://schemas.microsoft.com/office/powerpoint/2010/main" val="2933286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－３６－</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Ⅲ</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「産業と交流の岡山」の創造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7" name="AutoShape 12"/>
          <p:cNvSpPr>
            <a:spLocks noChangeArrowheads="1"/>
          </p:cNvSpPr>
          <p:nvPr/>
        </p:nvSpPr>
        <p:spPr bwMode="auto">
          <a:xfrm>
            <a:off x="179512" y="548680"/>
            <a:ext cx="8785100" cy="1152128"/>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新規就農者等の確保・育成、本県の誇る高品質な農林水産物の生産振興やブランド化の推進、首都圏やアジア等への販路拡大など「攻めの農政」の展開、さらには、耕作放棄地の再生・利用、林業の再生、森林等の地域資源や環境の保全整備、農商工や産学官の連携促進など、農林水産業の発展と農山漁村の再生を図る施策</a:t>
            </a:r>
            <a:endParaRPr lang="en-US" altLang="ja-JP" sz="1600" dirty="0" smtClean="0">
              <a:solidFill>
                <a:prstClr val="black"/>
              </a:solidFill>
              <a:latin typeface="Arial" charset="0"/>
              <a:ea typeface="HG丸ｺﾞｼｯｸM-PRO" pitchFamily="50" charset="-128"/>
            </a:endParaRPr>
          </a:p>
        </p:txBody>
      </p:sp>
      <p:sp>
        <p:nvSpPr>
          <p:cNvPr id="3" name="Text Box 2" descr="25%"/>
          <p:cNvSpPr txBox="1">
            <a:spLocks noChangeArrowheads="1"/>
          </p:cNvSpPr>
          <p:nvPr/>
        </p:nvSpPr>
        <p:spPr bwMode="auto">
          <a:xfrm>
            <a:off x="4644488" y="1844824"/>
            <a:ext cx="4320000" cy="4392487"/>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400" b="0" i="0" u="none" strike="noStrike" cap="none" normalizeH="0" baseline="0" dirty="0" smtClean="0">
                <a:ln>
                  <a:noFill/>
                </a:ln>
                <a:solidFill>
                  <a:schemeClr val="tx1"/>
                </a:solidFill>
                <a:effectLst/>
                <a:latin typeface="Arial" pitchFamily="34" charset="0"/>
                <a:ea typeface="ＭＳ Ｐゴシック" pitchFamily="50" charset="-128"/>
              </a:rPr>
              <a:t>おかやまの木で家づくり推進事業等</a:t>
            </a:r>
          </a:p>
          <a:p>
            <a:pPr marL="0" marR="0" lvl="0" indent="0" algn="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1</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億</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2,000</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万円</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(4,000</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万円</a:t>
            </a:r>
            <a:r>
              <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rPr>
              <a:t>)</a:t>
            </a:r>
            <a:r>
              <a:rPr kumimoji="1" lang="ja-JP" sz="1200" b="0" i="0" u="none" strike="noStrike" cap="none" normalizeH="0" baseline="0" dirty="0" smtClean="0">
                <a:ln>
                  <a:noFill/>
                </a:ln>
                <a:solidFill>
                  <a:schemeClr val="tx1"/>
                </a:solidFill>
                <a:effectLst/>
                <a:latin typeface="Arial" pitchFamily="34" charset="0"/>
                <a:ea typeface="ＭＳ Ｐゴシック"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県産材の需要拡大を図るため、国の経済対策で造成した基金を活用し、住宅・店舗・事務所等の新築・改修に県産乾燥材を使用した場合に、使用量に応じて最大２０万円の助成を行います。</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◎新築</a:t>
            </a: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000" dirty="0" smtClean="0">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使用量１５㎥以上（住宅は８㎥以上）　２０万円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◎改修</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使用量１５㎥以上</a:t>
            </a:r>
            <a:r>
              <a:rPr lang="ja-JP" altLang="en-US" sz="1000" dirty="0" smtClean="0">
                <a:latin typeface="Arial" pitchFamily="34" charset="0"/>
                <a:ea typeface="ＭＳ Ｐゴシック" pitchFamily="50" charset="-128"/>
              </a:rPr>
              <a:t>　　　　　</a:t>
            </a:r>
            <a:r>
              <a:rPr lang="ja-JP" altLang="en-US" sz="1000" dirty="0">
                <a:latin typeface="Arial" pitchFamily="34" charset="0"/>
                <a:ea typeface="ＭＳ Ｐゴシック" pitchFamily="50" charset="-128"/>
              </a:rPr>
              <a:t>　</a:t>
            </a:r>
            <a:r>
              <a:rPr lang="ja-JP" altLang="en-US" sz="1000" dirty="0" smtClean="0">
                <a:latin typeface="Arial" pitchFamily="34" charset="0"/>
                <a:ea typeface="ＭＳ Ｐゴシック" pitchFamily="50" charset="-128"/>
              </a:rPr>
              <a:t>　　   　</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２０万円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lang="en-US" altLang="ja-JP" sz="1000" dirty="0">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使用量１０㎥以上１５㎥未満　</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kumimoji="1" lang="en-US" altLang="ja-JP" sz="1000" b="0" i="0" u="none" strike="noStrike" cap="none" normalizeH="0" baseline="0" dirty="0" smtClean="0">
                <a:ln>
                  <a:noFill/>
                </a:ln>
                <a:solidFill>
                  <a:schemeClr val="tx1"/>
                </a:solidFill>
                <a:effectLst/>
                <a:latin typeface="Arial" pitchFamily="34" charset="0"/>
                <a:ea typeface="ＭＳ Ｐゴシック" pitchFamily="50" charset="-128"/>
              </a:rPr>
              <a:t> </a:t>
            </a:r>
            <a:r>
              <a:rPr lang="ja-JP" altLang="en-US" sz="1000" dirty="0">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１３万円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   使用量　５㎥以上１０㎥未満</a:t>
            </a:r>
            <a:r>
              <a:rPr kumimoji="1" lang="ja-JP" altLang="en-US" sz="1000" b="0" i="0" u="none" strike="noStrike" cap="none" normalizeH="0" baseline="0" dirty="0" smtClean="0">
                <a:ln>
                  <a:noFill/>
                </a:ln>
                <a:solidFill>
                  <a:schemeClr val="tx1"/>
                </a:solidFill>
                <a:effectLst/>
                <a:latin typeface="Arial" pitchFamily="34" charset="0"/>
                <a:ea typeface="ＭＳ Ｐゴシック" pitchFamily="50" charset="-128"/>
              </a:rPr>
              <a:t>　</a:t>
            </a:r>
            <a:r>
              <a:rPr lang="ja-JP" altLang="en-US" sz="1000" dirty="0" smtClean="0">
                <a:latin typeface="Arial" pitchFamily="34" charset="0"/>
                <a:ea typeface="ＭＳ Ｐゴシック" pitchFamily="50" charset="-128"/>
              </a:rPr>
              <a:t>　　 　　</a:t>
            </a: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６万円</a:t>
            </a:r>
          </a:p>
        </p:txBody>
      </p:sp>
      <p:pic>
        <p:nvPicPr>
          <p:cNvPr id="553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113" y="4164682"/>
            <a:ext cx="2295525" cy="1552575"/>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bwMode="auto">
          <a:xfrm>
            <a:off x="179512" y="1853266"/>
            <a:ext cx="4320000" cy="4384045"/>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                   農林</a:t>
            </a:r>
            <a:r>
              <a:rPr lang="ja-JP" altLang="en-US" sz="1400" dirty="0">
                <a:latin typeface="+mn-ea"/>
              </a:rPr>
              <a:t>水産物ブランド化推進事業</a:t>
            </a:r>
          </a:p>
          <a:p>
            <a:pPr algn="r" fontAlgn="base">
              <a:spcBef>
                <a:spcPct val="0"/>
              </a:spcBef>
              <a:spcAft>
                <a:spcPct val="0"/>
              </a:spcAft>
            </a:pPr>
            <a:r>
              <a:rPr lang="ja-JP" altLang="en-US" sz="1200" dirty="0">
                <a:latin typeface="+mn-ea"/>
              </a:rPr>
              <a:t>　　　　　               　　　　　　　　　　　　</a:t>
            </a:r>
            <a:r>
              <a:rPr lang="ja-JP" altLang="en-US" sz="1200" dirty="0" smtClean="0">
                <a:latin typeface="+mn-ea"/>
              </a:rPr>
              <a:t>［</a:t>
            </a:r>
            <a:r>
              <a:rPr lang="en-US" altLang="ja-JP" sz="1200" dirty="0">
                <a:latin typeface="+mn-ea"/>
              </a:rPr>
              <a:t>3,047</a:t>
            </a:r>
            <a:r>
              <a:rPr lang="ja-JP" altLang="en-US" sz="1200" dirty="0">
                <a:latin typeface="+mn-ea"/>
              </a:rPr>
              <a:t>万円</a:t>
            </a:r>
            <a:r>
              <a:rPr lang="en-US" altLang="ja-JP" sz="1200" dirty="0">
                <a:latin typeface="+mn-ea"/>
              </a:rPr>
              <a:t>(3,047</a:t>
            </a:r>
            <a:r>
              <a:rPr lang="ja-JP" altLang="en-US" sz="1200" dirty="0">
                <a:latin typeface="+mn-ea"/>
              </a:rPr>
              <a:t>万円</a:t>
            </a:r>
            <a:r>
              <a:rPr lang="en-US" altLang="ja-JP" sz="1200" dirty="0">
                <a:latin typeface="+mn-ea"/>
              </a:rPr>
              <a:t>)</a:t>
            </a:r>
            <a:r>
              <a:rPr lang="ja-JP" altLang="en-US" sz="10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首都圏や海外において、岡山県ならではの高品質で安全・安心な農産物</a:t>
            </a:r>
            <a:r>
              <a:rPr lang="ja-JP" altLang="en-US" sz="1000" dirty="0" smtClean="0">
                <a:latin typeface="+mn-ea"/>
              </a:rPr>
              <a:t>等を積極的</a:t>
            </a:r>
            <a:r>
              <a:rPr lang="ja-JP" altLang="en-US" sz="1000" dirty="0">
                <a:latin typeface="+mn-ea"/>
              </a:rPr>
              <a:t>にＰＲ・販売し</a:t>
            </a:r>
            <a:r>
              <a:rPr lang="ja-JP" altLang="en-US" sz="1000" dirty="0" smtClean="0">
                <a:latin typeface="+mn-ea"/>
              </a:rPr>
              <a:t>、世界</a:t>
            </a:r>
            <a:r>
              <a:rPr lang="ja-JP" altLang="en-US" sz="1000" dirty="0">
                <a:latin typeface="+mn-ea"/>
              </a:rPr>
              <a:t>に通じる岡山ブランドの確立を目指します。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首都圏での取り組み</a:t>
            </a:r>
          </a:p>
          <a:p>
            <a:pPr fontAlgn="base">
              <a:spcBef>
                <a:spcPct val="0"/>
              </a:spcBef>
              <a:spcAft>
                <a:spcPct val="0"/>
              </a:spcAft>
            </a:pPr>
            <a:r>
              <a:rPr lang="ja-JP" altLang="en-US" sz="1000" dirty="0" smtClean="0">
                <a:latin typeface="+mn-ea"/>
              </a:rPr>
              <a:t>   </a:t>
            </a:r>
            <a:r>
              <a:rPr lang="ja-JP" altLang="en-US" sz="1000" dirty="0">
                <a:latin typeface="+mn-ea"/>
              </a:rPr>
              <a:t>情報発信力のある場所で、白桃をはじめと</a:t>
            </a:r>
            <a:r>
              <a:rPr lang="ja-JP" altLang="en-US" sz="1000" dirty="0" smtClean="0">
                <a:latin typeface="+mn-ea"/>
              </a:rPr>
              <a:t>する旬</a:t>
            </a:r>
            <a:r>
              <a:rPr lang="ja-JP" altLang="en-US" sz="1000" dirty="0">
                <a:latin typeface="+mn-ea"/>
              </a:rPr>
              <a:t>の果物を中心に県産</a:t>
            </a:r>
            <a:r>
              <a:rPr lang="ja-JP" altLang="en-US" sz="1000" dirty="0" smtClean="0">
                <a:latin typeface="+mn-ea"/>
              </a:rPr>
              <a:t>農産　</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物</a:t>
            </a:r>
            <a:r>
              <a:rPr lang="ja-JP" altLang="en-US" sz="1000" dirty="0">
                <a:latin typeface="+mn-ea"/>
              </a:rPr>
              <a:t>等をＰＲ・販売</a:t>
            </a:r>
          </a:p>
          <a:p>
            <a:pPr fontAlgn="base">
              <a:spcBef>
                <a:spcPct val="0"/>
              </a:spcBef>
              <a:spcAft>
                <a:spcPct val="0"/>
              </a:spcAft>
            </a:pPr>
            <a:r>
              <a:rPr lang="ja-JP" altLang="en-US" sz="1000" dirty="0">
                <a:latin typeface="+mn-ea"/>
              </a:rPr>
              <a:t>　　・銀座三越「岡山フェア</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a:latin typeface="+mn-ea"/>
              </a:rPr>
              <a:t>　　・岡山屋羽田店・航空機内ＰＲ</a:t>
            </a:r>
          </a:p>
          <a:p>
            <a:pPr fontAlgn="base">
              <a:spcBef>
                <a:spcPct val="0"/>
              </a:spcBef>
              <a:spcAft>
                <a:spcPct val="0"/>
              </a:spcAft>
            </a:pPr>
            <a:r>
              <a:rPr lang="ja-JP" altLang="en-US" sz="1000" dirty="0">
                <a:latin typeface="+mn-ea"/>
              </a:rPr>
              <a:t>　　・東京ミッドタウン「おかやまフルーツ・ギャラリー</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  ・</a:t>
            </a:r>
            <a:r>
              <a:rPr lang="ja-JP" altLang="en-US" sz="1000" dirty="0">
                <a:latin typeface="+mn-ea"/>
              </a:rPr>
              <a:t>新宿</a:t>
            </a:r>
            <a:r>
              <a:rPr lang="ja-JP" altLang="en-US" sz="1000" dirty="0" smtClean="0">
                <a:latin typeface="+mn-ea"/>
              </a:rPr>
              <a:t>高野「</a:t>
            </a:r>
            <a:r>
              <a:rPr lang="ja-JP" altLang="en-US" sz="1000" dirty="0">
                <a:latin typeface="+mn-ea"/>
              </a:rPr>
              <a:t>岡山葡萄フェア</a:t>
            </a:r>
            <a:r>
              <a:rPr lang="ja-JP" altLang="en-US" sz="1000" dirty="0" smtClean="0">
                <a:latin typeface="+mn-ea"/>
              </a:rPr>
              <a:t>」</a:t>
            </a:r>
          </a:p>
          <a:p>
            <a:pPr fontAlgn="base">
              <a:spcBef>
                <a:spcPct val="0"/>
              </a:spcBef>
              <a:spcAft>
                <a:spcPct val="0"/>
              </a:spcAft>
            </a:pPr>
            <a:r>
              <a:rPr lang="ja-JP" altLang="en-US" sz="1000" dirty="0" smtClean="0">
                <a:latin typeface="+mn-ea"/>
              </a:rPr>
              <a:t>◎海外での取り組み</a:t>
            </a:r>
          </a:p>
          <a:p>
            <a:pPr fontAlgn="base">
              <a:spcBef>
                <a:spcPct val="0"/>
              </a:spcBef>
              <a:spcAft>
                <a:spcPct val="0"/>
              </a:spcAft>
            </a:pPr>
            <a:r>
              <a:rPr lang="ja-JP" altLang="en-US" sz="1000" dirty="0">
                <a:latin typeface="+mn-ea"/>
              </a:rPr>
              <a:t>　  ・県産果物を中心に季節限定のＰＲ・販売を</a:t>
            </a:r>
            <a:r>
              <a:rPr lang="ja-JP" altLang="en-US" sz="1000" dirty="0" smtClean="0">
                <a:latin typeface="+mn-ea"/>
              </a:rPr>
              <a:t>行う</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岡山屋</a:t>
            </a:r>
            <a:r>
              <a:rPr lang="ja-JP" altLang="en-US" sz="1000" dirty="0">
                <a:latin typeface="+mn-ea"/>
              </a:rPr>
              <a:t>を</a:t>
            </a:r>
            <a:r>
              <a:rPr lang="ja-JP" altLang="en-US" sz="1000" dirty="0" smtClean="0">
                <a:latin typeface="+mn-ea"/>
              </a:rPr>
              <a:t>設置（</a:t>
            </a:r>
            <a:r>
              <a:rPr lang="ja-JP" altLang="en-US" sz="1000" dirty="0">
                <a:latin typeface="+mn-ea"/>
              </a:rPr>
              <a:t>マレーシア、シンガポール）</a:t>
            </a:r>
          </a:p>
          <a:p>
            <a:pPr fontAlgn="base">
              <a:spcBef>
                <a:spcPct val="0"/>
              </a:spcBef>
              <a:spcAft>
                <a:spcPct val="0"/>
              </a:spcAft>
            </a:pPr>
            <a:r>
              <a:rPr lang="ja-JP" altLang="en-US" sz="1000" dirty="0" smtClean="0">
                <a:latin typeface="+mn-ea"/>
              </a:rPr>
              <a:t>  </a:t>
            </a:r>
            <a:r>
              <a:rPr lang="ja-JP" altLang="en-US" sz="1000" dirty="0">
                <a:latin typeface="+mn-ea"/>
              </a:rPr>
              <a:t>　</a:t>
            </a:r>
            <a:r>
              <a:rPr lang="ja-JP" altLang="en-US" sz="1000" dirty="0" smtClean="0">
                <a:latin typeface="+mn-ea"/>
              </a:rPr>
              <a:t>・県産</a:t>
            </a:r>
            <a:r>
              <a:rPr lang="ja-JP" altLang="en-US" sz="1000" dirty="0">
                <a:latin typeface="+mn-ea"/>
              </a:rPr>
              <a:t>果物のブランド力を活用して多彩な農産物等</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プロモーションを実施（香港、台湾、タイ、シンガポール）</a:t>
            </a:r>
          </a:p>
          <a:p>
            <a:pPr fontAlgn="base">
              <a:spcBef>
                <a:spcPct val="0"/>
              </a:spcBef>
              <a:spcAft>
                <a:spcPct val="0"/>
              </a:spcAft>
            </a:pPr>
            <a:r>
              <a:rPr lang="ja-JP" altLang="en-US" sz="1000" dirty="0">
                <a:latin typeface="+mn-ea"/>
              </a:rPr>
              <a:t>　　・市場として有望な国・地域を対象に新たな販路を開拓</a:t>
            </a:r>
            <a:endParaRPr kumimoji="1" lang="ja-JP" altLang="en-US" sz="1000" dirty="0">
              <a:latin typeface="+mn-ea"/>
            </a:endParaRPr>
          </a:p>
        </p:txBody>
      </p:sp>
      <p:pic>
        <p:nvPicPr>
          <p:cNvPr id="5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459" y="5000617"/>
            <a:ext cx="1398105"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AutoShape 9"/>
          <p:cNvSpPr>
            <a:spLocks noChangeArrowheads="1"/>
          </p:cNvSpPr>
          <p:nvPr/>
        </p:nvSpPr>
        <p:spPr bwMode="auto">
          <a:xfrm>
            <a:off x="573159" y="6084424"/>
            <a:ext cx="1379675" cy="1528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＜岡山屋羽田店＞</a:t>
            </a:r>
          </a:p>
        </p:txBody>
      </p:sp>
      <p:sp>
        <p:nvSpPr>
          <p:cNvPr id="52" name="Oval 47" descr="25%"/>
          <p:cNvSpPr>
            <a:spLocks noChangeArrowheads="1"/>
          </p:cNvSpPr>
          <p:nvPr/>
        </p:nvSpPr>
        <p:spPr bwMode="auto">
          <a:xfrm>
            <a:off x="179512" y="1853515"/>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53" name="Rectangle 48"/>
          <p:cNvSpPr>
            <a:spLocks noChangeAspect="1" noChangeArrowheads="1"/>
          </p:cNvSpPr>
          <p:nvPr/>
        </p:nvSpPr>
        <p:spPr bwMode="auto">
          <a:xfrm>
            <a:off x="3463078" y="4598424"/>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54" name="Rectangle 48"/>
          <p:cNvSpPr>
            <a:spLocks noChangeAspect="1" noChangeArrowheads="1"/>
          </p:cNvSpPr>
          <p:nvPr/>
        </p:nvSpPr>
        <p:spPr bwMode="auto">
          <a:xfrm>
            <a:off x="3378774" y="4767840"/>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55" name="Oval 46"/>
          <p:cNvSpPr>
            <a:spLocks noChangeArrowheads="1"/>
          </p:cNvSpPr>
          <p:nvPr/>
        </p:nvSpPr>
        <p:spPr bwMode="auto">
          <a:xfrm>
            <a:off x="899512" y="1853267"/>
            <a:ext cx="720000" cy="360000"/>
          </a:xfrm>
          <a:prstGeom prst="ellipse">
            <a:avLst/>
          </a:prstGeom>
          <a:solidFill>
            <a:srgbClr val="FFC000"/>
          </a:solidFill>
          <a:ln w="12700" algn="ctr">
            <a:solidFill>
              <a:schemeClr val="tx1"/>
            </a:solidFill>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800" i="1" dirty="0" smtClean="0">
                <a:latin typeface="Arial" pitchFamily="34" charset="0"/>
                <a:ea typeface="ＭＳ Ｐゴシック" pitchFamily="50" charset="-128"/>
              </a:rPr>
              <a:t>一部再掲</a:t>
            </a:r>
            <a:endParaRPr kumimoji="1" lang="ja-JP" sz="800" i="1" u="none" strike="noStrike" cap="none" normalizeH="0" baseline="0" dirty="0" smtClean="0">
              <a:ln>
                <a:noFill/>
              </a:ln>
              <a:effectLst/>
              <a:latin typeface="Arial" pitchFamily="34" charset="0"/>
              <a:ea typeface="ＭＳ Ｐゴシック" pitchFamily="50" charset="-128"/>
            </a:endParaRPr>
          </a:p>
        </p:txBody>
      </p:sp>
      <p:pic>
        <p:nvPicPr>
          <p:cNvPr id="5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961" y="5000617"/>
            <a:ext cx="1394083"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AutoShape 7"/>
          <p:cNvSpPr>
            <a:spLocks noChangeArrowheads="1"/>
          </p:cNvSpPr>
          <p:nvPr/>
        </p:nvSpPr>
        <p:spPr bwMode="auto">
          <a:xfrm>
            <a:off x="1789204" y="6039432"/>
            <a:ext cx="2847975" cy="228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＜シンガポールでのトップセールス＞</a:t>
            </a:r>
          </a:p>
        </p:txBody>
      </p:sp>
      <p:sp>
        <p:nvSpPr>
          <p:cNvPr id="72" name="Rectangle 48"/>
          <p:cNvSpPr>
            <a:spLocks noChangeAspect="1" noChangeArrowheads="1"/>
          </p:cNvSpPr>
          <p:nvPr/>
        </p:nvSpPr>
        <p:spPr bwMode="auto">
          <a:xfrm>
            <a:off x="5126856" y="338239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74" name="Rectangle 48"/>
          <p:cNvSpPr>
            <a:spLocks noChangeArrowheads="1"/>
          </p:cNvSpPr>
          <p:nvPr/>
        </p:nvSpPr>
        <p:spPr bwMode="auto">
          <a:xfrm>
            <a:off x="5148188" y="3102868"/>
            <a:ext cx="36000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bg1"/>
                </a:solidFill>
                <a:effectLst/>
                <a:latin typeface="Arial" pitchFamily="34" charset="0"/>
                <a:ea typeface="ＭＳ Ｐゴシック" pitchFamily="50" charset="-128"/>
              </a:rPr>
              <a:t>一部</a:t>
            </a: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4" name="Oval 47" descr="25%"/>
          <p:cNvSpPr>
            <a:spLocks noChangeArrowheads="1"/>
          </p:cNvSpPr>
          <p:nvPr/>
        </p:nvSpPr>
        <p:spPr bwMode="auto">
          <a:xfrm>
            <a:off x="4644008" y="1859338"/>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Tree>
    <p:extLst>
      <p:ext uri="{BB962C8B-B14F-4D97-AF65-F5344CB8AC3E}">
        <p14:creationId xmlns:p14="http://schemas.microsoft.com/office/powerpoint/2010/main" val="4065924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－３７－</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Ⅲ</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「産業と交流の岡山」の創造</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grpSp>
        <p:nvGrpSpPr>
          <p:cNvPr id="3" name="グループ化 2"/>
          <p:cNvGrpSpPr/>
          <p:nvPr/>
        </p:nvGrpSpPr>
        <p:grpSpPr>
          <a:xfrm>
            <a:off x="166628" y="3068960"/>
            <a:ext cx="8892000" cy="2843900"/>
            <a:chOff x="166628" y="620688"/>
            <a:chExt cx="8892000" cy="2843900"/>
          </a:xfrm>
        </p:grpSpPr>
        <p:grpSp>
          <p:nvGrpSpPr>
            <p:cNvPr id="33" name="グループ化 32"/>
            <p:cNvGrpSpPr/>
            <p:nvPr/>
          </p:nvGrpSpPr>
          <p:grpSpPr>
            <a:xfrm>
              <a:off x="166628" y="620688"/>
              <a:ext cx="8892000" cy="2843900"/>
              <a:chOff x="166628" y="908844"/>
              <a:chExt cx="8892000" cy="2843900"/>
            </a:xfrm>
          </p:grpSpPr>
          <p:sp>
            <p:nvSpPr>
              <p:cNvPr id="34" name="Rectangle 18"/>
              <p:cNvSpPr>
                <a:spLocks noChangeArrowheads="1"/>
              </p:cNvSpPr>
              <p:nvPr/>
            </p:nvSpPr>
            <p:spPr bwMode="auto">
              <a:xfrm>
                <a:off x="191736" y="1124744"/>
                <a:ext cx="8759184" cy="2628000"/>
              </a:xfrm>
              <a:prstGeom prst="rect">
                <a:avLst/>
              </a:prstGeom>
              <a:noFill/>
              <a:ln w="38100" algn="ctr">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35" name="AutoShape 17"/>
              <p:cNvSpPr>
                <a:spLocks noChangeArrowheads="1"/>
              </p:cNvSpPr>
              <p:nvPr/>
            </p:nvSpPr>
            <p:spPr bwMode="auto">
              <a:xfrm>
                <a:off x="604370" y="908844"/>
                <a:ext cx="3420438" cy="360363"/>
              </a:xfrm>
              <a:prstGeom prst="roundRect">
                <a:avLst>
                  <a:gd name="adj" fmla="val 16667"/>
                </a:avLst>
              </a:prstGeom>
              <a:solidFill>
                <a:srgbClr val="FF8BBA"/>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dirty="0">
                    <a:solidFill>
                      <a:prstClr val="white"/>
                    </a:solidFill>
                    <a:latin typeface="Arial" charset="0"/>
                    <a:ea typeface="HG丸ｺﾞｼｯｸM-PRO" pitchFamily="50" charset="-128"/>
                  </a:rPr>
                  <a:t>その他</a:t>
                </a:r>
                <a:r>
                  <a:rPr lang="ja-JP" altLang="en-US" dirty="0" smtClean="0">
                    <a:solidFill>
                      <a:prstClr val="white"/>
                    </a:solidFill>
                    <a:latin typeface="Arial" charset="0"/>
                    <a:ea typeface="HG丸ｺﾞｼｯｸM-PRO" pitchFamily="50" charset="-128"/>
                  </a:rPr>
                  <a:t>の農林水産業</a:t>
                </a:r>
                <a:r>
                  <a:rPr lang="ja-JP" altLang="en-US" dirty="0">
                    <a:solidFill>
                      <a:prstClr val="white"/>
                    </a:solidFill>
                    <a:latin typeface="Arial" charset="0"/>
                    <a:ea typeface="HG丸ｺﾞｼｯｸM-PRO" pitchFamily="50" charset="-128"/>
                  </a:rPr>
                  <a:t>関連事業</a:t>
                </a:r>
              </a:p>
            </p:txBody>
          </p:sp>
          <p:sp>
            <p:nvSpPr>
              <p:cNvPr id="36" name="Text Box 20"/>
              <p:cNvSpPr txBox="1">
                <a:spLocks noChangeArrowheads="1"/>
              </p:cNvSpPr>
              <p:nvPr/>
            </p:nvSpPr>
            <p:spPr bwMode="auto">
              <a:xfrm>
                <a:off x="166628" y="1412776"/>
                <a:ext cx="889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パワーアップ！水田農業担い手育成支援</a:t>
                </a:r>
                <a:r>
                  <a:rPr lang="ja-JP" altLang="en-US" sz="1200" dirty="0" smtClean="0">
                    <a:solidFill>
                      <a:prstClr val="black"/>
                    </a:solidFill>
                    <a:latin typeface="ＭＳ Ｐゴシック" charset="-128"/>
                  </a:rPr>
                  <a:t>事業  </a:t>
                </a:r>
                <a:r>
                  <a:rPr lang="ja-JP" altLang="en-US" sz="1200" dirty="0">
                    <a:solidFill>
                      <a:prstClr val="black"/>
                    </a:solidFill>
                    <a:latin typeface="ＭＳ Ｐゴシック" charset="-128"/>
                  </a:rPr>
                  <a:t>･････　従来の農業者に加え新たに参入が期待される企業等が地域農業の</a:t>
                </a:r>
                <a:r>
                  <a:rPr lang="ja-JP" altLang="en-US" sz="1200" dirty="0" smtClean="0">
                    <a:solidFill>
                      <a:prstClr val="black"/>
                    </a:solidFill>
                    <a:latin typeface="ＭＳ Ｐゴシック" charset="-128"/>
                  </a:rPr>
                  <a:t>担い手と</a:t>
                </a:r>
                <a:r>
                  <a:rPr lang="ja-JP" altLang="en-US" sz="1200" dirty="0">
                    <a:solidFill>
                      <a:prstClr val="black"/>
                    </a:solidFill>
                    <a:latin typeface="ＭＳ Ｐゴシック" charset="-128"/>
                  </a:rPr>
                  <a:t>　</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なる</a:t>
                </a:r>
                <a:r>
                  <a:rPr lang="ja-JP" altLang="en-US" sz="1200" dirty="0">
                    <a:solidFill>
                      <a:prstClr val="black"/>
                    </a:solidFill>
                    <a:latin typeface="ＭＳ Ｐゴシック" charset="-128"/>
                  </a:rPr>
                  <a:t>体制の構築を支援することで、競争力のある水田農業の確立を</a:t>
                </a:r>
                <a:r>
                  <a:rPr lang="ja-JP" altLang="en-US" sz="1200" dirty="0" smtClean="0">
                    <a:solidFill>
                      <a:prstClr val="black"/>
                    </a:solidFill>
                    <a:latin typeface="ＭＳ Ｐゴシック" charset="-128"/>
                  </a:rPr>
                  <a:t>図ります。</a:t>
                </a:r>
                <a:r>
                  <a:rPr lang="ja-JP" altLang="en-US" sz="1200" dirty="0">
                    <a:solidFill>
                      <a:prstClr val="black"/>
                    </a:solidFill>
                    <a:latin typeface="ＭＳ Ｐゴシック" charset="-128"/>
                  </a:rPr>
                  <a:t>　</a:t>
                </a:r>
                <a:endParaRPr lang="en-US" altLang="ja-JP" sz="1200" dirty="0" smtClean="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めざせＪ１！園芸作物ステップアップ事業</a:t>
                </a:r>
                <a:r>
                  <a:rPr lang="ja-JP" altLang="en-US" sz="1200" dirty="0" smtClean="0">
                    <a:solidFill>
                      <a:prstClr val="black"/>
                    </a:solidFill>
                    <a:latin typeface="ＭＳ Ｐゴシック" charset="-128"/>
                  </a:rPr>
                  <a:t>　　　　 ･････  岡山県</a:t>
                </a:r>
                <a:r>
                  <a:rPr lang="ja-JP" altLang="en-US" sz="1200" dirty="0">
                    <a:solidFill>
                      <a:prstClr val="black"/>
                    </a:solidFill>
                    <a:latin typeface="ＭＳ Ｐゴシック" charset="-128"/>
                  </a:rPr>
                  <a:t>の顔となる園芸品目や産地等について、生産拡大や高品質化等を</a:t>
                </a:r>
                <a:r>
                  <a:rPr lang="ja-JP" altLang="en-US" sz="1200" dirty="0" smtClean="0">
                    <a:solidFill>
                      <a:prstClr val="black"/>
                    </a:solidFill>
                    <a:latin typeface="ＭＳ Ｐゴシック" charset="-128"/>
                  </a:rPr>
                  <a:t>重</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smtClean="0">
                    <a:solidFill>
                      <a:prstClr val="black"/>
                    </a:solidFill>
                    <a:latin typeface="ＭＳ Ｐゴシック" charset="-128"/>
                  </a:rPr>
                  <a:t>                                                                                点的</a:t>
                </a:r>
                <a:r>
                  <a:rPr lang="ja-JP" altLang="en-US" sz="1200" dirty="0">
                    <a:solidFill>
                      <a:prstClr val="black"/>
                    </a:solidFill>
                    <a:latin typeface="ＭＳ Ｐゴシック" charset="-128"/>
                  </a:rPr>
                  <a:t>に支援して「Ｊａｐａｎ１」を育成します。</a:t>
                </a:r>
                <a:r>
                  <a:rPr lang="ja-JP" altLang="en-US" sz="1200" dirty="0" smtClean="0">
                    <a:solidFill>
                      <a:prstClr val="black"/>
                    </a:solidFill>
                    <a:latin typeface="ＭＳ Ｐゴシック" charset="-128"/>
                  </a:rPr>
                  <a:t>　 　　　　</a:t>
                </a: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en-US" sz="1200" dirty="0" err="1">
                    <a:solidFill>
                      <a:prstClr val="black"/>
                    </a:solidFill>
                    <a:latin typeface="ＭＳ Ｐゴシック" charset="-128"/>
                  </a:rPr>
                  <a:t>あぐり</a:t>
                </a:r>
                <a:r>
                  <a:rPr lang="ja-JP" altLang="en-US" sz="1200" dirty="0">
                    <a:solidFill>
                      <a:prstClr val="black"/>
                    </a:solidFill>
                    <a:latin typeface="ＭＳ Ｐゴシック" charset="-128"/>
                  </a:rPr>
                  <a:t>トライアングル推進プロジェクト　　　　　　 </a:t>
                </a:r>
                <a:r>
                  <a:rPr lang="ja-JP" altLang="en-US" sz="1200" dirty="0" smtClean="0">
                    <a:solidFill>
                      <a:prstClr val="black"/>
                    </a:solidFill>
                    <a:latin typeface="ＭＳ Ｐゴシック" charset="-128"/>
                  </a:rPr>
                  <a:t> ･</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  農</a:t>
                </a:r>
                <a:r>
                  <a:rPr lang="ja-JP" altLang="en-US" sz="1200" dirty="0">
                    <a:solidFill>
                      <a:prstClr val="black"/>
                    </a:solidFill>
                    <a:latin typeface="ＭＳ Ｐゴシック" charset="-128"/>
                  </a:rPr>
                  <a:t>商工連携による商品開発や販路拡大等の取組を支援し、県産農林</a:t>
                </a:r>
                <a:r>
                  <a:rPr lang="ja-JP" altLang="en-US" sz="1200" dirty="0" smtClean="0">
                    <a:solidFill>
                      <a:prstClr val="black"/>
                    </a:solidFill>
                    <a:latin typeface="ＭＳ Ｐゴシック" charset="-128"/>
                  </a:rPr>
                  <a:t>水産物</a:t>
                </a:r>
                <a:endParaRPr lang="en-US" altLang="ja-JP" sz="1200" dirty="0" smtClean="0">
                  <a:solidFill>
                    <a:prstClr val="black"/>
                  </a:solidFill>
                  <a:latin typeface="ＭＳ Ｐゴシック" charset="-128"/>
                </a:endParaRPr>
              </a:p>
              <a:p>
                <a:pPr eaLnBrk="1" fontAlgn="base" hangingPunct="1">
                  <a:spcAft>
                    <a:spcPct val="0"/>
                  </a:spcAft>
                </a:pPr>
                <a:r>
                  <a:rPr lang="en-US" altLang="ja-JP" sz="1200" dirty="0">
                    <a:solidFill>
                      <a:prstClr val="black"/>
                    </a:solidFill>
                    <a:latin typeface="ＭＳ Ｐゴシック" charset="-128"/>
                  </a:rPr>
                  <a:t> </a:t>
                </a:r>
                <a:r>
                  <a:rPr lang="en-US" altLang="ja-JP" sz="1200" dirty="0" smtClean="0">
                    <a:solidFill>
                      <a:prstClr val="black"/>
                    </a:solidFill>
                    <a:latin typeface="ＭＳ Ｐゴシック" charset="-128"/>
                  </a:rPr>
                  <a:t>                                                                                </a:t>
                </a:r>
                <a:r>
                  <a:rPr lang="ja-JP" altLang="en-US" sz="1200" dirty="0" smtClean="0">
                    <a:solidFill>
                      <a:prstClr val="black"/>
                    </a:solidFill>
                    <a:latin typeface="ＭＳ Ｐゴシック" charset="-128"/>
                  </a:rPr>
                  <a:t>の</a:t>
                </a:r>
                <a:r>
                  <a:rPr lang="ja-JP" altLang="en-US" sz="1200" dirty="0">
                    <a:solidFill>
                      <a:prstClr val="black"/>
                    </a:solidFill>
                    <a:latin typeface="ＭＳ Ｐゴシック" charset="-128"/>
                  </a:rPr>
                  <a:t>生産拡大やブランド化を推進</a:t>
                </a:r>
                <a:r>
                  <a:rPr lang="ja-JP" altLang="en-US" sz="1200" dirty="0" smtClean="0">
                    <a:solidFill>
                      <a:prstClr val="black"/>
                    </a:solidFill>
                    <a:latin typeface="ＭＳ Ｐゴシック" charset="-128"/>
                  </a:rPr>
                  <a:t>します。</a:t>
                </a:r>
              </a:p>
              <a:p>
                <a:pPr eaLnBrk="1" fontAlgn="base" hangingPunct="1">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耕作放棄地活用型モデル産地育成事業　　　　 ･････　耕作放棄地を活用した地域振興作物のモデル産地の育成や飼料生産コント</a:t>
                </a:r>
                <a:endParaRPr lang="en-US" altLang="ja-JP" sz="1200" dirty="0" smtClean="0">
                  <a:solidFill>
                    <a:prstClr val="black"/>
                  </a:solidFill>
                  <a:latin typeface="ＭＳ Ｐゴシック" charset="-128"/>
                </a:endParaRPr>
              </a:p>
              <a:p>
                <a:pPr eaLnBrk="1" fontAlgn="base" hangingPunct="1">
                  <a:spcAft>
                    <a:spcPct val="0"/>
                  </a:spcAft>
                </a:pPr>
                <a:r>
                  <a:rPr lang="en-US" altLang="ja-JP" sz="1200" dirty="0" smtClean="0">
                    <a:solidFill>
                      <a:prstClr val="black"/>
                    </a:solidFill>
                    <a:latin typeface="ＭＳ Ｐゴシック" charset="-128"/>
                  </a:rPr>
                  <a:t>                                                                                </a:t>
                </a:r>
                <a:r>
                  <a:rPr lang="ja-JP" altLang="en-US" sz="1200" dirty="0" smtClean="0">
                    <a:solidFill>
                      <a:prstClr val="black"/>
                    </a:solidFill>
                    <a:latin typeface="ＭＳ Ｐゴシック" charset="-128"/>
                  </a:rPr>
                  <a:t>ラクターの育成強化を図ります。　</a:t>
                </a:r>
                <a:endParaRPr lang="en-US" altLang="ja-JP" sz="1200" dirty="0" smtClean="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a:t>
                </a:r>
                <a:r>
                  <a:rPr lang="zh-TW" altLang="en-US" sz="1200" dirty="0" smtClean="0">
                    <a:solidFill>
                      <a:prstClr val="black"/>
                    </a:solidFill>
                    <a:latin typeface="ＭＳ Ｐゴシック" charset="-128"/>
                  </a:rPr>
                  <a:t>公共建築物等木材利用促進事業</a:t>
                </a:r>
                <a:r>
                  <a:rPr lang="ja-JP" altLang="en-US" sz="1200" dirty="0" smtClean="0">
                    <a:solidFill>
                      <a:prstClr val="black"/>
                    </a:solidFill>
                    <a:latin typeface="ＭＳ Ｐゴシック" charset="-128"/>
                  </a:rPr>
                  <a:t>　　　　　　　　  ･････  公共建築分野での木材利用を促進するため、県産材利用に関する情報提供</a:t>
                </a:r>
                <a:endParaRPr lang="en-US" altLang="ja-JP" sz="1200" dirty="0" smtClean="0">
                  <a:solidFill>
                    <a:prstClr val="black"/>
                  </a:solidFill>
                  <a:latin typeface="ＭＳ Ｐゴシック" charset="-128"/>
                </a:endParaRPr>
              </a:p>
              <a:p>
                <a:pPr eaLnBrk="1" fontAlgn="base" hangingPunct="1">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や</a:t>
                </a:r>
                <a:r>
                  <a:rPr lang="ja-JP" altLang="en-US" sz="1200" dirty="0">
                    <a:solidFill>
                      <a:prstClr val="black"/>
                    </a:solidFill>
                    <a:latin typeface="ＭＳ Ｐゴシック" charset="-128"/>
                  </a:rPr>
                  <a:t>県産材を活用した木造基本設計の作成を支援します。　</a:t>
                </a:r>
                <a:endParaRPr lang="en-US" altLang="ja-JP" sz="1200" dirty="0" smtClean="0">
                  <a:solidFill>
                    <a:prstClr val="black"/>
                  </a:solidFill>
                  <a:latin typeface="ＭＳ Ｐゴシック" charset="-128"/>
                </a:endParaRPr>
              </a:p>
            </p:txBody>
          </p:sp>
          <p:sp>
            <p:nvSpPr>
              <p:cNvPr id="49" name="正方形/長方形 48"/>
              <p:cNvSpPr/>
              <p:nvPr/>
            </p:nvSpPr>
            <p:spPr>
              <a:xfrm>
                <a:off x="1723060" y="1605496"/>
                <a:ext cx="2632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50000"/>
                  </a:spcBef>
                  <a:spcAft>
                    <a:spcPct val="0"/>
                  </a:spcAft>
                </a:pP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1,500</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1,500</a:t>
                </a:r>
                <a:r>
                  <a:rPr lang="ja-JP" altLang="en-US" sz="1200" dirty="0">
                    <a:solidFill>
                      <a:prstClr val="black"/>
                    </a:solidFill>
                    <a:latin typeface="ＭＳ Ｐゴシック" charset="-128"/>
                  </a:rPr>
                  <a:t>万円）］</a:t>
                </a:r>
              </a:p>
            </p:txBody>
          </p:sp>
          <p:sp>
            <p:nvSpPr>
              <p:cNvPr id="50" name="正方形/長方形 49"/>
              <p:cNvSpPr/>
              <p:nvPr/>
            </p:nvSpPr>
            <p:spPr>
              <a:xfrm>
                <a:off x="1723060" y="2071452"/>
                <a:ext cx="2632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50000"/>
                  </a:spcBef>
                  <a:spcAft>
                    <a:spcPct val="0"/>
                  </a:spcAft>
                </a:pP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9,913</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9,913</a:t>
                </a:r>
                <a:r>
                  <a:rPr lang="ja-JP" altLang="en-US" sz="1200" dirty="0">
                    <a:solidFill>
                      <a:prstClr val="black"/>
                    </a:solidFill>
                    <a:latin typeface="ＭＳ Ｐゴシック" charset="-128"/>
                  </a:rPr>
                  <a:t>万円）］</a:t>
                </a:r>
              </a:p>
            </p:txBody>
          </p:sp>
          <p:sp>
            <p:nvSpPr>
              <p:cNvPr id="51" name="正方形/長方形 50"/>
              <p:cNvSpPr/>
              <p:nvPr/>
            </p:nvSpPr>
            <p:spPr>
              <a:xfrm>
                <a:off x="1723060" y="2516200"/>
                <a:ext cx="2632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50000"/>
                  </a:spcBef>
                  <a:spcAft>
                    <a:spcPct val="0"/>
                  </a:spcAft>
                </a:pP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1,010</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1,010</a:t>
                </a:r>
                <a:r>
                  <a:rPr lang="ja-JP" altLang="en-US" sz="1200" dirty="0">
                    <a:solidFill>
                      <a:prstClr val="black"/>
                    </a:solidFill>
                    <a:latin typeface="ＭＳ Ｐゴシック" charset="-128"/>
                  </a:rPr>
                  <a:t>万円）］</a:t>
                </a:r>
              </a:p>
            </p:txBody>
          </p:sp>
          <p:sp>
            <p:nvSpPr>
              <p:cNvPr id="52" name="正方形/長方形 51"/>
              <p:cNvSpPr/>
              <p:nvPr/>
            </p:nvSpPr>
            <p:spPr>
              <a:xfrm>
                <a:off x="1723060" y="2982156"/>
                <a:ext cx="2632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50000"/>
                  </a:spcBef>
                  <a:spcAft>
                    <a:spcPct val="0"/>
                  </a:spcAft>
                </a:pP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1,358</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1,358</a:t>
                </a:r>
                <a:r>
                  <a:rPr lang="ja-JP" altLang="en-US" sz="1200" dirty="0">
                    <a:solidFill>
                      <a:prstClr val="black"/>
                    </a:solidFill>
                    <a:latin typeface="ＭＳ Ｐゴシック" charset="-128"/>
                  </a:rPr>
                  <a:t>万円）］</a:t>
                </a:r>
              </a:p>
            </p:txBody>
          </p:sp>
          <p:sp>
            <p:nvSpPr>
              <p:cNvPr id="53" name="正方形/長方形 52"/>
              <p:cNvSpPr/>
              <p:nvPr/>
            </p:nvSpPr>
            <p:spPr>
              <a:xfrm>
                <a:off x="1723060" y="3426904"/>
                <a:ext cx="2632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50000"/>
                  </a:spcBef>
                  <a:spcAft>
                    <a:spcPct val="0"/>
                  </a:spcAft>
                </a:pP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552</a:t>
                </a:r>
                <a:r>
                  <a:rPr lang="ja-JP" altLang="en-US" sz="1200" dirty="0">
                    <a:solidFill>
                      <a:prstClr val="black"/>
                    </a:solidFill>
                    <a:latin typeface="ＭＳ Ｐゴシック" charset="-128"/>
                  </a:rPr>
                  <a:t>万</a:t>
                </a:r>
                <a:r>
                  <a:rPr lang="ja-JP" altLang="en-US" sz="1200" dirty="0" smtClean="0">
                    <a:solidFill>
                      <a:prstClr val="black"/>
                    </a:solidFill>
                    <a:latin typeface="ＭＳ Ｐゴシック" charset="-128"/>
                  </a:rPr>
                  <a:t>円（</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p>
            </p:txBody>
          </p:sp>
        </p:grpSp>
        <p:sp>
          <p:nvSpPr>
            <p:cNvPr id="20" name="Rectangle 48"/>
            <p:cNvSpPr>
              <a:spLocks noChangeAspect="1" noChangeArrowheads="1"/>
            </p:cNvSpPr>
            <p:nvPr/>
          </p:nvSpPr>
          <p:spPr bwMode="auto">
            <a:xfrm>
              <a:off x="3449868" y="1190328"/>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21" name="Rectangle 48"/>
            <p:cNvSpPr>
              <a:spLocks noChangeAspect="1" noChangeArrowheads="1"/>
            </p:cNvSpPr>
            <p:nvPr/>
          </p:nvSpPr>
          <p:spPr bwMode="auto">
            <a:xfrm>
              <a:off x="2640484" y="3035052"/>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grpSp>
      <p:sp>
        <p:nvSpPr>
          <p:cNvPr id="22" name="テキスト ボックス 21"/>
          <p:cNvSpPr txBox="1"/>
          <p:nvPr/>
        </p:nvSpPr>
        <p:spPr bwMode="auto">
          <a:xfrm>
            <a:off x="234338" y="647628"/>
            <a:ext cx="7697548" cy="2205308"/>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児島湾奥部</a:t>
            </a:r>
            <a:r>
              <a:rPr lang="ja-JP" altLang="en-US" sz="1400" dirty="0">
                <a:latin typeface="+mn-ea"/>
              </a:rPr>
              <a:t>の環境改善</a:t>
            </a:r>
            <a:r>
              <a:rPr lang="ja-JP" altLang="en-US" sz="1400" dirty="0" smtClean="0">
                <a:latin typeface="+mn-ea"/>
              </a:rPr>
              <a:t>と栄養塩の有効</a:t>
            </a:r>
            <a:r>
              <a:rPr lang="ja-JP" altLang="en-US" sz="1400" dirty="0">
                <a:latin typeface="+mn-ea"/>
              </a:rPr>
              <a:t>活用</a:t>
            </a:r>
            <a:r>
              <a:rPr lang="ja-JP" altLang="en-US" sz="1400" dirty="0" smtClean="0">
                <a:latin typeface="+mn-ea"/>
              </a:rPr>
              <a:t>事業</a:t>
            </a:r>
            <a:r>
              <a:rPr lang="ja-JP" altLang="en-US" sz="1200" dirty="0" smtClean="0">
                <a:latin typeface="+mn-ea"/>
              </a:rPr>
              <a:t> </a:t>
            </a:r>
            <a:r>
              <a:rPr lang="ja-JP" altLang="en-US" sz="1200" dirty="0">
                <a:latin typeface="+mn-ea"/>
              </a:rPr>
              <a:t>　　</a:t>
            </a:r>
            <a:endParaRPr lang="en-US" altLang="ja-JP" sz="1200" dirty="0" smtClean="0">
              <a:latin typeface="+mn-ea"/>
            </a:endParaRPr>
          </a:p>
          <a:p>
            <a:pPr algn="r" fontAlgn="base">
              <a:spcBef>
                <a:spcPct val="0"/>
              </a:spcBef>
              <a:spcAft>
                <a:spcPct val="0"/>
              </a:spcAft>
            </a:pPr>
            <a:r>
              <a:rPr lang="ja-JP" altLang="en-US" sz="1200" dirty="0">
                <a:latin typeface="+mn-ea"/>
              </a:rPr>
              <a:t>　　　　　　   ［</a:t>
            </a:r>
            <a:r>
              <a:rPr lang="en-US" altLang="ja-JP" sz="1200" dirty="0" smtClean="0">
                <a:latin typeface="+mn-ea"/>
              </a:rPr>
              <a:t>805</a:t>
            </a:r>
            <a:r>
              <a:rPr lang="ja-JP" altLang="en-US" sz="1200" dirty="0" smtClean="0">
                <a:latin typeface="+mn-ea"/>
              </a:rPr>
              <a:t>万</a:t>
            </a:r>
            <a:r>
              <a:rPr lang="ja-JP" altLang="en-US" sz="1200" dirty="0">
                <a:latin typeface="+mn-ea"/>
              </a:rPr>
              <a:t>円</a:t>
            </a:r>
            <a:r>
              <a:rPr lang="en-US" altLang="ja-JP" sz="1200" dirty="0">
                <a:latin typeface="+mn-ea"/>
              </a:rPr>
              <a:t>(805</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県内企業との連携により、「密度流拡散装置</a:t>
            </a:r>
            <a:r>
              <a:rPr lang="ja-JP" altLang="en-US" sz="1000" dirty="0" smtClean="0">
                <a:latin typeface="+mn-ea"/>
              </a:rPr>
              <a:t>」を用いて</a:t>
            </a:r>
            <a:r>
              <a:rPr lang="ja-JP" altLang="en-US" sz="1000" dirty="0">
                <a:latin typeface="+mn-ea"/>
              </a:rPr>
              <a:t>児島</a:t>
            </a:r>
            <a:r>
              <a:rPr lang="ja-JP" altLang="en-US" sz="1000" dirty="0" smtClean="0">
                <a:latin typeface="+mn-ea"/>
              </a:rPr>
              <a:t>湾奥部の未利用</a:t>
            </a:r>
            <a:endParaRPr lang="en-US" altLang="ja-JP" sz="1000" dirty="0" smtClean="0">
              <a:latin typeface="+mn-ea"/>
            </a:endParaRPr>
          </a:p>
          <a:p>
            <a:pPr fontAlgn="base">
              <a:spcBef>
                <a:spcPct val="0"/>
              </a:spcBef>
              <a:spcAft>
                <a:spcPct val="0"/>
              </a:spcAft>
            </a:pPr>
            <a:r>
              <a:rPr lang="ja-JP" altLang="en-US" sz="1000" dirty="0" smtClean="0">
                <a:latin typeface="+mn-ea"/>
              </a:rPr>
              <a:t>の</a:t>
            </a:r>
            <a:r>
              <a:rPr lang="ja-JP" altLang="en-US" sz="1000" dirty="0">
                <a:latin typeface="+mn-ea"/>
              </a:rPr>
              <a:t>栄養塩</a:t>
            </a:r>
            <a:r>
              <a:rPr lang="ja-JP" altLang="en-US" sz="1000" dirty="0" smtClean="0">
                <a:latin typeface="+mn-ea"/>
              </a:rPr>
              <a:t>を湾口部へ</a:t>
            </a:r>
            <a:r>
              <a:rPr lang="ja-JP" altLang="en-US" sz="1000" dirty="0">
                <a:latin typeface="+mn-ea"/>
              </a:rPr>
              <a:t>拡散するパイロット試験を試み、湾奥部</a:t>
            </a:r>
            <a:r>
              <a:rPr lang="ja-JP" altLang="en-US" sz="1000" dirty="0" smtClean="0">
                <a:latin typeface="+mn-ea"/>
              </a:rPr>
              <a:t>の富</a:t>
            </a:r>
            <a:r>
              <a:rPr lang="ja-JP" altLang="en-US" sz="1000" dirty="0">
                <a:latin typeface="+mn-ea"/>
              </a:rPr>
              <a:t>栄養化</a:t>
            </a:r>
            <a:r>
              <a:rPr lang="ja-JP" altLang="en-US" sz="1000" dirty="0" smtClean="0">
                <a:latin typeface="+mn-ea"/>
              </a:rPr>
              <a:t>の</a:t>
            </a:r>
            <a:endParaRPr lang="en-US" altLang="ja-JP" sz="1000" dirty="0" smtClean="0">
              <a:latin typeface="+mn-ea"/>
            </a:endParaRPr>
          </a:p>
          <a:p>
            <a:pPr fontAlgn="base">
              <a:spcBef>
                <a:spcPct val="0"/>
              </a:spcBef>
              <a:spcAft>
                <a:spcPct val="0"/>
              </a:spcAft>
            </a:pPr>
            <a:r>
              <a:rPr lang="ja-JP" altLang="en-US" sz="1000" dirty="0" smtClean="0">
                <a:latin typeface="+mn-ea"/>
              </a:rPr>
              <a:t>解消</a:t>
            </a:r>
            <a:r>
              <a:rPr lang="ja-JP" altLang="en-US" sz="1000" dirty="0">
                <a:latin typeface="+mn-ea"/>
              </a:rPr>
              <a:t>による環境改善</a:t>
            </a:r>
            <a:r>
              <a:rPr lang="ja-JP" altLang="en-US" sz="1000" dirty="0" smtClean="0">
                <a:latin typeface="+mn-ea"/>
              </a:rPr>
              <a:t>と栄養塩の有効</a:t>
            </a:r>
            <a:r>
              <a:rPr lang="ja-JP" altLang="en-US" sz="1000" dirty="0">
                <a:latin typeface="+mn-ea"/>
              </a:rPr>
              <a:t>活用によるノリ色落ち対策技術の</a:t>
            </a:r>
            <a:r>
              <a:rPr lang="ja-JP" altLang="en-US" sz="1000" dirty="0" smtClean="0">
                <a:latin typeface="+mn-ea"/>
              </a:rPr>
              <a:t>開発</a:t>
            </a:r>
            <a:endParaRPr lang="en-US" altLang="ja-JP" sz="1000" dirty="0" smtClean="0">
              <a:latin typeface="+mn-ea"/>
            </a:endParaRPr>
          </a:p>
          <a:p>
            <a:pPr fontAlgn="base">
              <a:spcBef>
                <a:spcPct val="0"/>
              </a:spcBef>
              <a:spcAft>
                <a:spcPct val="0"/>
              </a:spcAft>
            </a:pPr>
            <a:r>
              <a:rPr lang="ja-JP" altLang="en-US" sz="1000" dirty="0" smtClean="0">
                <a:latin typeface="+mn-ea"/>
              </a:rPr>
              <a:t>を行います</a:t>
            </a:r>
            <a:r>
              <a:rPr lang="ja-JP" altLang="en-US" sz="1000" dirty="0">
                <a:latin typeface="+mn-ea"/>
              </a:rPr>
              <a:t>。</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装置設置（平成２３年度）</a:t>
            </a:r>
          </a:p>
          <a:p>
            <a:pPr fontAlgn="base">
              <a:spcBef>
                <a:spcPct val="0"/>
              </a:spcBef>
              <a:spcAft>
                <a:spcPct val="0"/>
              </a:spcAft>
            </a:pPr>
            <a:r>
              <a:rPr lang="ja-JP" altLang="en-US" sz="1000" dirty="0" smtClean="0">
                <a:latin typeface="+mn-ea"/>
              </a:rPr>
              <a:t>   県</a:t>
            </a:r>
            <a:r>
              <a:rPr lang="ja-JP" altLang="en-US" sz="1000" dirty="0">
                <a:latin typeface="+mn-ea"/>
              </a:rPr>
              <a:t>、県内企業及び大学でチームを設立し</a:t>
            </a:r>
            <a:r>
              <a:rPr lang="ja-JP" altLang="en-US" sz="1000" dirty="0" smtClean="0">
                <a:latin typeface="+mn-ea"/>
              </a:rPr>
              <a:t>、評価</a:t>
            </a:r>
            <a:r>
              <a:rPr lang="ja-JP" altLang="en-US" sz="1000" dirty="0">
                <a:latin typeface="+mn-ea"/>
              </a:rPr>
              <a:t>手法の検討を行ったうえ</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ja-JP" altLang="en-US" sz="1000" dirty="0" smtClean="0">
                <a:latin typeface="+mn-ea"/>
              </a:rPr>
              <a:t>　 装置</a:t>
            </a:r>
            <a:r>
              <a:rPr lang="ja-JP" altLang="en-US" sz="1000" dirty="0">
                <a:latin typeface="+mn-ea"/>
              </a:rPr>
              <a:t>を設置</a:t>
            </a:r>
          </a:p>
          <a:p>
            <a:pPr fontAlgn="base">
              <a:spcBef>
                <a:spcPct val="0"/>
              </a:spcBef>
              <a:spcAft>
                <a:spcPct val="0"/>
              </a:spcAft>
            </a:pPr>
            <a:r>
              <a:rPr lang="ja-JP" altLang="en-US" sz="1000" dirty="0" smtClean="0">
                <a:latin typeface="+mn-ea"/>
              </a:rPr>
              <a:t>◎</a:t>
            </a:r>
            <a:r>
              <a:rPr lang="ja-JP" altLang="en-US" sz="1000" dirty="0">
                <a:latin typeface="+mn-ea"/>
              </a:rPr>
              <a:t>稼働試験及び効果検証（平成２４・２５年度）</a:t>
            </a:r>
          </a:p>
          <a:p>
            <a:pPr fontAlgn="base">
              <a:spcBef>
                <a:spcPct val="0"/>
              </a:spcBef>
              <a:spcAft>
                <a:spcPct val="0"/>
              </a:spcAft>
            </a:pPr>
            <a:r>
              <a:rPr lang="ja-JP" altLang="en-US" sz="1000" dirty="0" smtClean="0">
                <a:latin typeface="+mn-ea"/>
              </a:rPr>
              <a:t>   長期</a:t>
            </a:r>
            <a:r>
              <a:rPr lang="ja-JP" altLang="en-US" sz="1000" dirty="0">
                <a:latin typeface="+mn-ea"/>
              </a:rPr>
              <a:t>にわたる稼働試験を行い、環境</a:t>
            </a:r>
            <a:r>
              <a:rPr lang="ja-JP" altLang="en-US" sz="1000" dirty="0" smtClean="0">
                <a:latin typeface="+mn-ea"/>
              </a:rPr>
              <a:t>モニタリング</a:t>
            </a:r>
            <a:r>
              <a:rPr lang="ja-JP" altLang="en-US" sz="1000" dirty="0">
                <a:latin typeface="+mn-ea"/>
              </a:rPr>
              <a:t>調査によりその効果を検証</a:t>
            </a:r>
          </a:p>
          <a:p>
            <a:pPr fontAlgn="base">
              <a:spcBef>
                <a:spcPct val="0"/>
              </a:spcBef>
              <a:spcAft>
                <a:spcPct val="0"/>
              </a:spcAft>
            </a:pPr>
            <a:r>
              <a:rPr lang="ja-JP" altLang="en-US" sz="1000" dirty="0">
                <a:latin typeface="+mn-ea"/>
              </a:rPr>
              <a:t>　　</a:t>
            </a:r>
            <a:endParaRPr kumimoji="1" lang="ja-JP" altLang="en-US" sz="1000" dirty="0">
              <a:latin typeface="+mn-ea"/>
            </a:endParaRPr>
          </a:p>
        </p:txBody>
      </p:sp>
      <p:sp>
        <p:nvSpPr>
          <p:cNvPr id="23" name="Oval 46"/>
          <p:cNvSpPr>
            <a:spLocks noChangeArrowheads="1"/>
          </p:cNvSpPr>
          <p:nvPr/>
        </p:nvSpPr>
        <p:spPr bwMode="auto">
          <a:xfrm>
            <a:off x="251520" y="620688"/>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24" name="AutoShape 84"/>
          <p:cNvSpPr>
            <a:spLocks noChangeArrowheads="1"/>
          </p:cNvSpPr>
          <p:nvPr/>
        </p:nvSpPr>
        <p:spPr bwMode="auto">
          <a:xfrm>
            <a:off x="4563093" y="2304491"/>
            <a:ext cx="1556386" cy="18840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＜密度流拡散装置＞</a:t>
            </a:r>
          </a:p>
        </p:txBody>
      </p:sp>
      <p:grpSp>
        <p:nvGrpSpPr>
          <p:cNvPr id="25" name="Group 3"/>
          <p:cNvGrpSpPr>
            <a:grpSpLocks noChangeAspect="1"/>
          </p:cNvGrpSpPr>
          <p:nvPr/>
        </p:nvGrpSpPr>
        <p:grpSpPr bwMode="auto">
          <a:xfrm>
            <a:off x="6291284" y="1247552"/>
            <a:ext cx="1593084" cy="1168710"/>
            <a:chOff x="2604" y="2435"/>
            <a:chExt cx="1368" cy="1049"/>
          </a:xfrm>
        </p:grpSpPr>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2567" t="3430" r="2567" b="13972"/>
            <a:stretch>
              <a:fillRect/>
            </a:stretch>
          </p:blipFill>
          <p:spPr bwMode="auto">
            <a:xfrm>
              <a:off x="2604" y="2435"/>
              <a:ext cx="1368"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5"/>
            <p:cNvSpPr txBox="1">
              <a:spLocks noChangeArrowheads="1"/>
            </p:cNvSpPr>
            <p:nvPr/>
          </p:nvSpPr>
          <p:spPr bwMode="auto">
            <a:xfrm>
              <a:off x="2839" y="2888"/>
              <a:ext cx="21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8" name="Text Box 6"/>
            <p:cNvSpPr txBox="1">
              <a:spLocks noChangeArrowheads="1"/>
            </p:cNvSpPr>
            <p:nvPr/>
          </p:nvSpPr>
          <p:spPr bwMode="auto">
            <a:xfrm>
              <a:off x="3173" y="3322"/>
              <a:ext cx="71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itchFamily="34" charset="0"/>
                <a:ea typeface="ＭＳ Ｐゴシック" pitchFamily="50" charset="-128"/>
              </a:endParaRPr>
            </a:p>
          </p:txBody>
        </p:sp>
      </p:grpSp>
      <p:sp>
        <p:nvSpPr>
          <p:cNvPr id="29" name="AutoShape 99"/>
          <p:cNvSpPr>
            <a:spLocks noChangeArrowheads="1"/>
          </p:cNvSpPr>
          <p:nvPr/>
        </p:nvSpPr>
        <p:spPr bwMode="auto">
          <a:xfrm>
            <a:off x="6300435" y="2196903"/>
            <a:ext cx="1556386" cy="18840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Arial" pitchFamily="34" charset="0"/>
                <a:ea typeface="ＭＳ Ｐゴシック" pitchFamily="50" charset="-128"/>
              </a:rPr>
              <a:t>＜将来の展望＞</a:t>
            </a:r>
          </a:p>
        </p:txBody>
      </p:sp>
      <p:pic>
        <p:nvPicPr>
          <p:cNvPr id="3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3092" y="1233267"/>
            <a:ext cx="1573200" cy="108976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1" name="グループ化 30"/>
          <p:cNvGrpSpPr>
            <a:grpSpLocks noChangeAspect="1"/>
          </p:cNvGrpSpPr>
          <p:nvPr/>
        </p:nvGrpSpPr>
        <p:grpSpPr>
          <a:xfrm>
            <a:off x="6760468" y="1548831"/>
            <a:ext cx="764103" cy="555057"/>
            <a:chOff x="4848374" y="4817197"/>
            <a:chExt cx="1009650" cy="733425"/>
          </a:xfrm>
        </p:grpSpPr>
        <p:sp>
          <p:nvSpPr>
            <p:cNvPr id="32" name="Line 94"/>
            <p:cNvSpPr>
              <a:spLocks noChangeShapeType="1"/>
            </p:cNvSpPr>
            <p:nvPr/>
          </p:nvSpPr>
          <p:spPr bwMode="auto">
            <a:xfrm>
              <a:off x="5143648" y="4817199"/>
              <a:ext cx="247650" cy="28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37" name="Line 95"/>
            <p:cNvSpPr>
              <a:spLocks noChangeShapeType="1"/>
            </p:cNvSpPr>
            <p:nvPr/>
          </p:nvSpPr>
          <p:spPr bwMode="auto">
            <a:xfrm flipV="1">
              <a:off x="4848374" y="4817197"/>
              <a:ext cx="238126" cy="76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38" name="Line 96"/>
            <p:cNvSpPr>
              <a:spLocks noChangeShapeType="1"/>
            </p:cNvSpPr>
            <p:nvPr/>
          </p:nvSpPr>
          <p:spPr bwMode="auto">
            <a:xfrm>
              <a:off x="5429398" y="4864821"/>
              <a:ext cx="133350" cy="2190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p>
          </p:txBody>
        </p:sp>
        <p:sp>
          <p:nvSpPr>
            <p:cNvPr id="39" name="Oval 98"/>
            <p:cNvSpPr>
              <a:spLocks noChangeArrowheads="1"/>
            </p:cNvSpPr>
            <p:nvPr/>
          </p:nvSpPr>
          <p:spPr bwMode="auto">
            <a:xfrm>
              <a:off x="5372248" y="5102947"/>
              <a:ext cx="485776" cy="447675"/>
            </a:xfrm>
            <a:prstGeom prst="ellipse">
              <a:avLst/>
            </a:prstGeom>
            <a:solidFill>
              <a:srgbClr val="FFFFFF">
                <a:alpha val="0"/>
              </a:srgbClr>
            </a:solidFill>
            <a:ln w="9525">
              <a:solidFill>
                <a:srgbClr val="000000"/>
              </a:solidFill>
              <a:round/>
              <a:headEnd/>
              <a:tailEnd/>
            </a:ln>
          </p:spPr>
          <p:txBody>
            <a:bodyPr vert="horz" wrap="square" lIns="18288" tIns="18288" rIns="18288"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ノリ漁場</a:t>
              </a:r>
            </a:p>
          </p:txBody>
        </p:sp>
      </p:grpSp>
    </p:spTree>
    <p:extLst>
      <p:ext uri="{BB962C8B-B14F-4D97-AF65-F5344CB8AC3E}">
        <p14:creationId xmlns:p14="http://schemas.microsoft.com/office/powerpoint/2010/main" val="949167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12"/>
          <p:cNvGrpSpPr>
            <a:grpSpLocks/>
          </p:cNvGrpSpPr>
          <p:nvPr/>
        </p:nvGrpSpPr>
        <p:grpSpPr bwMode="auto">
          <a:xfrm>
            <a:off x="53975" y="6381750"/>
            <a:ext cx="1638300" cy="457200"/>
            <a:chOff x="4728" y="3999"/>
            <a:chExt cx="1032" cy="288"/>
          </a:xfrm>
        </p:grpSpPr>
        <p:sp>
          <p:nvSpPr>
            <p:cNvPr id="903181" name="Text Box 13"/>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06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3183" name="Text Box 15"/>
          <p:cNvSpPr txBox="1">
            <a:spLocks noChangeArrowheads="1"/>
          </p:cNvSpPr>
          <p:nvPr/>
        </p:nvSpPr>
        <p:spPr bwMode="auto">
          <a:xfrm>
            <a:off x="4284663" y="6491288"/>
            <a:ext cx="4859337" cy="366712"/>
          </a:xfrm>
          <a:prstGeom prst="rect">
            <a:avLst/>
          </a:prstGeom>
          <a:gradFill rotWithShape="1">
            <a:gsLst>
              <a:gs pos="0">
                <a:schemeClr val="bg1"/>
              </a:gs>
              <a:gs pos="100000">
                <a:srgbClr val="FF66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当初予算</a:t>
            </a:r>
          </a:p>
        </p:txBody>
      </p:sp>
      <p:sp>
        <p:nvSpPr>
          <p:cNvPr id="2053" name="Text Box 16"/>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a:solidFill>
                  <a:prstClr val="black"/>
                </a:solidFill>
              </a:rPr>
              <a:t>－２－</a:t>
            </a:r>
          </a:p>
        </p:txBody>
      </p:sp>
      <p:sp>
        <p:nvSpPr>
          <p:cNvPr id="903185" name="Text Box 17"/>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当初予算の推移</a:t>
            </a:r>
          </a:p>
        </p:txBody>
      </p:sp>
      <p:sp>
        <p:nvSpPr>
          <p:cNvPr id="2055" name="Line 18"/>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aphicFrame>
        <p:nvGraphicFramePr>
          <p:cNvPr id="2050" name="Object 21"/>
          <p:cNvGraphicFramePr>
            <a:graphicFrameLocks noChangeAspect="1"/>
          </p:cNvGraphicFramePr>
          <p:nvPr>
            <p:extLst>
              <p:ext uri="{D42A27DB-BD31-4B8C-83A1-F6EECF244321}">
                <p14:modId xmlns:p14="http://schemas.microsoft.com/office/powerpoint/2010/main" val="2531735715"/>
              </p:ext>
            </p:extLst>
          </p:nvPr>
        </p:nvGraphicFramePr>
        <p:xfrm>
          <a:off x="-121345" y="1124744"/>
          <a:ext cx="9013825" cy="5272087"/>
        </p:xfrm>
        <a:graphic>
          <a:graphicData uri="http://schemas.openxmlformats.org/presentationml/2006/ole">
            <mc:AlternateContent xmlns:mc="http://schemas.openxmlformats.org/markup-compatibility/2006">
              <mc:Choice xmlns:v="urn:schemas-microsoft-com:vml" Requires="v">
                <p:oleObj spid="_x0000_s4021" name="グラフ" r:id="rId4" imgW="9401251" imgH="5495849" progId="MSGraph.Chart.8">
                  <p:embed followColorScheme="full"/>
                </p:oleObj>
              </mc:Choice>
              <mc:Fallback>
                <p:oleObj name="グラフ" r:id="rId4" imgW="9401251" imgH="5495849" progId="MSGraph.Chart.8">
                  <p:embed followColorScheme="full"/>
                  <p:pic>
                    <p:nvPicPr>
                      <p:cNvPr id="0" name="Picture 9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45" y="1124744"/>
                        <a:ext cx="9013825"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22"/>
          <p:cNvSpPr txBox="1">
            <a:spLocks noChangeArrowheads="1"/>
          </p:cNvSpPr>
          <p:nvPr/>
        </p:nvSpPr>
        <p:spPr bwMode="auto">
          <a:xfrm>
            <a:off x="34925" y="881063"/>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a:solidFill>
                  <a:prstClr val="black"/>
                </a:solidFill>
              </a:rPr>
              <a:t>（億円）</a:t>
            </a:r>
          </a:p>
        </p:txBody>
      </p:sp>
      <p:sp>
        <p:nvSpPr>
          <p:cNvPr id="2057" name="Text Box 23"/>
          <p:cNvSpPr txBox="1">
            <a:spLocks noChangeArrowheads="1"/>
          </p:cNvSpPr>
          <p:nvPr/>
        </p:nvSpPr>
        <p:spPr bwMode="auto">
          <a:xfrm>
            <a:off x="8388350" y="5992813"/>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sp>
        <p:nvSpPr>
          <p:cNvPr id="903192" name="AutoShape 24"/>
          <p:cNvSpPr>
            <a:spLocks noChangeArrowheads="1"/>
          </p:cNvSpPr>
          <p:nvPr/>
        </p:nvSpPr>
        <p:spPr bwMode="auto">
          <a:xfrm>
            <a:off x="3276600" y="692150"/>
            <a:ext cx="2447925"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dirty="0">
                <a:solidFill>
                  <a:prstClr val="black"/>
                </a:solidFill>
                <a:latin typeface="Arial" charset="0"/>
              </a:rPr>
              <a:t>一般会計当初予算の推移</a:t>
            </a:r>
          </a:p>
        </p:txBody>
      </p:sp>
      <p:sp>
        <p:nvSpPr>
          <p:cNvPr id="2059" name="Line 25"/>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060" name="AutoShape 28"/>
          <p:cNvSpPr>
            <a:spLocks noChangeArrowheads="1"/>
          </p:cNvSpPr>
          <p:nvPr/>
        </p:nvSpPr>
        <p:spPr bwMode="auto">
          <a:xfrm>
            <a:off x="5220072" y="1413470"/>
            <a:ext cx="792162" cy="287338"/>
          </a:xfrm>
          <a:prstGeom prst="wedgeEllipseCallout">
            <a:avLst>
              <a:gd name="adj1" fmla="val -36861"/>
              <a:gd name="adj2" fmla="val 60500"/>
            </a:avLst>
          </a:prstGeom>
          <a:solidFill>
            <a:srgbClr val="FFE1FF"/>
          </a:solidFill>
          <a:ln w="9525" algn="ctr">
            <a:solidFill>
              <a:srgbClr val="800000"/>
            </a:solidFill>
            <a:miter lim="800000"/>
            <a:headEnd/>
            <a:tailEnd/>
          </a:ln>
        </p:spPr>
        <p:txBody>
          <a:bodyPr anchor="ctr"/>
          <a:lstStyle/>
          <a:p>
            <a:pPr algn="ctr" fontAlgn="base">
              <a:spcBef>
                <a:spcPct val="50000"/>
              </a:spcBef>
              <a:spcAft>
                <a:spcPct val="0"/>
              </a:spcAft>
            </a:pPr>
            <a:r>
              <a:rPr lang="ja-JP" altLang="en-US" sz="1000">
                <a:solidFill>
                  <a:srgbClr val="FF0000"/>
                </a:solidFill>
                <a:latin typeface="Arial" charset="0"/>
                <a:ea typeface="HGP創英角ﾎﾟｯﾌﾟ体" pitchFamily="50" charset="-128"/>
              </a:rPr>
              <a:t>ピーク</a:t>
            </a:r>
          </a:p>
        </p:txBody>
      </p:sp>
    </p:spTree>
    <p:extLst>
      <p:ext uri="{BB962C8B-B14F-4D97-AF65-F5344CB8AC3E}">
        <p14:creationId xmlns:p14="http://schemas.microsoft.com/office/powerpoint/2010/main" val="1708664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－３８－</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a:solidFill>
                  <a:prstClr val="white"/>
                </a:solidFill>
                <a:effectLst>
                  <a:outerShdw blurRad="38100" dist="38100" dir="2700000" algn="tl">
                    <a:srgbClr val="000000"/>
                  </a:outerShdw>
                </a:effectLst>
                <a:latin typeface="HGPｺﾞｼｯｸE" pitchFamily="50" charset="-128"/>
                <a:ea typeface="HGPｺﾞｼｯｸE" pitchFamily="50" charset="-128"/>
              </a:rPr>
              <a:t>Ⅳ</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分権型社会への対応</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821260" name="AutoShape 12"/>
          <p:cNvSpPr>
            <a:spLocks noChangeArrowheads="1"/>
          </p:cNvSpPr>
          <p:nvPr/>
        </p:nvSpPr>
        <p:spPr bwMode="auto">
          <a:xfrm>
            <a:off x="179388" y="547688"/>
            <a:ext cx="8785100" cy="937096"/>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smtClean="0">
                <a:solidFill>
                  <a:prstClr val="black"/>
                </a:solidFill>
                <a:latin typeface="Arial" charset="0"/>
                <a:ea typeface="HG丸ｺﾞｼｯｸM-PRO" pitchFamily="50" charset="-128"/>
              </a:rPr>
              <a:t>水島港や岡山空港の機能強化、瀬戸大橋をはじめとする高速道路ネットワークの有効活用、戦略的な情報発信、中四国州の実現に向けた民間団体等との協働を通じた気運の醸成など、中四国における拠点性の向上や連携の強化、岡山からの情報発信を促進する施策</a:t>
            </a:r>
            <a:endParaRPr lang="en-US" altLang="ja-JP" sz="1600" dirty="0" smtClean="0">
              <a:solidFill>
                <a:prstClr val="black"/>
              </a:solidFill>
              <a:latin typeface="Arial" charset="0"/>
              <a:ea typeface="HG丸ｺﾞｼｯｸM-PRO" pitchFamily="50" charset="-128"/>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19" name="Text Box 4" descr="25%"/>
          <p:cNvSpPr txBox="1">
            <a:spLocks noChangeArrowheads="1"/>
          </p:cNvSpPr>
          <p:nvPr/>
        </p:nvSpPr>
        <p:spPr bwMode="auto">
          <a:xfrm>
            <a:off x="4716496" y="1628800"/>
            <a:ext cx="4320000" cy="3888432"/>
          </a:xfrm>
          <a:prstGeom prst="rect">
            <a:avLst/>
          </a:prstGeom>
          <a:pattFill prst="pct25">
            <a:fgClr>
              <a:srgbClr val="FF99CC"/>
            </a:fgClr>
            <a:bgClr>
              <a:srgbClr val="FFFFFF"/>
            </a:bgClr>
          </a:pattFill>
          <a:ln w="9525">
            <a:miter lim="800000"/>
            <a:headEnd/>
            <a:tailEnd/>
          </a:ln>
          <a:scene3d>
            <a:camera prst="legacyObliqueBottomLeft"/>
            <a:lightRig rig="legacyFlat3" dir="t"/>
          </a:scene3d>
          <a:sp3d extrusionH="201600" prstMaterial="legacyPlastic">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mn-ea"/>
              </a:rPr>
              <a:t>水島港の機能強化</a:t>
            </a:r>
          </a:p>
          <a:p>
            <a:pPr marL="0" marR="0" lvl="0" indent="0" algn="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n-ea"/>
              </a:rPr>
              <a:t>　　　　　　　</a:t>
            </a:r>
            <a:r>
              <a:rPr kumimoji="1" lang="ja-JP" sz="1200" b="0" i="0" u="none" strike="noStrike" cap="none" normalizeH="0" baseline="0" dirty="0" smtClean="0">
                <a:ln>
                  <a:noFill/>
                </a:ln>
                <a:solidFill>
                  <a:schemeClr val="tx1"/>
                </a:solidFill>
                <a:effectLst/>
                <a:latin typeface="+mn-ea"/>
              </a:rPr>
              <a:t>               ［</a:t>
            </a:r>
            <a:r>
              <a:rPr kumimoji="1" lang="ja-JP" altLang="ja-JP" sz="1200" b="0" i="0" u="none" strike="noStrike" cap="none" normalizeH="0" baseline="0" dirty="0" smtClean="0">
                <a:ln>
                  <a:noFill/>
                </a:ln>
                <a:solidFill>
                  <a:schemeClr val="tx1"/>
                </a:solidFill>
                <a:effectLst/>
                <a:latin typeface="+mn-ea"/>
              </a:rPr>
              <a:t>30</a:t>
            </a:r>
            <a:r>
              <a:rPr kumimoji="1" lang="ja-JP" sz="1200" b="0" i="0" u="none" strike="noStrike" cap="none" normalizeH="0" baseline="0" dirty="0" smtClean="0">
                <a:ln>
                  <a:noFill/>
                </a:ln>
                <a:solidFill>
                  <a:schemeClr val="tx1"/>
                </a:solidFill>
                <a:effectLst/>
                <a:latin typeface="+mn-ea"/>
              </a:rPr>
              <a:t>億</a:t>
            </a:r>
            <a:r>
              <a:rPr kumimoji="1" lang="ja-JP" altLang="ja-JP" sz="1200" b="0" i="0" u="none" strike="noStrike" cap="none" normalizeH="0" baseline="0" dirty="0" smtClean="0">
                <a:ln>
                  <a:noFill/>
                </a:ln>
                <a:solidFill>
                  <a:schemeClr val="tx1"/>
                </a:solidFill>
                <a:effectLst/>
                <a:latin typeface="+mn-ea"/>
              </a:rPr>
              <a:t>90</a:t>
            </a:r>
            <a:r>
              <a:rPr kumimoji="1" lang="ja-JP" sz="1200" b="0" i="0" u="none" strike="noStrike" cap="none" normalizeH="0" baseline="0" dirty="0" smtClean="0">
                <a:ln>
                  <a:noFill/>
                </a:ln>
                <a:solidFill>
                  <a:schemeClr val="tx1"/>
                </a:solidFill>
                <a:effectLst/>
                <a:latin typeface="+mn-ea"/>
              </a:rPr>
              <a:t>万円</a:t>
            </a:r>
            <a:r>
              <a:rPr kumimoji="1" lang="ja-JP" altLang="ja-JP" sz="1200" b="0" i="0" u="none" strike="noStrike" cap="none" normalizeH="0" baseline="0" dirty="0" smtClean="0">
                <a:ln>
                  <a:noFill/>
                </a:ln>
                <a:solidFill>
                  <a:schemeClr val="tx1"/>
                </a:solidFill>
                <a:effectLst/>
                <a:latin typeface="+mn-ea"/>
              </a:rPr>
              <a:t>(8,185</a:t>
            </a:r>
            <a:r>
              <a:rPr kumimoji="1" lang="ja-JP" sz="1200" b="0" i="0" u="none" strike="noStrike" cap="none" normalizeH="0" baseline="0" dirty="0" smtClean="0">
                <a:ln>
                  <a:noFill/>
                </a:ln>
                <a:solidFill>
                  <a:schemeClr val="tx1"/>
                </a:solidFill>
                <a:effectLst/>
                <a:latin typeface="+mn-ea"/>
              </a:rPr>
              <a:t>万円</a:t>
            </a:r>
            <a:r>
              <a:rPr kumimoji="1" lang="ja-JP" altLang="ja-JP" sz="1200" b="0" i="0" u="none" strike="noStrike" cap="none" normalizeH="0" baseline="0" dirty="0" smtClean="0">
                <a:ln>
                  <a:noFill/>
                </a:ln>
                <a:solidFill>
                  <a:schemeClr val="tx1"/>
                </a:solidFill>
                <a:effectLst/>
                <a:latin typeface="+mn-ea"/>
              </a:rPr>
              <a:t>)</a:t>
            </a:r>
            <a:r>
              <a:rPr kumimoji="1" lang="ja-JP" sz="1200" b="0" i="0" u="none" strike="noStrike" cap="none" normalizeH="0" baseline="0" dirty="0" smtClean="0">
                <a:ln>
                  <a:noFill/>
                </a:ln>
                <a:solidFill>
                  <a:schemeClr val="tx1"/>
                </a:solidFill>
                <a:effectLst/>
                <a:latin typeface="+mn-ea"/>
              </a:rPr>
              <a:t>］</a:t>
            </a:r>
          </a:p>
          <a:p>
            <a:pPr lvl="0" fontAlgn="base">
              <a:spcBef>
                <a:spcPct val="0"/>
              </a:spcBef>
              <a:spcAft>
                <a:spcPct val="0"/>
              </a:spcAft>
            </a:pPr>
            <a:endParaRPr lang="en-US" altLang="ja-JP" sz="1000" dirty="0">
              <a:latin typeface="+mn-ea"/>
            </a:endParaRPr>
          </a:p>
          <a:p>
            <a:pPr lvl="0" fontAlgn="base">
              <a:spcBef>
                <a:spcPct val="0"/>
              </a:spcBef>
              <a:spcAft>
                <a:spcPct val="0"/>
              </a:spcAft>
            </a:pPr>
            <a:r>
              <a:rPr lang="ja-JP" altLang="en-US" sz="1000" dirty="0" smtClean="0">
                <a:latin typeface="+mn-ea"/>
              </a:rPr>
              <a:t>水島港の背後に立地する本県産業の国際競争力強化を目指し、国と協力して、海上物流の玄関口である水島港の機能強化を推進します。</a:t>
            </a:r>
          </a:p>
          <a:p>
            <a:pPr lvl="0" fontAlgn="base">
              <a:spcBef>
                <a:spcPct val="0"/>
              </a:spcBef>
              <a:spcAft>
                <a:spcPct val="0"/>
              </a:spcAft>
            </a:pPr>
            <a:r>
              <a:rPr lang="ja-JP" altLang="en-US" sz="1000" dirty="0" smtClean="0">
                <a:latin typeface="+mn-ea"/>
              </a:rPr>
              <a:t>平成</a:t>
            </a:r>
            <a:r>
              <a:rPr lang="ja-JP" altLang="en-US" sz="1000" dirty="0">
                <a:latin typeface="+mn-ea"/>
              </a:rPr>
              <a:t>２３年度は、新高梁川橋梁と水深</a:t>
            </a:r>
            <a:r>
              <a:rPr lang="en-US" altLang="ja-JP" sz="1000" dirty="0">
                <a:latin typeface="+mn-ea"/>
              </a:rPr>
              <a:t>12m</a:t>
            </a:r>
            <a:r>
              <a:rPr lang="ja-JP" altLang="en-US" sz="1000" dirty="0">
                <a:latin typeface="+mn-ea"/>
              </a:rPr>
              <a:t>岸壁の工事が本格化するとともに、玉島西航路の工事に着手します。</a:t>
            </a:r>
            <a:endParaRPr kumimoji="1" lang="ja-JP" sz="1000" b="0" i="0" u="none" strike="noStrike" cap="none" normalizeH="0" baseline="0" dirty="0" smtClean="0">
              <a:ln>
                <a:noFill/>
              </a:ln>
              <a:solidFill>
                <a:schemeClr val="tx1"/>
              </a:solidFill>
              <a:effectLst/>
              <a:latin typeface="+mn-ea"/>
            </a:endParaRPr>
          </a:p>
        </p:txBody>
      </p:sp>
      <p:grpSp>
        <p:nvGrpSpPr>
          <p:cNvPr id="3" name="グループ化 2"/>
          <p:cNvGrpSpPr>
            <a:grpSpLocks noChangeAspect="1"/>
          </p:cNvGrpSpPr>
          <p:nvPr/>
        </p:nvGrpSpPr>
        <p:grpSpPr>
          <a:xfrm>
            <a:off x="5220072" y="2924944"/>
            <a:ext cx="3359378" cy="2371897"/>
            <a:chOff x="4802222" y="3401046"/>
            <a:chExt cx="3305175" cy="2333625"/>
          </a:xfrm>
        </p:grpSpPr>
        <p:sp>
          <p:nvSpPr>
            <p:cNvPr id="20" name="角丸四角形 20"/>
            <p:cNvSpPr>
              <a:spLocks noChangeArrowheads="1"/>
            </p:cNvSpPr>
            <p:nvPr/>
          </p:nvSpPr>
          <p:spPr bwMode="auto">
            <a:xfrm>
              <a:off x="6402422" y="4382121"/>
              <a:ext cx="800100" cy="171450"/>
            </a:xfrm>
            <a:prstGeom prst="roundRect">
              <a:avLst>
                <a:gd name="adj" fmla="val 16667"/>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smtClean="0">
                  <a:ln>
                    <a:noFill/>
                  </a:ln>
                  <a:solidFill>
                    <a:schemeClr val="tx1"/>
                  </a:solidFill>
                  <a:effectLst/>
                  <a:latin typeface="+mn-ea"/>
                </a:rPr>
                <a:t>水深</a:t>
              </a:r>
              <a:r>
                <a:rPr kumimoji="1" lang="ja-JP" altLang="ja-JP" sz="1000" b="0" i="0" u="none" strike="noStrike" cap="none" normalizeH="0" baseline="0" smtClean="0">
                  <a:ln>
                    <a:noFill/>
                  </a:ln>
                  <a:solidFill>
                    <a:schemeClr val="tx1"/>
                  </a:solidFill>
                  <a:effectLst/>
                  <a:latin typeface="+mn-ea"/>
                </a:rPr>
                <a:t>12m</a:t>
              </a:r>
              <a:r>
                <a:rPr kumimoji="1" lang="ja-JP" sz="1000" b="0" i="0" u="none" strike="noStrike" cap="none" normalizeH="0" baseline="0" smtClean="0">
                  <a:ln>
                    <a:noFill/>
                  </a:ln>
                  <a:solidFill>
                    <a:schemeClr val="tx1"/>
                  </a:solidFill>
                  <a:effectLst/>
                  <a:latin typeface="+mn-ea"/>
                </a:rPr>
                <a:t>岸壁</a:t>
              </a:r>
            </a:p>
          </p:txBody>
        </p:sp>
        <p:sp>
          <p:nvSpPr>
            <p:cNvPr id="21" name="フリーフォーム 22"/>
            <p:cNvSpPr>
              <a:spLocks noChangeArrowheads="1"/>
            </p:cNvSpPr>
            <p:nvPr/>
          </p:nvSpPr>
          <p:spPr bwMode="auto">
            <a:xfrm>
              <a:off x="7040597" y="4115421"/>
              <a:ext cx="123825" cy="104775"/>
            </a:xfrm>
            <a:custGeom>
              <a:avLst/>
              <a:gdLst>
                <a:gd name="T0" fmla="*/ 0 w 126206"/>
                <a:gd name="T1" fmla="*/ 0 h 111918"/>
                <a:gd name="T2" fmla="*/ 50006 w 126206"/>
                <a:gd name="T3" fmla="*/ 2381 h 111918"/>
                <a:gd name="T4" fmla="*/ 126206 w 126206"/>
                <a:gd name="T5" fmla="*/ 111918 h 111918"/>
                <a:gd name="T6" fmla="*/ 76200 w 126206"/>
                <a:gd name="T7" fmla="*/ 109537 h 111918"/>
                <a:gd name="T8" fmla="*/ 0 w 126206"/>
                <a:gd name="T9" fmla="*/ 0 h 111918"/>
                <a:gd name="T10" fmla="*/ 0 60000 65536"/>
                <a:gd name="T11" fmla="*/ 0 60000 65536"/>
                <a:gd name="T12" fmla="*/ 0 60000 65536"/>
                <a:gd name="T13" fmla="*/ 0 60000 65536"/>
                <a:gd name="T14" fmla="*/ 0 60000 65536"/>
                <a:gd name="T15" fmla="*/ 0 w 126206"/>
                <a:gd name="T16" fmla="*/ 0 h 111918"/>
                <a:gd name="T17" fmla="*/ 126206 w 126206"/>
                <a:gd name="T18" fmla="*/ 111918 h 111918"/>
              </a:gdLst>
              <a:ahLst/>
              <a:cxnLst>
                <a:cxn ang="T10">
                  <a:pos x="T0" y="T1"/>
                </a:cxn>
                <a:cxn ang="T11">
                  <a:pos x="T2" y="T3"/>
                </a:cxn>
                <a:cxn ang="T12">
                  <a:pos x="T4" y="T5"/>
                </a:cxn>
                <a:cxn ang="T13">
                  <a:pos x="T6" y="T7"/>
                </a:cxn>
                <a:cxn ang="T14">
                  <a:pos x="T8" y="T9"/>
                </a:cxn>
              </a:cxnLst>
              <a:rect l="T15" t="T16" r="T17" b="T18"/>
              <a:pathLst>
                <a:path w="126206" h="111918">
                  <a:moveTo>
                    <a:pt x="0" y="0"/>
                  </a:moveTo>
                  <a:lnTo>
                    <a:pt x="50006" y="2381"/>
                  </a:lnTo>
                  <a:lnTo>
                    <a:pt x="126206" y="111918"/>
                  </a:lnTo>
                  <a:lnTo>
                    <a:pt x="76200" y="109537"/>
                  </a:lnTo>
                  <a:lnTo>
                    <a:pt x="0" y="0"/>
                  </a:lnTo>
                  <a:close/>
                </a:path>
              </a:pathLst>
            </a:custGeom>
            <a:noFill/>
            <a:ln w="12700" algn="ctr">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mn-ea"/>
              </a:endParaRPr>
            </a:p>
          </p:txBody>
        </p:sp>
        <p:sp>
          <p:nvSpPr>
            <p:cNvPr id="22" name="フリーフォーム 28"/>
            <p:cNvSpPr>
              <a:spLocks noChangeArrowheads="1"/>
            </p:cNvSpPr>
            <p:nvPr/>
          </p:nvSpPr>
          <p:spPr bwMode="auto">
            <a:xfrm>
              <a:off x="7316822" y="4296396"/>
              <a:ext cx="295275" cy="0"/>
            </a:xfrm>
            <a:custGeom>
              <a:avLst/>
              <a:gdLst>
                <a:gd name="T0" fmla="*/ 0 w 295395"/>
                <a:gd name="T1" fmla="*/ 0 h 6028"/>
                <a:gd name="T2" fmla="*/ 295395 w 295395"/>
                <a:gd name="T3" fmla="*/ 6028 h 6028"/>
                <a:gd name="T4" fmla="*/ 0 60000 65536"/>
                <a:gd name="T5" fmla="*/ 0 60000 65536"/>
                <a:gd name="T6" fmla="*/ 0 w 295395"/>
                <a:gd name="T7" fmla="*/ 0 h 6028"/>
                <a:gd name="T8" fmla="*/ 295395 w 295395"/>
                <a:gd name="T9" fmla="*/ 6028 h 6028"/>
              </a:gdLst>
              <a:ahLst/>
              <a:cxnLst>
                <a:cxn ang="T4">
                  <a:pos x="T0" y="T1"/>
                </a:cxn>
                <a:cxn ang="T5">
                  <a:pos x="T2" y="T3"/>
                </a:cxn>
              </a:cxnLst>
              <a:rect l="T6" t="T7" r="T8" b="T9"/>
              <a:pathLst>
                <a:path w="295395" h="6028">
                  <a:moveTo>
                    <a:pt x="0" y="0"/>
                  </a:moveTo>
                  <a:lnTo>
                    <a:pt x="295395" y="6028"/>
                  </a:lnTo>
                </a:path>
              </a:pathLst>
            </a:custGeom>
            <a:noFill/>
            <a:ln w="6350" algn="ctr">
              <a:solidFill>
                <a:srgbClr val="FFFFFF"/>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mn-ea"/>
              </a:endParaRPr>
            </a:p>
          </p:txBody>
        </p:sp>
        <p:pic>
          <p:nvPicPr>
            <p:cNvPr id="23"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747" y="3401046"/>
              <a:ext cx="3238500" cy="231457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17"/>
            <p:cNvGrpSpPr>
              <a:grpSpLocks/>
            </p:cNvGrpSpPr>
            <p:nvPr/>
          </p:nvGrpSpPr>
          <p:grpSpPr bwMode="auto">
            <a:xfrm>
              <a:off x="4802222" y="3477246"/>
              <a:ext cx="3305175" cy="2257425"/>
              <a:chOff x="29" y="208"/>
              <a:chExt cx="347" cy="237"/>
            </a:xfrm>
          </p:grpSpPr>
          <p:sp>
            <p:nvSpPr>
              <p:cNvPr id="28" name="角丸四角形 19"/>
              <p:cNvSpPr>
                <a:spLocks noChangeArrowheads="1"/>
              </p:cNvSpPr>
              <p:nvPr/>
            </p:nvSpPr>
            <p:spPr bwMode="auto">
              <a:xfrm>
                <a:off x="166" y="340"/>
                <a:ext cx="105" cy="25"/>
              </a:xfrm>
              <a:prstGeom prst="roundRect">
                <a:avLst>
                  <a:gd name="adj" fmla="val 16667"/>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smtClean="0">
                    <a:ln>
                      <a:noFill/>
                    </a:ln>
                    <a:solidFill>
                      <a:schemeClr val="tx1"/>
                    </a:solidFill>
                    <a:effectLst/>
                    <a:latin typeface="+mn-ea"/>
                  </a:rPr>
                  <a:t>浚渫土処理護岸</a:t>
                </a:r>
              </a:p>
            </p:txBody>
          </p:sp>
          <p:sp>
            <p:nvSpPr>
              <p:cNvPr id="29" name="フリーフォーム 23"/>
              <p:cNvSpPr>
                <a:spLocks noChangeArrowheads="1"/>
              </p:cNvSpPr>
              <p:nvPr/>
            </p:nvSpPr>
            <p:spPr bwMode="auto">
              <a:xfrm>
                <a:off x="269" y="270"/>
                <a:ext cx="107" cy="111"/>
              </a:xfrm>
              <a:custGeom>
                <a:avLst/>
                <a:gdLst>
                  <a:gd name="T0" fmla="*/ 1022708 w 1021991"/>
                  <a:gd name="T1" fmla="*/ 1053549 h 1067099"/>
                  <a:gd name="T2" fmla="*/ 738190 w 1021991"/>
                  <a:gd name="T3" fmla="*/ 887360 h 1067099"/>
                  <a:gd name="T4" fmla="*/ 224518 w 1021991"/>
                  <a:gd name="T5" fmla="*/ 230815 h 1067099"/>
                  <a:gd name="T6" fmla="*/ 64634 w 1021991"/>
                  <a:gd name="T7" fmla="*/ 145770 h 1067099"/>
                  <a:gd name="T8" fmla="*/ 0 w 1021991"/>
                  <a:gd name="T9" fmla="*/ 50520 h 1067099"/>
                  <a:gd name="T10" fmla="*/ 31791 w 1021991"/>
                  <a:gd name="T11" fmla="*/ 0 h 1067099"/>
                  <a:gd name="T12" fmla="*/ 335994 w 1021991"/>
                  <a:gd name="T13" fmla="*/ 7503 h 1067099"/>
                  <a:gd name="T14" fmla="*/ 945697 w 1021991"/>
                  <a:gd name="T15" fmla="*/ 741083 h 1067099"/>
                  <a:gd name="T16" fmla="*/ 1008233 w 1021991"/>
                  <a:gd name="T17" fmla="*/ 777344 h 10670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991"/>
                  <a:gd name="T28" fmla="*/ 0 h 1067099"/>
                  <a:gd name="T29" fmla="*/ 1021991 w 1021991"/>
                  <a:gd name="T30" fmla="*/ 1067099 h 10670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991" h="1067099">
                    <a:moveTo>
                      <a:pt x="1021991" y="1067099"/>
                    </a:moveTo>
                    <a:lnTo>
                      <a:pt x="737672" y="898773"/>
                    </a:lnTo>
                    <a:lnTo>
                      <a:pt x="224361" y="233784"/>
                    </a:lnTo>
                    <a:lnTo>
                      <a:pt x="64589" y="147645"/>
                    </a:lnTo>
                    <a:lnTo>
                      <a:pt x="0" y="51170"/>
                    </a:lnTo>
                    <a:lnTo>
                      <a:pt x="31769" y="0"/>
                    </a:lnTo>
                    <a:lnTo>
                      <a:pt x="335758" y="7600"/>
                    </a:lnTo>
                    <a:lnTo>
                      <a:pt x="945034" y="750614"/>
                    </a:lnTo>
                    <a:lnTo>
                      <a:pt x="1007526" y="787342"/>
                    </a:lnTo>
                  </a:path>
                </a:pathLst>
              </a:custGeom>
              <a:noFill/>
              <a:ln w="6350" algn="ctr">
                <a:solidFill>
                  <a:srgbClr val="FFFFFF"/>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mn-ea"/>
                </a:endParaRPr>
              </a:p>
            </p:txBody>
          </p:sp>
          <p:sp>
            <p:nvSpPr>
              <p:cNvPr id="30" name="フリーフォーム 24"/>
              <p:cNvSpPr>
                <a:spLocks noChangeArrowheads="1"/>
              </p:cNvSpPr>
              <p:nvPr/>
            </p:nvSpPr>
            <p:spPr bwMode="auto">
              <a:xfrm>
                <a:off x="99" y="338"/>
                <a:ext cx="222" cy="35"/>
              </a:xfrm>
              <a:custGeom>
                <a:avLst/>
                <a:gdLst>
                  <a:gd name="T0" fmla="*/ 60528 w 2155441"/>
                  <a:gd name="T1" fmla="*/ 0 h 336660"/>
                  <a:gd name="T2" fmla="*/ 0 w 2155441"/>
                  <a:gd name="T3" fmla="*/ 328448 h 336660"/>
                  <a:gd name="T4" fmla="*/ 1759357 w 2155441"/>
                  <a:gd name="T5" fmla="*/ 336660 h 336660"/>
                  <a:gd name="T6" fmla="*/ 1965153 w 2155441"/>
                  <a:gd name="T7" fmla="*/ 12317 h 336660"/>
                  <a:gd name="T8" fmla="*/ 0 60000 65536"/>
                  <a:gd name="T9" fmla="*/ 0 60000 65536"/>
                  <a:gd name="T10" fmla="*/ 0 60000 65536"/>
                  <a:gd name="T11" fmla="*/ 0 60000 65536"/>
                  <a:gd name="T12" fmla="*/ 0 w 2155441"/>
                  <a:gd name="T13" fmla="*/ 0 h 336660"/>
                  <a:gd name="T14" fmla="*/ 2155441 w 2155441"/>
                  <a:gd name="T15" fmla="*/ 336660 h 336660"/>
                </a:gdLst>
                <a:ahLst/>
                <a:cxnLst>
                  <a:cxn ang="T8">
                    <a:pos x="T0" y="T1"/>
                  </a:cxn>
                  <a:cxn ang="T9">
                    <a:pos x="T2" y="T3"/>
                  </a:cxn>
                  <a:cxn ang="T10">
                    <a:pos x="T4" y="T5"/>
                  </a:cxn>
                  <a:cxn ang="T11">
                    <a:pos x="T6" y="T7"/>
                  </a:cxn>
                </a:cxnLst>
                <a:rect l="T12" t="T13" r="T14" b="T15"/>
                <a:pathLst>
                  <a:path w="2155441" h="336660">
                    <a:moveTo>
                      <a:pt x="61584" y="0"/>
                    </a:moveTo>
                    <a:lnTo>
                      <a:pt x="0" y="328448"/>
                    </a:lnTo>
                    <a:lnTo>
                      <a:pt x="1790043" y="336660"/>
                    </a:lnTo>
                    <a:cubicBezTo>
                      <a:pt x="2155441" y="319554"/>
                      <a:pt x="2136282" y="213492"/>
                      <a:pt x="1999428" y="12317"/>
                    </a:cubicBezTo>
                  </a:path>
                </a:pathLst>
              </a:custGeom>
              <a:noFill/>
              <a:ln w="95250" algn="ctr">
                <a:solidFill>
                  <a:srgbClr val="FFFFFF">
                    <a:alpha val="45097"/>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mn-ea"/>
                </a:endParaRPr>
              </a:p>
            </p:txBody>
          </p:sp>
          <p:sp>
            <p:nvSpPr>
              <p:cNvPr id="31" name="フリーフォーム 25"/>
              <p:cNvSpPr>
                <a:spLocks noChangeArrowheads="1"/>
              </p:cNvSpPr>
              <p:nvPr/>
            </p:nvSpPr>
            <p:spPr bwMode="auto">
              <a:xfrm>
                <a:off x="213" y="208"/>
                <a:ext cx="132" cy="5"/>
              </a:xfrm>
              <a:custGeom>
                <a:avLst/>
                <a:gdLst>
                  <a:gd name="T0" fmla="*/ 0 w 1251239"/>
                  <a:gd name="T1" fmla="*/ 0 h 42551"/>
                  <a:gd name="T2" fmla="*/ 1116424 w 1251239"/>
                  <a:gd name="T3" fmla="*/ 36951 h 42551"/>
                  <a:gd name="T4" fmla="*/ 1250903 w 1251239"/>
                  <a:gd name="T5" fmla="*/ 12317 h 42551"/>
                  <a:gd name="T6" fmla="*/ 0 60000 65536"/>
                  <a:gd name="T7" fmla="*/ 0 60000 65536"/>
                  <a:gd name="T8" fmla="*/ 0 60000 65536"/>
                  <a:gd name="T9" fmla="*/ 0 w 1251239"/>
                  <a:gd name="T10" fmla="*/ 0 h 42551"/>
                  <a:gd name="T11" fmla="*/ 1251239 w 1251239"/>
                  <a:gd name="T12" fmla="*/ 42551 h 42551"/>
                </a:gdLst>
                <a:ahLst/>
                <a:cxnLst>
                  <a:cxn ang="T6">
                    <a:pos x="T0" y="T1"/>
                  </a:cxn>
                  <a:cxn ang="T7">
                    <a:pos x="T2" y="T3"/>
                  </a:cxn>
                  <a:cxn ang="T8">
                    <a:pos x="T4" y="T5"/>
                  </a:cxn>
                </a:cxnLst>
                <a:rect l="T9" t="T10" r="T11" b="T12"/>
                <a:pathLst>
                  <a:path w="1251239" h="42551">
                    <a:moveTo>
                      <a:pt x="0" y="0"/>
                    </a:moveTo>
                    <a:lnTo>
                      <a:pt x="1116724" y="36951"/>
                    </a:lnTo>
                    <a:cubicBezTo>
                      <a:pt x="1211439" y="28740"/>
                      <a:pt x="1242859" y="42551"/>
                      <a:pt x="1251239" y="12317"/>
                    </a:cubicBezTo>
                  </a:path>
                </a:pathLst>
              </a:custGeom>
              <a:noFill/>
              <a:ln w="15875" algn="ctr">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mn-ea"/>
                </a:endParaRPr>
              </a:p>
            </p:txBody>
          </p:sp>
          <p:sp>
            <p:nvSpPr>
              <p:cNvPr id="32" name="角丸四角形 26"/>
              <p:cNvSpPr>
                <a:spLocks noChangeArrowheads="1"/>
              </p:cNvSpPr>
              <p:nvPr/>
            </p:nvSpPr>
            <p:spPr bwMode="auto">
              <a:xfrm>
                <a:off x="192" y="302"/>
                <a:ext cx="122" cy="24"/>
              </a:xfrm>
              <a:prstGeom prst="roundRect">
                <a:avLst>
                  <a:gd name="adj" fmla="val 16667"/>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mn-ea"/>
                  </a:rPr>
                  <a:t>水深</a:t>
                </a:r>
                <a:r>
                  <a:rPr kumimoji="1" lang="ja-JP" altLang="ja-JP" sz="800" b="0" i="0" u="none" strike="noStrike" cap="none" normalizeH="0" baseline="0" dirty="0" smtClean="0">
                    <a:ln>
                      <a:noFill/>
                    </a:ln>
                    <a:solidFill>
                      <a:schemeClr val="tx1"/>
                    </a:solidFill>
                    <a:effectLst/>
                    <a:latin typeface="+mn-ea"/>
                  </a:rPr>
                  <a:t>12m</a:t>
                </a:r>
                <a:r>
                  <a:rPr kumimoji="1" lang="ja-JP" sz="800" b="0" i="0" u="none" strike="noStrike" cap="none" normalizeH="0" baseline="0" dirty="0" smtClean="0">
                    <a:ln>
                      <a:noFill/>
                    </a:ln>
                    <a:solidFill>
                      <a:schemeClr val="tx1"/>
                    </a:solidFill>
                    <a:effectLst/>
                    <a:latin typeface="+mn-ea"/>
                  </a:rPr>
                  <a:t>岸壁・泊地</a:t>
                </a:r>
              </a:p>
            </p:txBody>
          </p:sp>
          <p:sp>
            <p:nvSpPr>
              <p:cNvPr id="33" name="角丸四角形 27"/>
              <p:cNvSpPr>
                <a:spLocks noChangeArrowheads="1"/>
              </p:cNvSpPr>
              <p:nvPr/>
            </p:nvSpPr>
            <p:spPr bwMode="auto">
              <a:xfrm>
                <a:off x="235" y="218"/>
                <a:ext cx="100" cy="21"/>
              </a:xfrm>
              <a:prstGeom prst="roundRect">
                <a:avLst>
                  <a:gd name="adj" fmla="val 16667"/>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mn-ea"/>
                  </a:rPr>
                  <a:t>新高梁川橋梁</a:t>
                </a:r>
              </a:p>
            </p:txBody>
          </p:sp>
          <p:sp>
            <p:nvSpPr>
              <p:cNvPr id="34" name="フリーフォーム 29"/>
              <p:cNvSpPr>
                <a:spLocks noChangeArrowheads="1"/>
              </p:cNvSpPr>
              <p:nvPr/>
            </p:nvSpPr>
            <p:spPr bwMode="auto">
              <a:xfrm>
                <a:off x="29" y="272"/>
                <a:ext cx="66" cy="173"/>
              </a:xfrm>
              <a:custGeom>
                <a:avLst/>
                <a:gdLst>
                  <a:gd name="T0" fmla="*/ 221735 w 21550"/>
                  <a:gd name="T1" fmla="*/ 1658678 h 11953"/>
                  <a:gd name="T2" fmla="*/ 628156 w 21550"/>
                  <a:gd name="T3" fmla="*/ 4163 h 11953"/>
                  <a:gd name="T4" fmla="*/ 422890 w 21550"/>
                  <a:gd name="T5" fmla="*/ 0 h 11953"/>
                  <a:gd name="T6" fmla="*/ 0 w 21550"/>
                  <a:gd name="T7" fmla="*/ 1445116 h 11953"/>
                  <a:gd name="T8" fmla="*/ 0 60000 65536"/>
                  <a:gd name="T9" fmla="*/ 0 60000 65536"/>
                  <a:gd name="T10" fmla="*/ 0 60000 65536"/>
                  <a:gd name="T11" fmla="*/ 0 60000 65536"/>
                  <a:gd name="T12" fmla="*/ 0 w 21550"/>
                  <a:gd name="T13" fmla="*/ 0 h 11953"/>
                  <a:gd name="T14" fmla="*/ 21550 w 21550"/>
                  <a:gd name="T15" fmla="*/ 11953 h 11953"/>
                </a:gdLst>
                <a:ahLst/>
                <a:cxnLst>
                  <a:cxn ang="T8">
                    <a:pos x="T0" y="T1"/>
                  </a:cxn>
                  <a:cxn ang="T9">
                    <a:pos x="T2" y="T3"/>
                  </a:cxn>
                  <a:cxn ang="T10">
                    <a:pos x="T4" y="T5"/>
                  </a:cxn>
                  <a:cxn ang="T11">
                    <a:pos x="T6" y="T7"/>
                  </a:cxn>
                </a:cxnLst>
                <a:rect l="T12" t="T13" r="T14" b="T15"/>
                <a:pathLst>
                  <a:path w="21550" h="11953">
                    <a:moveTo>
                      <a:pt x="7607" y="11953"/>
                    </a:moveTo>
                    <a:lnTo>
                      <a:pt x="21550" y="30"/>
                    </a:lnTo>
                    <a:lnTo>
                      <a:pt x="14508" y="0"/>
                    </a:lnTo>
                    <a:lnTo>
                      <a:pt x="0" y="10414"/>
                    </a:lnTo>
                  </a:path>
                </a:pathLst>
              </a:custGeom>
              <a:noFill/>
              <a:ln w="6350" algn="ctr">
                <a:solidFill>
                  <a:srgbClr val="FFFFFF"/>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mn-ea"/>
                </a:endParaRPr>
              </a:p>
            </p:txBody>
          </p:sp>
          <p:sp>
            <p:nvSpPr>
              <p:cNvPr id="35" name="角丸四角形 30"/>
              <p:cNvSpPr>
                <a:spLocks noChangeArrowheads="1"/>
              </p:cNvSpPr>
              <p:nvPr/>
            </p:nvSpPr>
            <p:spPr bwMode="auto">
              <a:xfrm>
                <a:off x="39" y="243"/>
                <a:ext cx="85" cy="23"/>
              </a:xfrm>
              <a:prstGeom prst="roundRect">
                <a:avLst>
                  <a:gd name="adj" fmla="val 16667"/>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mn-ea"/>
                  </a:rPr>
                  <a:t>玉島西航路</a:t>
                </a:r>
              </a:p>
            </p:txBody>
          </p:sp>
        </p:grpSp>
      </p:grpSp>
      <p:sp>
        <p:nvSpPr>
          <p:cNvPr id="16" name="テキスト ボックス 15"/>
          <p:cNvSpPr txBox="1"/>
          <p:nvPr/>
        </p:nvSpPr>
        <p:spPr bwMode="auto">
          <a:xfrm>
            <a:off x="252000" y="1628800"/>
            <a:ext cx="4320000" cy="3888432"/>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rmAutofit/>
            <a:flatTx/>
          </a:bodyPr>
          <a:lstStyle/>
          <a:p>
            <a:pPr algn="ctr" fontAlgn="base">
              <a:spcBef>
                <a:spcPct val="0"/>
              </a:spcBef>
              <a:spcAft>
                <a:spcPct val="0"/>
              </a:spcAft>
            </a:pPr>
            <a:r>
              <a:rPr lang="ja-JP" altLang="en-US" sz="1400" dirty="0" smtClean="0">
                <a:latin typeface="+mn-ea"/>
              </a:rPr>
              <a:t>美作</a:t>
            </a:r>
            <a:r>
              <a:rPr lang="ja-JP" altLang="en-US" sz="1400" dirty="0">
                <a:latin typeface="+mn-ea"/>
              </a:rPr>
              <a:t>岡山間道路建設事業</a:t>
            </a:r>
          </a:p>
          <a:p>
            <a:pPr algn="r" fontAlgn="base">
              <a:spcBef>
                <a:spcPct val="0"/>
              </a:spcBef>
              <a:spcAft>
                <a:spcPct val="0"/>
              </a:spcAft>
            </a:pPr>
            <a:r>
              <a:rPr lang="ja-JP" altLang="en-US" sz="1200" dirty="0">
                <a:latin typeface="+mn-ea"/>
              </a:rPr>
              <a:t>　　    ［</a:t>
            </a:r>
            <a:r>
              <a:rPr lang="en-US" altLang="ja-JP" sz="1200" dirty="0">
                <a:latin typeface="+mn-ea"/>
              </a:rPr>
              <a:t>31</a:t>
            </a:r>
            <a:r>
              <a:rPr lang="ja-JP" altLang="en-US" sz="1200" dirty="0">
                <a:latin typeface="+mn-ea"/>
              </a:rPr>
              <a:t>億</a:t>
            </a:r>
            <a:r>
              <a:rPr lang="en-US" altLang="ja-JP" sz="1200" dirty="0">
                <a:latin typeface="+mn-ea"/>
              </a:rPr>
              <a:t>4,700</a:t>
            </a:r>
            <a:r>
              <a:rPr lang="ja-JP" altLang="en-US" sz="1200" dirty="0">
                <a:latin typeface="+mn-ea"/>
              </a:rPr>
              <a:t>万円（</a:t>
            </a:r>
            <a:r>
              <a:rPr lang="en-US" altLang="ja-JP" sz="1200" dirty="0">
                <a:latin typeface="+mn-ea"/>
              </a:rPr>
              <a:t>5,150</a:t>
            </a:r>
            <a:r>
              <a:rPr lang="ja-JP" altLang="en-US" sz="1200" dirty="0">
                <a:latin typeface="+mn-ea"/>
              </a:rPr>
              <a:t>万円）］</a:t>
            </a:r>
          </a:p>
          <a:p>
            <a:pPr fontAlgn="base">
              <a:spcBef>
                <a:spcPct val="0"/>
              </a:spcBef>
              <a:spcAft>
                <a:spcPct val="0"/>
              </a:spcAft>
            </a:pPr>
            <a:endParaRPr lang="en-US" altLang="ja-JP" sz="1000" dirty="0" smtClean="0">
              <a:latin typeface="+mn-ea"/>
            </a:endParaRPr>
          </a:p>
          <a:p>
            <a:pPr fontAlgn="base">
              <a:spcBef>
                <a:spcPct val="0"/>
              </a:spcBef>
              <a:spcAft>
                <a:spcPct val="0"/>
              </a:spcAft>
            </a:pPr>
            <a:r>
              <a:rPr lang="ja-JP" altLang="en-US" sz="1000" dirty="0">
                <a:latin typeface="+mn-ea"/>
              </a:rPr>
              <a:t>　中国縦貫自動車道及び山陽自動車道と一体となって高規格道路網を形成する地域高規格道路であり、美作圏域と岡山圏域との交流促進や県東部地域の活性化のため、整備を促進します。</a:t>
            </a:r>
          </a:p>
          <a:p>
            <a:pPr fontAlgn="base">
              <a:spcBef>
                <a:spcPct val="0"/>
              </a:spcBef>
              <a:spcAft>
                <a:spcPct val="0"/>
              </a:spcAft>
            </a:pPr>
            <a:r>
              <a:rPr lang="ja-JP" altLang="en-US" sz="1000" dirty="0">
                <a:latin typeface="+mn-ea"/>
              </a:rPr>
              <a:t>　勝央ＩＣ～湯郷温泉ＩＣ間については、平成２３年度の供用開始を目指します。</a:t>
            </a:r>
            <a:endParaRPr kumimoji="1" lang="ja-JP" altLang="en-US" sz="1000" b="0" i="0" u="none" strike="noStrike" cap="none" normalizeH="0" baseline="0" dirty="0" smtClean="0">
              <a:ln>
                <a:noFill/>
              </a:ln>
              <a:solidFill>
                <a:schemeClr val="tx1"/>
              </a:solidFill>
              <a:effectLst/>
              <a:latin typeface="+mn-ea"/>
            </a:endParaRP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2964809"/>
            <a:ext cx="3115201" cy="233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bwMode="auto">
          <a:xfrm>
            <a:off x="252000" y="5627412"/>
            <a:ext cx="4320000" cy="64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400" dirty="0" smtClean="0">
                <a:latin typeface="ＭＳ Ｐゴシック" pitchFamily="50" charset="-128"/>
                <a:ea typeface="ＭＳ Ｐゴシック" pitchFamily="50" charset="-128"/>
              </a:rPr>
              <a:t>　　　　　　　中山間</a:t>
            </a:r>
            <a:r>
              <a:rPr lang="ja-JP" altLang="en-US" sz="1400" dirty="0">
                <a:latin typeface="ＭＳ Ｐゴシック" pitchFamily="50" charset="-128"/>
                <a:ea typeface="ＭＳ Ｐゴシック" pitchFamily="50" charset="-128"/>
              </a:rPr>
              <a:t>地域等活力創出支援</a:t>
            </a:r>
            <a:r>
              <a:rPr lang="ja-JP" altLang="en-US" sz="1400" dirty="0" smtClean="0">
                <a:latin typeface="ＭＳ Ｐゴシック" pitchFamily="50" charset="-128"/>
                <a:ea typeface="ＭＳ Ｐゴシック" pitchFamily="50" charset="-128"/>
              </a:rPr>
              <a:t>事業</a:t>
            </a:r>
            <a:endParaRPr lang="en-US" altLang="ja-JP" sz="1400" dirty="0" smtClean="0">
              <a:latin typeface="ＭＳ Ｐゴシック" pitchFamily="50" charset="-128"/>
              <a:ea typeface="ＭＳ Ｐゴシック" pitchFamily="50" charset="-128"/>
            </a:endParaRPr>
          </a:p>
          <a:p>
            <a:pPr algn="r" fontAlgn="base">
              <a:spcBef>
                <a:spcPct val="0"/>
              </a:spcBef>
              <a:spcAft>
                <a:spcPct val="0"/>
              </a:spcAft>
            </a:pPr>
            <a:r>
              <a:rPr lang="ja-JP" altLang="en-US" sz="1400" dirty="0" smtClean="0">
                <a:latin typeface="ＭＳ Ｐゴシック" pitchFamily="50" charset="-128"/>
                <a:ea typeface="ＭＳ Ｐゴシック" pitchFamily="50" charset="-128"/>
              </a:rPr>
              <a:t> </a:t>
            </a:r>
            <a:r>
              <a:rPr lang="ja-JP" altLang="en-US" sz="1200" dirty="0">
                <a:latin typeface="+mn-ea"/>
              </a:rPr>
              <a:t>　　　　　　　            　　　　　</a:t>
            </a:r>
            <a:r>
              <a:rPr lang="ja-JP" altLang="en-US" sz="1200" dirty="0" smtClean="0">
                <a:latin typeface="+mn-ea"/>
              </a:rPr>
              <a:t>［</a:t>
            </a:r>
            <a:r>
              <a:rPr lang="en-US" altLang="ja-JP" sz="1200" dirty="0" smtClean="0">
                <a:latin typeface="+mn-ea"/>
              </a:rPr>
              <a:t>6</a:t>
            </a:r>
            <a:r>
              <a:rPr lang="ja-JP" altLang="en-US" sz="1200" dirty="0" smtClean="0">
                <a:latin typeface="+mn-ea"/>
              </a:rPr>
              <a:t>億円</a:t>
            </a:r>
            <a:r>
              <a:rPr lang="en-US" altLang="ja-JP" sz="1200" dirty="0" smtClean="0">
                <a:latin typeface="+mn-ea"/>
              </a:rPr>
              <a:t>(3</a:t>
            </a:r>
            <a:r>
              <a:rPr lang="ja-JP" altLang="en-US" sz="1200" dirty="0" smtClean="0">
                <a:latin typeface="+mn-ea"/>
              </a:rPr>
              <a:t>億円</a:t>
            </a:r>
            <a:r>
              <a:rPr lang="en-US" altLang="ja-JP" sz="1200" dirty="0">
                <a:latin typeface="+mn-ea"/>
              </a:rPr>
              <a:t>)</a:t>
            </a:r>
            <a:r>
              <a:rPr lang="ja-JP" altLang="en-US" sz="1200" dirty="0">
                <a:latin typeface="+mn-ea"/>
              </a:rPr>
              <a:t>］</a:t>
            </a:r>
          </a:p>
          <a:p>
            <a:pPr algn="r" fontAlgn="base">
              <a:spcBef>
                <a:spcPct val="0"/>
              </a:spcBef>
              <a:spcAft>
                <a:spcPct val="0"/>
              </a:spcAft>
            </a:pPr>
            <a:r>
              <a:rPr lang="ja-JP" altLang="en-US" sz="1000" dirty="0">
                <a:latin typeface="+mn-ea"/>
              </a:rPr>
              <a:t>詳細は</a:t>
            </a:r>
            <a:r>
              <a:rPr lang="en-US" altLang="ja-JP" sz="1000" dirty="0" smtClean="0">
                <a:latin typeface="+mn-ea"/>
              </a:rPr>
              <a:t>P.</a:t>
            </a:r>
            <a:r>
              <a:rPr lang="ja-JP" altLang="en-US" sz="1000" dirty="0" smtClean="0">
                <a:latin typeface="+mn-ea"/>
              </a:rPr>
              <a:t>１７を参照</a:t>
            </a:r>
          </a:p>
        </p:txBody>
      </p:sp>
      <p:sp>
        <p:nvSpPr>
          <p:cNvPr id="38" name="Oval 46"/>
          <p:cNvSpPr>
            <a:spLocks noChangeArrowheads="1"/>
          </p:cNvSpPr>
          <p:nvPr/>
        </p:nvSpPr>
        <p:spPr bwMode="auto">
          <a:xfrm>
            <a:off x="252000" y="5627412"/>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Tree>
    <p:extLst>
      <p:ext uri="{BB962C8B-B14F-4D97-AF65-F5344CB8AC3E}">
        <p14:creationId xmlns:p14="http://schemas.microsoft.com/office/powerpoint/2010/main" val="28119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－３９－</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Ⅴ</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経済・雇用対策</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5" name="AutoShape 12"/>
          <p:cNvSpPr>
            <a:spLocks noChangeArrowheads="1"/>
          </p:cNvSpPr>
          <p:nvPr/>
        </p:nvSpPr>
        <p:spPr bwMode="auto">
          <a:xfrm>
            <a:off x="179388" y="547688"/>
            <a:ext cx="8785100" cy="648000"/>
          </a:xfrm>
          <a:prstGeom prst="roundRect">
            <a:avLst>
              <a:gd name="adj" fmla="val 16667"/>
            </a:avLst>
          </a:prstGeom>
          <a:solidFill>
            <a:srgbClr val="FFCC99"/>
          </a:solidFill>
          <a:ln w="9525" algn="ctr">
            <a:noFill/>
            <a:round/>
            <a:headEnd/>
            <a:tailEnd/>
          </a:ln>
          <a:effectLst>
            <a:outerShdw dist="107763" dir="2700000" algn="ctr" rotWithShape="0">
              <a:srgbClr val="808080"/>
            </a:outerShdw>
          </a:effectLst>
        </p:spPr>
        <p:txBody>
          <a:bodyPr wrap="square" lIns="108000" rIns="0" anchor="ctr" anchorCtr="0">
            <a:noAutofit/>
          </a:bodyPr>
          <a:lstStyle/>
          <a:p>
            <a:pPr fontAlgn="base">
              <a:spcBef>
                <a:spcPct val="50000"/>
              </a:spcBef>
              <a:spcAft>
                <a:spcPct val="0"/>
              </a:spcAft>
              <a:defRPr/>
            </a:pPr>
            <a:r>
              <a:rPr lang="ja-JP" altLang="en-US" sz="1600" dirty="0">
                <a:solidFill>
                  <a:prstClr val="black"/>
                </a:solidFill>
                <a:latin typeface="Arial" charset="0"/>
                <a:ea typeface="HG丸ｺﾞｼｯｸM-PRO" pitchFamily="50" charset="-128"/>
              </a:rPr>
              <a:t>中</a:t>
            </a:r>
            <a:r>
              <a:rPr lang="ja-JP" altLang="en-US" sz="1600" dirty="0" smtClean="0">
                <a:solidFill>
                  <a:prstClr val="black"/>
                </a:solidFill>
                <a:latin typeface="Arial" charset="0"/>
                <a:ea typeface="HG丸ｺﾞｼｯｸM-PRO" pitchFamily="50" charset="-128"/>
              </a:rPr>
              <a:t>小企業に対する経営支援や新規学卒者等の若者に対する就職支援、地域における雇用創出や経済の下支えなどの総額８６４億円の経済・雇用対策を実施</a:t>
            </a:r>
            <a:endParaRPr lang="en-US" altLang="ja-JP" sz="1600" dirty="0" smtClean="0">
              <a:solidFill>
                <a:prstClr val="black"/>
              </a:solidFill>
              <a:latin typeface="Arial" charset="0"/>
              <a:ea typeface="HG丸ｺﾞｼｯｸM-PRO" pitchFamily="50" charset="-128"/>
            </a:endParaRPr>
          </a:p>
        </p:txBody>
      </p:sp>
      <p:sp>
        <p:nvSpPr>
          <p:cNvPr id="3" name="円/楕円 2"/>
          <p:cNvSpPr/>
          <p:nvPr/>
        </p:nvSpPr>
        <p:spPr>
          <a:xfrm>
            <a:off x="3491880" y="48940"/>
            <a:ext cx="2160240" cy="360363"/>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smtClean="0">
                <a:latin typeface="HGP創英角ﾎﾟｯﾌﾟ体" pitchFamily="50" charset="-128"/>
                <a:ea typeface="HGP創英角ﾎﾟｯﾌﾟ体" pitchFamily="50" charset="-128"/>
              </a:rPr>
              <a:t>総額８６４億円</a:t>
            </a:r>
            <a:endParaRPr kumimoji="1" lang="ja-JP" altLang="en-US" dirty="0">
              <a:latin typeface="HGP創英角ﾎﾟｯﾌﾟ体" pitchFamily="50" charset="-128"/>
              <a:ea typeface="HGP創英角ﾎﾟｯﾌﾟ体" pitchFamily="50" charset="-128"/>
            </a:endParaRPr>
          </a:p>
        </p:txBody>
      </p:sp>
      <p:sp>
        <p:nvSpPr>
          <p:cNvPr id="32" name="テキスト ボックス 31"/>
          <p:cNvSpPr txBox="1"/>
          <p:nvPr/>
        </p:nvSpPr>
        <p:spPr bwMode="auto">
          <a:xfrm>
            <a:off x="4644008" y="1320241"/>
            <a:ext cx="4320000" cy="3116871"/>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高校生</a:t>
            </a:r>
            <a:r>
              <a:rPr lang="ja-JP" altLang="en-US" sz="1400" dirty="0">
                <a:latin typeface="+mn-ea"/>
              </a:rPr>
              <a:t>就職応援事業</a:t>
            </a:r>
          </a:p>
          <a:p>
            <a:pPr algn="r" fontAlgn="base">
              <a:spcBef>
                <a:spcPct val="0"/>
              </a:spcBef>
              <a:spcAft>
                <a:spcPct val="0"/>
              </a:spcAft>
            </a:pPr>
            <a:r>
              <a:rPr lang="ja-JP" altLang="en-US" sz="1200" dirty="0">
                <a:latin typeface="+mn-ea"/>
              </a:rPr>
              <a:t>　　　　　　　   　　　　  ［</a:t>
            </a:r>
            <a:r>
              <a:rPr lang="en-US" altLang="ja-JP" sz="1200" dirty="0">
                <a:latin typeface="+mn-ea"/>
              </a:rPr>
              <a:t>2,383</a:t>
            </a:r>
            <a:r>
              <a:rPr lang="ja-JP" altLang="en-US" sz="1200" dirty="0">
                <a:latin typeface="+mn-ea"/>
              </a:rPr>
              <a:t>万円</a:t>
            </a:r>
            <a:r>
              <a:rPr lang="en-US" altLang="ja-JP" sz="1200" dirty="0">
                <a:latin typeface="+mn-ea"/>
              </a:rPr>
              <a:t>(2,383</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厳しい雇用情勢が続いている中、新規高卒者（特別支援学校高等部卒業者）が未就職のまま卒業することのないよう産業労働部や関係機関等と連携を密にしながら強力に支援するとともに、キャリア教育の充実を図ります。</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高校生就職アドバイザー配置事業</a:t>
            </a:r>
          </a:p>
          <a:p>
            <a:pPr fontAlgn="base">
              <a:spcBef>
                <a:spcPct val="0"/>
              </a:spcBef>
              <a:spcAft>
                <a:spcPct val="0"/>
              </a:spcAft>
            </a:pPr>
            <a:r>
              <a:rPr lang="ja-JP" altLang="en-US" sz="1000" dirty="0" smtClean="0">
                <a:latin typeface="+mn-ea"/>
              </a:rPr>
              <a:t>◎</a:t>
            </a:r>
            <a:r>
              <a:rPr lang="ja-JP" altLang="en-US" sz="1000" dirty="0">
                <a:latin typeface="+mn-ea"/>
              </a:rPr>
              <a:t>高校生就職支援プログラム事業</a:t>
            </a:r>
          </a:p>
          <a:p>
            <a:pPr fontAlgn="base">
              <a:spcBef>
                <a:spcPct val="0"/>
              </a:spcBef>
              <a:spcAft>
                <a:spcPct val="0"/>
              </a:spcAft>
            </a:pPr>
            <a:r>
              <a:rPr lang="ja-JP" altLang="en-US" sz="1000" dirty="0" smtClean="0">
                <a:latin typeface="+mn-ea"/>
              </a:rPr>
              <a:t>◎</a:t>
            </a:r>
            <a:r>
              <a:rPr lang="ja-JP" altLang="en-US" sz="1000" dirty="0">
                <a:latin typeface="+mn-ea"/>
              </a:rPr>
              <a:t>岡山県就職問題連絡協議会</a:t>
            </a:r>
          </a:p>
          <a:p>
            <a:pPr fontAlgn="base">
              <a:spcBef>
                <a:spcPct val="0"/>
              </a:spcBef>
              <a:spcAft>
                <a:spcPct val="0"/>
              </a:spcAft>
            </a:pPr>
            <a:r>
              <a:rPr lang="ja-JP" altLang="en-US" sz="1000" dirty="0" smtClean="0">
                <a:latin typeface="+mn-ea"/>
              </a:rPr>
              <a:t>◎</a:t>
            </a:r>
            <a:r>
              <a:rPr lang="ja-JP" altLang="en-US" sz="1000" dirty="0">
                <a:latin typeface="+mn-ea"/>
              </a:rPr>
              <a:t>高校生のためのジョブフェア</a:t>
            </a:r>
          </a:p>
          <a:p>
            <a:pPr fontAlgn="base">
              <a:spcBef>
                <a:spcPct val="0"/>
              </a:spcBef>
              <a:spcAft>
                <a:spcPct val="0"/>
              </a:spcAft>
            </a:pPr>
            <a:r>
              <a:rPr lang="ja-JP" altLang="en-US" sz="1000" dirty="0" smtClean="0">
                <a:latin typeface="+mn-ea"/>
              </a:rPr>
              <a:t>◎</a:t>
            </a:r>
            <a:r>
              <a:rPr lang="ja-JP" altLang="en-US" sz="1000" dirty="0">
                <a:latin typeface="+mn-ea"/>
              </a:rPr>
              <a:t>合同就職面接会</a:t>
            </a:r>
          </a:p>
          <a:p>
            <a:pPr fontAlgn="base">
              <a:spcBef>
                <a:spcPct val="0"/>
              </a:spcBef>
              <a:spcAft>
                <a:spcPct val="0"/>
              </a:spcAft>
            </a:pPr>
            <a:r>
              <a:rPr lang="ja-JP" altLang="en-US" sz="1000" dirty="0" smtClean="0">
                <a:latin typeface="+mn-ea"/>
              </a:rPr>
              <a:t>◎</a:t>
            </a:r>
            <a:r>
              <a:rPr lang="ja-JP" altLang="en-US" sz="1000" dirty="0">
                <a:latin typeface="+mn-ea"/>
              </a:rPr>
              <a:t>職場適応指導</a:t>
            </a:r>
          </a:p>
          <a:p>
            <a:pPr fontAlgn="base">
              <a:spcBef>
                <a:spcPct val="0"/>
              </a:spcBef>
              <a:spcAft>
                <a:spcPct val="0"/>
              </a:spcAft>
            </a:pPr>
            <a:r>
              <a:rPr lang="ja-JP" altLang="en-US" sz="1000" dirty="0" smtClean="0">
                <a:latin typeface="+mn-ea"/>
              </a:rPr>
              <a:t>◎</a:t>
            </a:r>
            <a:r>
              <a:rPr lang="ja-JP" altLang="en-US" sz="1000" dirty="0">
                <a:latin typeface="+mn-ea"/>
              </a:rPr>
              <a:t>キャリア教育充実への取組</a:t>
            </a:r>
          </a:p>
          <a:p>
            <a:pPr fontAlgn="base">
              <a:spcBef>
                <a:spcPct val="0"/>
              </a:spcBef>
              <a:spcAft>
                <a:spcPct val="0"/>
              </a:spcAft>
            </a:pPr>
            <a:r>
              <a:rPr lang="ja-JP" altLang="en-US" sz="1000" dirty="0" smtClean="0">
                <a:latin typeface="+mn-ea"/>
              </a:rPr>
              <a:t>  </a:t>
            </a:r>
            <a:r>
              <a:rPr lang="ja-JP" altLang="en-US" sz="1000" dirty="0">
                <a:latin typeface="+mn-ea"/>
              </a:rPr>
              <a:t>・岡山県地域人材育成支援</a:t>
            </a:r>
            <a:r>
              <a:rPr lang="ja-JP" altLang="en-US" sz="1000" dirty="0" smtClean="0">
                <a:latin typeface="+mn-ea"/>
              </a:rPr>
              <a:t>事業</a:t>
            </a:r>
            <a:endParaRPr lang="en-US" altLang="ja-JP" sz="1000" dirty="0">
              <a:latin typeface="+mn-ea"/>
            </a:endParaRPr>
          </a:p>
          <a:p>
            <a:pPr fontAlgn="base">
              <a:spcBef>
                <a:spcPct val="0"/>
              </a:spcBef>
              <a:spcAft>
                <a:spcPct val="0"/>
              </a:spcAft>
            </a:pPr>
            <a:r>
              <a:rPr lang="ja-JP" altLang="en-US" sz="1000" dirty="0">
                <a:latin typeface="+mn-ea"/>
              </a:rPr>
              <a:t>　 本県産業を支える人材を</a:t>
            </a:r>
            <a:r>
              <a:rPr lang="ja-JP" altLang="en-US" sz="1000" dirty="0" smtClean="0">
                <a:latin typeface="+mn-ea"/>
              </a:rPr>
              <a:t>輩出する</a:t>
            </a:r>
            <a:r>
              <a:rPr lang="ja-JP" altLang="en-US" sz="1000" dirty="0">
                <a:latin typeface="+mn-ea"/>
              </a:rPr>
              <a:t>ため、専門高校</a:t>
            </a:r>
            <a:r>
              <a:rPr lang="ja-JP" altLang="en-US" sz="1000" dirty="0" smtClean="0">
                <a:latin typeface="+mn-ea"/>
              </a:rPr>
              <a:t>と地域産業とが</a:t>
            </a:r>
            <a:r>
              <a:rPr lang="ja-JP" altLang="en-US" sz="1000" dirty="0">
                <a:latin typeface="+mn-ea"/>
              </a:rPr>
              <a:t>連携し</a:t>
            </a:r>
            <a:r>
              <a:rPr lang="ja-JP" altLang="en-US" sz="1000" dirty="0" smtClean="0">
                <a:latin typeface="+mn-ea"/>
              </a:rPr>
              <a:t>、</a:t>
            </a:r>
            <a:endParaRPr lang="en-US" altLang="ja-JP" sz="1000" dirty="0" smtClean="0">
              <a:latin typeface="+mn-ea"/>
            </a:endParaRPr>
          </a:p>
          <a:p>
            <a:pPr fontAlgn="base">
              <a:spcBef>
                <a:spcPct val="0"/>
              </a:spcBef>
              <a:spcAft>
                <a:spcPct val="0"/>
              </a:spcAft>
            </a:pPr>
            <a:r>
              <a:rPr lang="en-US" altLang="ja-JP" sz="1000" dirty="0" smtClean="0">
                <a:latin typeface="+mn-ea"/>
              </a:rPr>
              <a:t>   </a:t>
            </a:r>
            <a:r>
              <a:rPr lang="ja-JP" altLang="en-US" sz="1000" dirty="0" smtClean="0">
                <a:latin typeface="+mn-ea"/>
              </a:rPr>
              <a:t>新た</a:t>
            </a:r>
            <a:r>
              <a:rPr lang="ja-JP" altLang="en-US" sz="1000" dirty="0">
                <a:latin typeface="+mn-ea"/>
              </a:rPr>
              <a:t>な時代に</a:t>
            </a:r>
            <a:r>
              <a:rPr lang="ja-JP" altLang="en-US" sz="1000" dirty="0" smtClean="0">
                <a:latin typeface="+mn-ea"/>
              </a:rPr>
              <a:t>対応したスペシャリスト</a:t>
            </a:r>
            <a:r>
              <a:rPr lang="ja-JP" altLang="en-US" sz="1000" dirty="0">
                <a:latin typeface="+mn-ea"/>
              </a:rPr>
              <a:t>の育成を図ります。</a:t>
            </a:r>
          </a:p>
          <a:p>
            <a:pPr fontAlgn="base">
              <a:spcBef>
                <a:spcPct val="0"/>
              </a:spcBef>
              <a:spcAft>
                <a:spcPct val="0"/>
              </a:spcAft>
            </a:pPr>
            <a:r>
              <a:rPr lang="ja-JP" altLang="en-US" sz="1000" dirty="0" smtClean="0">
                <a:latin typeface="+mn-ea"/>
              </a:rPr>
              <a:t>◎</a:t>
            </a:r>
            <a:r>
              <a:rPr lang="ja-JP" altLang="en-US" sz="1000" dirty="0">
                <a:latin typeface="+mn-ea"/>
              </a:rPr>
              <a:t>特別支援学校職業自立支援事業</a:t>
            </a:r>
          </a:p>
          <a:p>
            <a:pPr fontAlgn="base">
              <a:spcBef>
                <a:spcPct val="0"/>
              </a:spcBef>
              <a:spcAft>
                <a:spcPct val="0"/>
              </a:spcAft>
            </a:pPr>
            <a:r>
              <a:rPr lang="ja-JP" altLang="en-US" sz="1000" dirty="0" smtClean="0">
                <a:latin typeface="+mn-ea"/>
              </a:rPr>
              <a:t>◎</a:t>
            </a:r>
            <a:r>
              <a:rPr lang="ja-JP" altLang="en-US" sz="1000" dirty="0">
                <a:latin typeface="+mn-ea"/>
              </a:rPr>
              <a:t>関係機関との連携による事業</a:t>
            </a:r>
            <a:endParaRPr kumimoji="1" lang="ja-JP" altLang="en-US" sz="1000" dirty="0">
              <a:latin typeface="+mn-ea"/>
            </a:endParaRPr>
          </a:p>
        </p:txBody>
      </p:sp>
      <p:sp>
        <p:nvSpPr>
          <p:cNvPr id="33" name="Oval 47" descr="25%"/>
          <p:cNvSpPr>
            <a:spLocks noChangeArrowheads="1"/>
          </p:cNvSpPr>
          <p:nvPr/>
        </p:nvSpPr>
        <p:spPr bwMode="auto">
          <a:xfrm>
            <a:off x="4644008" y="1320241"/>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4325" y="2446288"/>
            <a:ext cx="1682131" cy="1260000"/>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bwMode="auto">
          <a:xfrm>
            <a:off x="200968" y="1319560"/>
            <a:ext cx="4320000" cy="3117552"/>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地域</a:t>
            </a:r>
            <a:r>
              <a:rPr lang="ja-JP" altLang="en-US" sz="1400" dirty="0">
                <a:latin typeface="+mn-ea"/>
              </a:rPr>
              <a:t>経済</a:t>
            </a:r>
            <a:r>
              <a:rPr lang="ja-JP" altLang="en-US" sz="1400" dirty="0" smtClean="0">
                <a:latin typeface="+mn-ea"/>
              </a:rPr>
              <a:t>対策</a:t>
            </a:r>
            <a:endParaRPr lang="en-US" altLang="ja-JP" sz="1400" dirty="0" smtClean="0">
              <a:latin typeface="+mn-ea"/>
            </a:endParaRPr>
          </a:p>
          <a:p>
            <a:pPr algn="r" fontAlgn="base">
              <a:spcBef>
                <a:spcPct val="0"/>
              </a:spcBef>
              <a:spcAft>
                <a:spcPct val="0"/>
              </a:spcAft>
            </a:pPr>
            <a:r>
              <a:rPr lang="ja-JP" altLang="en-US" sz="1200" dirty="0">
                <a:latin typeface="+mn-ea"/>
              </a:rPr>
              <a:t>　     ［</a:t>
            </a:r>
            <a:r>
              <a:rPr lang="en-US" altLang="ja-JP" sz="1200" dirty="0">
                <a:latin typeface="+mn-ea"/>
              </a:rPr>
              <a:t>1,916</a:t>
            </a:r>
            <a:r>
              <a:rPr lang="ja-JP" altLang="en-US" sz="1200" dirty="0">
                <a:latin typeface="+mn-ea"/>
              </a:rPr>
              <a:t>万円</a:t>
            </a:r>
            <a:r>
              <a:rPr lang="en-US" altLang="ja-JP" sz="1200" dirty="0">
                <a:latin typeface="+mn-ea"/>
              </a:rPr>
              <a:t>(1,916</a:t>
            </a:r>
            <a:r>
              <a:rPr lang="ja-JP" altLang="en-US" sz="1200" dirty="0">
                <a:latin typeface="+mn-ea"/>
              </a:rPr>
              <a:t>万円</a:t>
            </a:r>
            <a:r>
              <a:rPr lang="en-US" altLang="ja-JP" sz="1200" dirty="0">
                <a:latin typeface="+mn-ea"/>
              </a:rPr>
              <a:t>)</a:t>
            </a:r>
            <a:r>
              <a:rPr lang="ja-JP" altLang="en-US" sz="1200" dirty="0">
                <a:latin typeface="+mn-ea"/>
              </a:rPr>
              <a:t>］</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a:latin typeface="+mn-ea"/>
              </a:rPr>
              <a:t>景気の低迷や円高により、県内中小企業は厳しい経営環境にあることから、販路の拡大と経営安定の支援に重点的に取り組みます。</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a:t>
            </a:r>
            <a:r>
              <a:rPr lang="ja-JP" altLang="en-US" sz="1000" dirty="0">
                <a:latin typeface="+mn-ea"/>
              </a:rPr>
              <a:t>大企業を訪問して実施する展示商談会の開催</a:t>
            </a:r>
          </a:p>
          <a:p>
            <a:pPr fontAlgn="base">
              <a:spcBef>
                <a:spcPct val="0"/>
              </a:spcBef>
              <a:spcAft>
                <a:spcPct val="0"/>
              </a:spcAft>
            </a:pPr>
            <a:r>
              <a:rPr lang="ja-JP" altLang="en-US" sz="1000" dirty="0" smtClean="0">
                <a:latin typeface="+mn-ea"/>
              </a:rPr>
              <a:t>　 大企業</a:t>
            </a:r>
            <a:r>
              <a:rPr lang="ja-JP" altLang="en-US" sz="1000" dirty="0">
                <a:latin typeface="+mn-ea"/>
              </a:rPr>
              <a:t>に対し県内企業の優れた技術・提案力を</a:t>
            </a:r>
            <a:r>
              <a:rPr lang="ja-JP" altLang="en-US" sz="1000" dirty="0" smtClean="0">
                <a:latin typeface="+mn-ea"/>
              </a:rPr>
              <a:t>売り込む展示</a:t>
            </a:r>
            <a:r>
              <a:rPr lang="ja-JP" altLang="en-US" sz="1000" dirty="0">
                <a:latin typeface="+mn-ea"/>
              </a:rPr>
              <a:t>商談会を開催</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首都圏販路開拓支援</a:t>
            </a:r>
          </a:p>
          <a:p>
            <a:pPr fontAlgn="base">
              <a:spcBef>
                <a:spcPct val="0"/>
              </a:spcBef>
              <a:spcAft>
                <a:spcPct val="0"/>
              </a:spcAft>
            </a:pPr>
            <a:r>
              <a:rPr lang="ja-JP" altLang="en-US" sz="1000" dirty="0" smtClean="0">
                <a:latin typeface="+mn-ea"/>
              </a:rPr>
              <a:t> </a:t>
            </a:r>
            <a:r>
              <a:rPr lang="ja-JP" altLang="en-US" sz="1000" dirty="0">
                <a:latin typeface="+mn-ea"/>
              </a:rPr>
              <a:t>　首都圏をターゲットに新製品等の販路開拓を支援</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新エネルギー導入促進資金の創設　　　　　　　　　　　　　　　　</a:t>
            </a:r>
          </a:p>
          <a:p>
            <a:pPr fontAlgn="base">
              <a:spcBef>
                <a:spcPct val="0"/>
              </a:spcBef>
              <a:spcAft>
                <a:spcPct val="0"/>
              </a:spcAft>
            </a:pPr>
            <a:r>
              <a:rPr lang="ja-JP" altLang="en-US" sz="1000" dirty="0" smtClean="0">
                <a:latin typeface="+mn-ea"/>
              </a:rPr>
              <a:t> </a:t>
            </a:r>
            <a:r>
              <a:rPr lang="ja-JP" altLang="en-US" sz="1000" dirty="0">
                <a:latin typeface="+mn-ea"/>
              </a:rPr>
              <a:t>　新エネルギー関連施設の設置、事業用の電気自動車</a:t>
            </a:r>
            <a:r>
              <a:rPr lang="ja-JP" altLang="en-US" sz="1000" dirty="0" smtClean="0">
                <a:latin typeface="+mn-ea"/>
              </a:rPr>
              <a:t>や</a:t>
            </a:r>
            <a:endParaRPr lang="en-US" altLang="ja-JP" sz="1000" dirty="0" smtClean="0">
              <a:latin typeface="+mn-ea"/>
            </a:endParaRPr>
          </a:p>
          <a:p>
            <a:pPr fontAlgn="base">
              <a:spcBef>
                <a:spcPct val="0"/>
              </a:spcBef>
              <a:spcAft>
                <a:spcPct val="0"/>
              </a:spcAft>
            </a:pPr>
            <a:r>
              <a:rPr lang="en-US" altLang="ja-JP" sz="1000" dirty="0">
                <a:latin typeface="+mn-ea"/>
              </a:rPr>
              <a:t> </a:t>
            </a:r>
            <a:r>
              <a:rPr lang="en-US" altLang="ja-JP" sz="1000" dirty="0" smtClean="0">
                <a:latin typeface="+mn-ea"/>
              </a:rPr>
              <a:t>  </a:t>
            </a:r>
            <a:r>
              <a:rPr lang="ja-JP" altLang="en-US" sz="1000" dirty="0" smtClean="0">
                <a:latin typeface="+mn-ea"/>
              </a:rPr>
              <a:t>充電</a:t>
            </a:r>
            <a:r>
              <a:rPr lang="ja-JP" altLang="en-US" sz="1000" dirty="0">
                <a:latin typeface="+mn-ea"/>
              </a:rPr>
              <a:t>設備等の導入を対象</a:t>
            </a:r>
          </a:p>
          <a:p>
            <a:pPr fontAlgn="base">
              <a:spcBef>
                <a:spcPct val="0"/>
              </a:spcBef>
              <a:spcAft>
                <a:spcPct val="0"/>
              </a:spcAft>
            </a:pPr>
            <a:endParaRPr lang="en-US" altLang="ja-JP" sz="400" dirty="0" smtClean="0">
              <a:latin typeface="+mn-ea"/>
            </a:endParaRPr>
          </a:p>
          <a:p>
            <a:pPr fontAlgn="base">
              <a:spcBef>
                <a:spcPct val="0"/>
              </a:spcBef>
              <a:spcAft>
                <a:spcPct val="0"/>
              </a:spcAft>
            </a:pPr>
            <a:r>
              <a:rPr lang="ja-JP" altLang="en-US" sz="1000" dirty="0" smtClean="0">
                <a:latin typeface="+mn-ea"/>
              </a:rPr>
              <a:t>◎</a:t>
            </a:r>
            <a:r>
              <a:rPr lang="ja-JP" altLang="en-US" sz="1000" dirty="0">
                <a:latin typeface="+mn-ea"/>
              </a:rPr>
              <a:t>中小企業の抜本的経営計画の作成</a:t>
            </a:r>
            <a:r>
              <a:rPr lang="ja-JP" altLang="en-US" sz="1000" dirty="0" smtClean="0">
                <a:latin typeface="+mn-ea"/>
              </a:rPr>
              <a:t>支援、</a:t>
            </a:r>
            <a:r>
              <a:rPr lang="ja-JP" altLang="en-US" sz="1000" dirty="0">
                <a:latin typeface="+mn-ea"/>
              </a:rPr>
              <a:t>単県融資制度による支援　　　　　　</a:t>
            </a:r>
          </a:p>
          <a:p>
            <a:pPr fontAlgn="base">
              <a:spcBef>
                <a:spcPct val="0"/>
              </a:spcBef>
              <a:spcAft>
                <a:spcPct val="0"/>
              </a:spcAft>
            </a:pPr>
            <a:r>
              <a:rPr lang="ja-JP" altLang="en-US" sz="1000" dirty="0" smtClean="0">
                <a:latin typeface="+mn-ea"/>
              </a:rPr>
              <a:t> </a:t>
            </a:r>
            <a:r>
              <a:rPr lang="ja-JP" altLang="en-US" sz="1000" dirty="0">
                <a:latin typeface="+mn-ea"/>
              </a:rPr>
              <a:t>　過剰債務ではあるが、将来性のある企業に</a:t>
            </a:r>
            <a:r>
              <a:rPr lang="ja-JP" altLang="en-US" sz="1000" dirty="0" smtClean="0">
                <a:latin typeface="+mn-ea"/>
              </a:rPr>
              <a:t>ついて実現</a:t>
            </a:r>
            <a:r>
              <a:rPr lang="ja-JP" altLang="en-US" sz="1000" dirty="0">
                <a:latin typeface="+mn-ea"/>
              </a:rPr>
              <a:t>可能</a:t>
            </a:r>
            <a:r>
              <a:rPr lang="ja-JP" altLang="en-US" sz="1000" dirty="0" smtClean="0">
                <a:latin typeface="+mn-ea"/>
              </a:rPr>
              <a:t>な抜本的</a:t>
            </a:r>
            <a:r>
              <a:rPr lang="ja-JP" altLang="en-US" sz="1000" dirty="0">
                <a:latin typeface="+mn-ea"/>
              </a:rPr>
              <a:t>な</a:t>
            </a:r>
            <a:r>
              <a:rPr lang="ja-JP" altLang="en-US" sz="1000" dirty="0" smtClean="0">
                <a:latin typeface="+mn-ea"/>
              </a:rPr>
              <a:t>経</a:t>
            </a:r>
            <a:endParaRPr lang="en-US" altLang="ja-JP" sz="1000" dirty="0" smtClean="0">
              <a:latin typeface="+mn-ea"/>
            </a:endParaRPr>
          </a:p>
          <a:p>
            <a:pPr fontAlgn="base">
              <a:spcBef>
                <a:spcPct val="0"/>
              </a:spcBef>
              <a:spcAft>
                <a:spcPct val="0"/>
              </a:spcAft>
            </a:pPr>
            <a:r>
              <a:rPr lang="ja-JP" altLang="en-US" sz="1000" dirty="0">
                <a:latin typeface="+mn-ea"/>
              </a:rPr>
              <a:t>　 </a:t>
            </a:r>
            <a:r>
              <a:rPr lang="ja-JP" altLang="en-US" sz="1000" dirty="0" smtClean="0">
                <a:latin typeface="+mn-ea"/>
              </a:rPr>
              <a:t>営</a:t>
            </a:r>
            <a:r>
              <a:rPr lang="ja-JP" altLang="en-US" sz="1000" dirty="0">
                <a:latin typeface="+mn-ea"/>
              </a:rPr>
              <a:t>改善計画の作成を支援し</a:t>
            </a:r>
            <a:r>
              <a:rPr lang="ja-JP" altLang="en-US" sz="1000" dirty="0" smtClean="0">
                <a:latin typeface="+mn-ea"/>
              </a:rPr>
              <a:t>、新事業</a:t>
            </a:r>
            <a:r>
              <a:rPr lang="ja-JP" altLang="en-US" sz="1000" dirty="0">
                <a:latin typeface="+mn-ea"/>
              </a:rPr>
              <a:t>展開に必要</a:t>
            </a:r>
            <a:r>
              <a:rPr lang="ja-JP" altLang="en-US" sz="1000" dirty="0" smtClean="0">
                <a:latin typeface="+mn-ea"/>
              </a:rPr>
              <a:t>な融資</a:t>
            </a:r>
            <a:r>
              <a:rPr lang="ja-JP" altLang="en-US" sz="1000" dirty="0">
                <a:latin typeface="+mn-ea"/>
              </a:rPr>
              <a:t>を実行</a:t>
            </a:r>
          </a:p>
          <a:p>
            <a:pPr fontAlgn="base">
              <a:spcBef>
                <a:spcPct val="0"/>
              </a:spcBef>
              <a:spcAft>
                <a:spcPct val="0"/>
              </a:spcAft>
            </a:pPr>
            <a:endParaRPr lang="ja-JP" altLang="en-US" sz="1000" dirty="0">
              <a:latin typeface="+mn-ea"/>
            </a:endParaRPr>
          </a:p>
          <a:p>
            <a:pPr fontAlgn="base">
              <a:spcBef>
                <a:spcPct val="0"/>
              </a:spcBef>
              <a:spcAft>
                <a:spcPct val="0"/>
              </a:spcAft>
            </a:pPr>
            <a:endParaRPr kumimoji="1" lang="ja-JP" altLang="en-US" sz="1000" dirty="0">
              <a:latin typeface="+mn-ea"/>
            </a:endParaRPr>
          </a:p>
        </p:txBody>
      </p:sp>
      <p:sp>
        <p:nvSpPr>
          <p:cNvPr id="36" name="Oval 46"/>
          <p:cNvSpPr>
            <a:spLocks noChangeArrowheads="1"/>
          </p:cNvSpPr>
          <p:nvPr/>
        </p:nvSpPr>
        <p:spPr bwMode="auto">
          <a:xfrm>
            <a:off x="220448" y="1319561"/>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sp>
        <p:nvSpPr>
          <p:cNvPr id="37" name="Rectangle 48"/>
          <p:cNvSpPr>
            <a:spLocks noChangeAspect="1" noChangeArrowheads="1"/>
          </p:cNvSpPr>
          <p:nvPr/>
        </p:nvSpPr>
        <p:spPr bwMode="auto">
          <a:xfrm>
            <a:off x="6533512" y="3624497"/>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
        <p:nvSpPr>
          <p:cNvPr id="38" name="Oval 46"/>
          <p:cNvSpPr>
            <a:spLocks noChangeArrowheads="1"/>
          </p:cNvSpPr>
          <p:nvPr/>
        </p:nvSpPr>
        <p:spPr bwMode="auto">
          <a:xfrm>
            <a:off x="971680" y="1320281"/>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9" name="テキスト ボックス 38"/>
          <p:cNvSpPr txBox="1"/>
          <p:nvPr/>
        </p:nvSpPr>
        <p:spPr bwMode="auto">
          <a:xfrm>
            <a:off x="179512" y="4547220"/>
            <a:ext cx="6120680" cy="1714078"/>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若年</a:t>
            </a:r>
            <a:r>
              <a:rPr lang="ja-JP" altLang="en-US" sz="1400" dirty="0">
                <a:latin typeface="+mn-ea"/>
              </a:rPr>
              <a:t>労働者等雇用対策事業</a:t>
            </a:r>
            <a:r>
              <a:rPr lang="ja-JP" altLang="en-US" sz="1200" dirty="0">
                <a:latin typeface="+mn-ea"/>
              </a:rPr>
              <a:t>　</a:t>
            </a:r>
          </a:p>
          <a:p>
            <a:pPr algn="r" fontAlgn="base">
              <a:spcBef>
                <a:spcPct val="0"/>
              </a:spcBef>
              <a:spcAft>
                <a:spcPct val="0"/>
              </a:spcAft>
            </a:pPr>
            <a:r>
              <a:rPr lang="ja-JP" altLang="en-US" sz="1200" dirty="0">
                <a:latin typeface="+mn-ea"/>
              </a:rPr>
              <a:t>　　　　　　　                　［</a:t>
            </a:r>
            <a:r>
              <a:rPr lang="en-US" altLang="ja-JP" sz="1200" dirty="0">
                <a:latin typeface="+mn-ea"/>
              </a:rPr>
              <a:t>6,108</a:t>
            </a:r>
            <a:r>
              <a:rPr lang="ja-JP" altLang="en-US" sz="1200" dirty="0">
                <a:latin typeface="+mn-ea"/>
              </a:rPr>
              <a:t>万円（</a:t>
            </a:r>
            <a:r>
              <a:rPr lang="en-US" altLang="ja-JP" sz="1200" dirty="0">
                <a:latin typeface="+mn-ea"/>
              </a:rPr>
              <a:t>6,108</a:t>
            </a:r>
            <a:r>
              <a:rPr lang="ja-JP" altLang="en-US" sz="1200" dirty="0">
                <a:latin typeface="+mn-ea"/>
              </a:rPr>
              <a:t>万円）］</a:t>
            </a:r>
          </a:p>
          <a:p>
            <a:pPr fontAlgn="base">
              <a:spcBef>
                <a:spcPct val="0"/>
              </a:spcBef>
              <a:spcAft>
                <a:spcPct val="0"/>
              </a:spcAft>
            </a:pPr>
            <a:r>
              <a:rPr lang="ja-JP" altLang="en-US" sz="1000" dirty="0" smtClean="0">
                <a:latin typeface="+mn-ea"/>
              </a:rPr>
              <a:t>おかやま</a:t>
            </a:r>
            <a:r>
              <a:rPr lang="ja-JP" altLang="en-US" sz="1000" dirty="0">
                <a:latin typeface="+mn-ea"/>
              </a:rPr>
              <a:t>若者就職支援センターのカウンセリング機能を強化し、来所者のニーズ等に、より的確に対応するとともに、学校への出張の拡充をはじめとした各種支援事業の実施により、若者の県内企業への就職を促進します。</a:t>
            </a:r>
          </a:p>
          <a:p>
            <a:pPr fontAlgn="base">
              <a:spcBef>
                <a:spcPct val="0"/>
              </a:spcBef>
              <a:spcAft>
                <a:spcPct val="0"/>
              </a:spcAft>
            </a:pPr>
            <a:r>
              <a:rPr lang="ja-JP" altLang="en-US" sz="1000" dirty="0" smtClean="0">
                <a:latin typeface="+mn-ea"/>
              </a:rPr>
              <a:t>ニート</a:t>
            </a:r>
            <a:r>
              <a:rPr lang="ja-JP" altLang="en-US" sz="1000" dirty="0">
                <a:latin typeface="+mn-ea"/>
              </a:rPr>
              <a:t>等の若年無業者に対し、おかやま若者サポートステーションと連携し、就業体験、就労支援セミナー、訪問相談等の支援により、就労への橋渡しを行います。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smtClean="0">
                <a:latin typeface="+mn-ea"/>
              </a:rPr>
              <a:t>◎</a:t>
            </a:r>
            <a:r>
              <a:rPr lang="ja-JP" altLang="en-US" sz="1000" dirty="0">
                <a:latin typeface="+mn-ea"/>
              </a:rPr>
              <a:t>新規学卒者合同就職面接会の開催</a:t>
            </a:r>
          </a:p>
          <a:p>
            <a:pPr fontAlgn="base">
              <a:spcBef>
                <a:spcPct val="0"/>
              </a:spcBef>
              <a:spcAft>
                <a:spcPct val="0"/>
              </a:spcAft>
            </a:pPr>
            <a:r>
              <a:rPr lang="ja-JP" altLang="en-US" sz="1000" dirty="0" smtClean="0">
                <a:latin typeface="+mn-ea"/>
              </a:rPr>
              <a:t>◎</a:t>
            </a:r>
            <a:r>
              <a:rPr lang="ja-JP" altLang="en-US" sz="1000" dirty="0">
                <a:latin typeface="+mn-ea"/>
              </a:rPr>
              <a:t>おかやま若者就職支援センター運営事業</a:t>
            </a:r>
          </a:p>
          <a:p>
            <a:pPr fontAlgn="base">
              <a:spcBef>
                <a:spcPct val="0"/>
              </a:spcBef>
              <a:spcAft>
                <a:spcPct val="0"/>
              </a:spcAft>
            </a:pPr>
            <a:r>
              <a:rPr lang="ja-JP" altLang="en-US" sz="1000" dirty="0" smtClean="0">
                <a:latin typeface="+mn-ea"/>
              </a:rPr>
              <a:t>◎</a:t>
            </a:r>
            <a:r>
              <a:rPr lang="ja-JP" altLang="en-US" sz="1000" dirty="0">
                <a:latin typeface="+mn-ea"/>
              </a:rPr>
              <a:t>ニート脱出応援事業</a:t>
            </a:r>
            <a:endParaRPr kumimoji="1" lang="ja-JP" altLang="en-US" sz="1000" dirty="0">
              <a:latin typeface="+mn-ea"/>
            </a:endParaRPr>
          </a:p>
        </p:txBody>
      </p:sp>
      <p:pic>
        <p:nvPicPr>
          <p:cNvPr id="40" name="Picture 102" descr="MC90002446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4818" y="5613598"/>
            <a:ext cx="1123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7" descr="25%"/>
          <p:cNvSpPr>
            <a:spLocks noChangeArrowheads="1"/>
          </p:cNvSpPr>
          <p:nvPr/>
        </p:nvSpPr>
        <p:spPr bwMode="auto">
          <a:xfrm>
            <a:off x="251520" y="4581088"/>
            <a:ext cx="720000" cy="360000"/>
          </a:xfrm>
          <a:prstGeom prst="ellipse">
            <a:avLst/>
          </a:prstGeom>
          <a:pattFill prst="pct25">
            <a:fgClr>
              <a:srgbClr val="FF9900"/>
            </a:fgClr>
            <a:bgClr>
              <a:srgbClr val="FFFFFF"/>
            </a:bgClr>
          </a:pattFill>
          <a:ln w="12700">
            <a:solidFill>
              <a:srgbClr val="000000"/>
            </a:solidFill>
            <a:round/>
            <a:headEnd/>
            <a:tailEnd/>
          </a:ln>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rPr>
              <a:t>一部新規</a:t>
            </a:r>
          </a:p>
        </p:txBody>
      </p:sp>
      <p:sp>
        <p:nvSpPr>
          <p:cNvPr id="42" name="Rectangle 48"/>
          <p:cNvSpPr>
            <a:spLocks noChangeAspect="1" noChangeArrowheads="1"/>
          </p:cNvSpPr>
          <p:nvPr/>
        </p:nvSpPr>
        <p:spPr bwMode="auto">
          <a:xfrm>
            <a:off x="1501460" y="6096731"/>
            <a:ext cx="126720" cy="1267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 tIns="18288" rIns="27432" bIns="1828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chemeClr val="bg1"/>
                </a:solidFill>
                <a:effectLst/>
                <a:latin typeface="Arial" pitchFamily="34" charset="0"/>
                <a:ea typeface="ＭＳ Ｐゴシック" pitchFamily="50" charset="-128"/>
              </a:rPr>
              <a:t>新</a:t>
            </a:r>
          </a:p>
        </p:txBody>
      </p:sp>
    </p:spTree>
    <p:extLst>
      <p:ext uri="{BB962C8B-B14F-4D97-AF65-F5344CB8AC3E}">
        <p14:creationId xmlns:p14="http://schemas.microsoft.com/office/powerpoint/2010/main" val="3395058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－４０－</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Ⅴ</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経済・雇用対策</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2" name="テキスト ボックス 21"/>
          <p:cNvSpPr txBox="1"/>
          <p:nvPr/>
        </p:nvSpPr>
        <p:spPr bwMode="auto">
          <a:xfrm>
            <a:off x="4644488" y="1842812"/>
            <a:ext cx="4320000" cy="1368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a:latin typeface="+mn-ea"/>
              </a:rPr>
              <a:t>人材育成訓練</a:t>
            </a:r>
            <a:r>
              <a:rPr lang="ja-JP" altLang="en-US" sz="1400" dirty="0" smtClean="0">
                <a:latin typeface="+mn-ea"/>
              </a:rPr>
              <a:t>事業</a:t>
            </a:r>
            <a:endParaRPr lang="en-US" altLang="ja-JP" sz="1400" dirty="0" smtClean="0">
              <a:latin typeface="+mn-ea"/>
            </a:endParaRPr>
          </a:p>
          <a:p>
            <a:pPr algn="r" fontAlgn="base">
              <a:spcBef>
                <a:spcPct val="0"/>
              </a:spcBef>
              <a:spcAft>
                <a:spcPct val="0"/>
              </a:spcAft>
            </a:pPr>
            <a:r>
              <a:rPr lang="ja-JP" altLang="en-US" sz="1200" dirty="0" smtClean="0">
                <a:latin typeface="+mn-ea"/>
              </a:rPr>
              <a:t>［</a:t>
            </a:r>
            <a:r>
              <a:rPr lang="en-US" altLang="ja-JP" sz="1200" dirty="0">
                <a:latin typeface="+mn-ea"/>
              </a:rPr>
              <a:t>4</a:t>
            </a:r>
            <a:r>
              <a:rPr lang="ja-JP" altLang="en-US" sz="1200" dirty="0">
                <a:latin typeface="+mn-ea"/>
              </a:rPr>
              <a:t>億</a:t>
            </a:r>
            <a:r>
              <a:rPr lang="en-US" altLang="ja-JP" sz="1200" dirty="0" smtClean="0">
                <a:latin typeface="+mn-ea"/>
              </a:rPr>
              <a:t>5,444</a:t>
            </a:r>
            <a:r>
              <a:rPr lang="ja-JP" altLang="en-US" sz="1200" dirty="0" smtClean="0">
                <a:latin typeface="+mn-ea"/>
              </a:rPr>
              <a:t>万</a:t>
            </a:r>
            <a:r>
              <a:rPr lang="ja-JP" altLang="en-US" sz="1200" dirty="0">
                <a:latin typeface="+mn-ea"/>
              </a:rPr>
              <a:t>円（</a:t>
            </a:r>
            <a:r>
              <a:rPr lang="en-US" altLang="ja-JP" sz="1200" dirty="0">
                <a:latin typeface="+mn-ea"/>
              </a:rPr>
              <a:t>0</a:t>
            </a:r>
            <a:r>
              <a:rPr lang="ja-JP" altLang="en-US" sz="1200" dirty="0">
                <a:latin typeface="+mn-ea"/>
              </a:rPr>
              <a:t>万円）］</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離</a:t>
            </a:r>
            <a:r>
              <a:rPr lang="ja-JP" altLang="en-US" sz="1000" dirty="0">
                <a:latin typeface="+mn-ea"/>
              </a:rPr>
              <a:t>転職者等（高卒未就職者も含む）を対象として、民間教育訓練機関等に委託し職業訓練を実施するほか、訓練生の再就職を支援するため、巡回就職</a:t>
            </a:r>
            <a:r>
              <a:rPr lang="ja-JP" altLang="en-US" sz="1000" dirty="0" smtClean="0">
                <a:latin typeface="+mn-ea"/>
              </a:rPr>
              <a:t>支援員</a:t>
            </a:r>
            <a:r>
              <a:rPr lang="ja-JP" altLang="en-US" sz="1000" dirty="0">
                <a:latin typeface="+mn-ea"/>
              </a:rPr>
              <a:t>等</a:t>
            </a:r>
            <a:r>
              <a:rPr lang="ja-JP" altLang="en-US" sz="1000" dirty="0" smtClean="0">
                <a:latin typeface="+mn-ea"/>
              </a:rPr>
              <a:t>を</a:t>
            </a:r>
            <a:r>
              <a:rPr lang="ja-JP" altLang="en-US" sz="1000" dirty="0">
                <a:latin typeface="+mn-ea"/>
              </a:rPr>
              <a:t>県立高等技術専門校へ配置します</a:t>
            </a:r>
            <a:r>
              <a:rPr lang="ja-JP" altLang="en-US" sz="1000" dirty="0" smtClean="0">
                <a:latin typeface="+mn-ea"/>
              </a:rPr>
              <a:t>。</a:t>
            </a:r>
            <a:r>
              <a:rPr lang="ja-JP" altLang="en-US" sz="1000" dirty="0">
                <a:latin typeface="+mn-ea"/>
              </a:rPr>
              <a:t>なお、</a:t>
            </a:r>
            <a:r>
              <a:rPr lang="ja-JP" altLang="en-US" sz="1000" dirty="0" smtClean="0">
                <a:latin typeface="+mn-ea"/>
              </a:rPr>
              <a:t>引き続き</a:t>
            </a:r>
            <a:r>
              <a:rPr lang="ja-JP" altLang="en-US" sz="1000" dirty="0">
                <a:latin typeface="+mn-ea"/>
              </a:rPr>
              <a:t>厳しい雇用情勢にあることから、訓練定員をさらに拡充して実施します。</a:t>
            </a:r>
          </a:p>
          <a:p>
            <a:pPr fontAlgn="base">
              <a:spcBef>
                <a:spcPct val="0"/>
              </a:spcBef>
              <a:spcAft>
                <a:spcPct val="0"/>
              </a:spcAft>
            </a:pPr>
            <a:endParaRPr kumimoji="1" lang="ja-JP" altLang="en-US" sz="1000" dirty="0">
              <a:latin typeface="+mn-ea"/>
            </a:endParaRPr>
          </a:p>
        </p:txBody>
      </p:sp>
      <p:sp>
        <p:nvSpPr>
          <p:cNvPr id="15" name="テキスト ボックス 14"/>
          <p:cNvSpPr txBox="1"/>
          <p:nvPr/>
        </p:nvSpPr>
        <p:spPr bwMode="auto">
          <a:xfrm>
            <a:off x="179992" y="2636912"/>
            <a:ext cx="4320000" cy="1224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a:latin typeface="+mn-ea"/>
              </a:rPr>
              <a:t>職業能力開発校事業</a:t>
            </a:r>
            <a:r>
              <a:rPr lang="ja-JP" altLang="en-US" sz="1400" dirty="0" smtClean="0">
                <a:latin typeface="+mn-ea"/>
              </a:rPr>
              <a:t>等</a:t>
            </a:r>
            <a:endParaRPr lang="en-US" altLang="ja-JP" sz="1400" dirty="0" smtClean="0">
              <a:latin typeface="+mn-ea"/>
            </a:endParaRPr>
          </a:p>
          <a:p>
            <a:pPr algn="r" fontAlgn="base">
              <a:spcBef>
                <a:spcPct val="0"/>
              </a:spcBef>
              <a:spcAft>
                <a:spcPct val="0"/>
              </a:spcAft>
            </a:pPr>
            <a:r>
              <a:rPr lang="ja-JP" altLang="en-US" sz="1200" dirty="0">
                <a:latin typeface="+mn-ea"/>
              </a:rPr>
              <a:t>　［</a:t>
            </a:r>
            <a:r>
              <a:rPr lang="en-US" altLang="ja-JP" sz="1200" dirty="0" smtClean="0">
                <a:latin typeface="+mn-ea"/>
              </a:rPr>
              <a:t>1</a:t>
            </a:r>
            <a:r>
              <a:rPr lang="ja-JP" altLang="en-US" sz="1200" dirty="0" smtClean="0">
                <a:latin typeface="+mn-ea"/>
              </a:rPr>
              <a:t>億</a:t>
            </a:r>
            <a:r>
              <a:rPr lang="en-US" altLang="ja-JP" sz="1200" dirty="0" smtClean="0">
                <a:latin typeface="+mn-ea"/>
              </a:rPr>
              <a:t>2,087</a:t>
            </a:r>
            <a:r>
              <a:rPr lang="ja-JP" altLang="en-US" sz="1200" dirty="0">
                <a:latin typeface="+mn-ea"/>
              </a:rPr>
              <a:t>万円（</a:t>
            </a:r>
            <a:r>
              <a:rPr lang="en-US" altLang="ja-JP" sz="1200" dirty="0">
                <a:latin typeface="+mn-ea"/>
              </a:rPr>
              <a:t>7,713</a:t>
            </a:r>
            <a:r>
              <a:rPr lang="ja-JP" altLang="en-US" sz="1200" dirty="0">
                <a:latin typeface="+mn-ea"/>
              </a:rPr>
              <a:t>万円）］</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県立</a:t>
            </a:r>
            <a:r>
              <a:rPr lang="ja-JP" altLang="en-US" sz="1000" dirty="0">
                <a:latin typeface="+mn-ea"/>
              </a:rPr>
              <a:t>高等技術専門校において、新規学卒者・離転職者を対象に職業に必要な技能を習得させるため、普通職業訓練の訓練科を設置して職業訓練を行うなど、公共職業訓練の充実を図ります。</a:t>
            </a:r>
            <a:endParaRPr kumimoji="1" lang="ja-JP" altLang="en-US" sz="1000" dirty="0">
              <a:latin typeface="+mn-ea"/>
            </a:endParaRPr>
          </a:p>
        </p:txBody>
      </p:sp>
      <p:sp>
        <p:nvSpPr>
          <p:cNvPr id="24" name="テキスト ボックス 23"/>
          <p:cNvSpPr txBox="1"/>
          <p:nvPr/>
        </p:nvSpPr>
        <p:spPr bwMode="auto">
          <a:xfrm>
            <a:off x="179512" y="620688"/>
            <a:ext cx="4320000" cy="1872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中</a:t>
            </a:r>
            <a:r>
              <a:rPr lang="ja-JP" altLang="en-US" sz="1400" dirty="0">
                <a:latin typeface="+mn-ea"/>
              </a:rPr>
              <a:t>小企業向け融資制度</a:t>
            </a:r>
            <a:r>
              <a:rPr lang="ja-JP" altLang="en-US" sz="1200" dirty="0">
                <a:latin typeface="+mn-ea"/>
              </a:rPr>
              <a:t>　</a:t>
            </a:r>
          </a:p>
          <a:p>
            <a:pPr algn="r" fontAlgn="base">
              <a:spcBef>
                <a:spcPct val="0"/>
              </a:spcBef>
              <a:spcAft>
                <a:spcPct val="0"/>
              </a:spcAft>
            </a:pPr>
            <a:r>
              <a:rPr lang="ja-JP" altLang="en-US" sz="1200" dirty="0">
                <a:latin typeface="+mn-ea"/>
              </a:rPr>
              <a:t>        　　　　　　　　           </a:t>
            </a:r>
            <a:r>
              <a:rPr lang="en-US" altLang="ja-JP" sz="1200" dirty="0">
                <a:latin typeface="+mn-ea"/>
              </a:rPr>
              <a:t>[3</a:t>
            </a:r>
            <a:r>
              <a:rPr lang="ja-JP" altLang="en-US" sz="1200" dirty="0">
                <a:latin typeface="+mn-ea"/>
              </a:rPr>
              <a:t>億</a:t>
            </a:r>
            <a:r>
              <a:rPr lang="en-US" altLang="ja-JP" sz="1200" dirty="0">
                <a:latin typeface="+mn-ea"/>
              </a:rPr>
              <a:t>7,374</a:t>
            </a:r>
            <a:r>
              <a:rPr lang="ja-JP" altLang="en-US" sz="1200" dirty="0">
                <a:latin typeface="+mn-ea"/>
              </a:rPr>
              <a:t>万円</a:t>
            </a:r>
            <a:r>
              <a:rPr lang="en-US" altLang="ja-JP" sz="1200" dirty="0">
                <a:latin typeface="+mn-ea"/>
              </a:rPr>
              <a:t>(3</a:t>
            </a:r>
            <a:r>
              <a:rPr lang="ja-JP" altLang="en-US" sz="1200" dirty="0">
                <a:latin typeface="+mn-ea"/>
              </a:rPr>
              <a:t>億</a:t>
            </a:r>
            <a:r>
              <a:rPr lang="en-US" altLang="ja-JP" sz="1200" dirty="0">
                <a:latin typeface="+mn-ea"/>
              </a:rPr>
              <a:t>7,374</a:t>
            </a:r>
            <a:r>
              <a:rPr lang="ja-JP" altLang="en-US" sz="1200" dirty="0">
                <a:latin typeface="+mn-ea"/>
              </a:rPr>
              <a:t>万円</a:t>
            </a:r>
            <a:r>
              <a:rPr lang="en-US" altLang="ja-JP" sz="1200" dirty="0">
                <a:latin typeface="+mn-ea"/>
              </a:rPr>
              <a:t>)</a:t>
            </a:r>
            <a:r>
              <a:rPr lang="ja-JP" altLang="en-US" sz="1200" dirty="0">
                <a:latin typeface="+mn-ea"/>
              </a:rPr>
              <a:t>］</a:t>
            </a:r>
            <a:r>
              <a:rPr lang="ja-JP" altLang="en-US" sz="1000" dirty="0">
                <a:latin typeface="+mn-ea"/>
              </a:rPr>
              <a:t>　  </a:t>
            </a:r>
          </a:p>
          <a:p>
            <a:pPr fontAlgn="base">
              <a:spcBef>
                <a:spcPct val="0"/>
              </a:spcBef>
              <a:spcAft>
                <a:spcPct val="0"/>
              </a:spcAft>
            </a:pPr>
            <a:r>
              <a:rPr lang="ja-JP" altLang="en-US" sz="1000" dirty="0">
                <a:latin typeface="+mn-ea"/>
              </a:rPr>
              <a:t>              　　 </a:t>
            </a:r>
          </a:p>
          <a:p>
            <a:pPr fontAlgn="base">
              <a:spcBef>
                <a:spcPct val="0"/>
              </a:spcBef>
              <a:spcAft>
                <a:spcPct val="0"/>
              </a:spcAft>
            </a:pPr>
            <a:r>
              <a:rPr lang="ja-JP" altLang="en-US" sz="1000" dirty="0">
                <a:latin typeface="+mn-ea"/>
              </a:rPr>
              <a:t>県の融資制度を利用する中小企業の負担軽減を図るため、融資を取り扱う金融機関等に対し必要な利子補助等を行い、中小企業者の資金繰りを支援します</a:t>
            </a:r>
            <a:r>
              <a:rPr lang="ja-JP" altLang="en-US" sz="1000" dirty="0" smtClean="0">
                <a:latin typeface="+mn-ea"/>
              </a:rPr>
              <a:t>。</a:t>
            </a:r>
            <a:endParaRPr lang="ja-JP" altLang="en-US" sz="1000" dirty="0">
              <a:latin typeface="+mn-ea"/>
            </a:endParaRPr>
          </a:p>
          <a:p>
            <a:pPr fontAlgn="base">
              <a:spcBef>
                <a:spcPct val="0"/>
              </a:spcBef>
              <a:spcAft>
                <a:spcPct val="0"/>
              </a:spcAft>
            </a:pPr>
            <a:r>
              <a:rPr lang="ja-JP" altLang="en-US" sz="1000" dirty="0">
                <a:latin typeface="+mn-ea"/>
              </a:rPr>
              <a:t>［主な特徴］　　　　　　</a:t>
            </a:r>
          </a:p>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融資枠</a:t>
            </a:r>
            <a:r>
              <a:rPr lang="en-US" altLang="ja-JP" sz="1000" dirty="0">
                <a:latin typeface="+mn-ea"/>
              </a:rPr>
              <a:t>625</a:t>
            </a:r>
            <a:r>
              <a:rPr lang="ja-JP" altLang="en-US" sz="1000" dirty="0">
                <a:latin typeface="+mn-ea"/>
              </a:rPr>
              <a:t>億円を確保</a:t>
            </a:r>
          </a:p>
          <a:p>
            <a:pPr fontAlgn="base">
              <a:spcBef>
                <a:spcPct val="0"/>
              </a:spcBef>
              <a:spcAft>
                <a:spcPct val="0"/>
              </a:spcAft>
            </a:pPr>
            <a:r>
              <a:rPr lang="ja-JP" altLang="en-US" sz="1000" dirty="0">
                <a:latin typeface="+mn-ea"/>
              </a:rPr>
              <a:t> </a:t>
            </a:r>
            <a:r>
              <a:rPr lang="ja-JP" altLang="en-US" sz="1000" dirty="0" smtClean="0">
                <a:latin typeface="+mn-ea"/>
              </a:rPr>
              <a:t> ◎</a:t>
            </a:r>
            <a:r>
              <a:rPr lang="ja-JP" altLang="en-US" sz="1000" dirty="0">
                <a:latin typeface="+mn-ea"/>
              </a:rPr>
              <a:t>小規模企業特別対策資金、経済変動対策資金</a:t>
            </a:r>
            <a:r>
              <a:rPr lang="en-US" altLang="ja-JP" sz="1000" dirty="0">
                <a:latin typeface="+mn-ea"/>
              </a:rPr>
              <a:t>(</a:t>
            </a:r>
            <a:r>
              <a:rPr lang="ja-JP" altLang="en-US" sz="1000" dirty="0">
                <a:latin typeface="+mn-ea"/>
              </a:rPr>
              <a:t>円高枠</a:t>
            </a:r>
            <a:r>
              <a:rPr lang="en-US" altLang="ja-JP" sz="1000" dirty="0">
                <a:latin typeface="+mn-ea"/>
              </a:rPr>
              <a:t>)</a:t>
            </a:r>
            <a:r>
              <a:rPr lang="ja-JP" altLang="en-US" sz="1000" dirty="0">
                <a:latin typeface="+mn-ea"/>
              </a:rPr>
              <a:t>を</a:t>
            </a:r>
            <a:r>
              <a:rPr lang="en-US" altLang="ja-JP" sz="1000" dirty="0">
                <a:latin typeface="+mn-ea"/>
              </a:rPr>
              <a:t>1</a:t>
            </a:r>
            <a:r>
              <a:rPr lang="ja-JP" altLang="en-US" sz="1000" dirty="0">
                <a:latin typeface="+mn-ea"/>
              </a:rPr>
              <a:t>年延長　　　</a:t>
            </a:r>
          </a:p>
          <a:p>
            <a:pPr fontAlgn="base">
              <a:spcBef>
                <a:spcPct val="0"/>
              </a:spcBef>
              <a:spcAft>
                <a:spcPct val="0"/>
              </a:spcAft>
            </a:pPr>
            <a:r>
              <a:rPr lang="ja-JP" altLang="en-US" sz="1000" dirty="0">
                <a:latin typeface="+mn-ea"/>
              </a:rPr>
              <a:t>  ◎新エネルギー導入促進資金の新設</a:t>
            </a:r>
            <a:endParaRPr kumimoji="1" lang="ja-JP" altLang="en-US" sz="1000" dirty="0">
              <a:latin typeface="+mn-ea"/>
            </a:endParaRPr>
          </a:p>
        </p:txBody>
      </p:sp>
      <p:sp>
        <p:nvSpPr>
          <p:cNvPr id="30" name="Rectangle 18"/>
          <p:cNvSpPr>
            <a:spLocks noChangeArrowheads="1"/>
          </p:cNvSpPr>
          <p:nvPr/>
        </p:nvSpPr>
        <p:spPr bwMode="auto">
          <a:xfrm>
            <a:off x="158054" y="4797248"/>
            <a:ext cx="8759184" cy="864000"/>
          </a:xfrm>
          <a:prstGeom prst="rect">
            <a:avLst/>
          </a:prstGeom>
          <a:noFill/>
          <a:ln w="38100" algn="ctr">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31" name="AutoShape 17"/>
          <p:cNvSpPr>
            <a:spLocks noChangeArrowheads="1"/>
          </p:cNvSpPr>
          <p:nvPr/>
        </p:nvSpPr>
        <p:spPr bwMode="auto">
          <a:xfrm>
            <a:off x="570688" y="4581348"/>
            <a:ext cx="3420438" cy="360363"/>
          </a:xfrm>
          <a:prstGeom prst="roundRect">
            <a:avLst>
              <a:gd name="adj" fmla="val 16667"/>
            </a:avLst>
          </a:prstGeom>
          <a:solidFill>
            <a:srgbClr val="FF8BBA"/>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dirty="0">
                <a:solidFill>
                  <a:prstClr val="white"/>
                </a:solidFill>
                <a:latin typeface="Arial" charset="0"/>
                <a:ea typeface="HG丸ｺﾞｼｯｸM-PRO" pitchFamily="50" charset="-128"/>
              </a:rPr>
              <a:t>その他の中小企業関連事業</a:t>
            </a:r>
          </a:p>
        </p:txBody>
      </p:sp>
      <p:sp>
        <p:nvSpPr>
          <p:cNvPr id="32" name="Text Box 19"/>
          <p:cNvSpPr txBox="1">
            <a:spLocks noChangeArrowheads="1"/>
          </p:cNvSpPr>
          <p:nvPr/>
        </p:nvSpPr>
        <p:spPr bwMode="auto">
          <a:xfrm>
            <a:off x="174702" y="5085404"/>
            <a:ext cx="8717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商工団体支援事業費　［</a:t>
            </a:r>
            <a:r>
              <a:rPr lang="en-US" altLang="ja-JP" sz="1200" dirty="0">
                <a:solidFill>
                  <a:prstClr val="black"/>
                </a:solidFill>
                <a:latin typeface="ＭＳ Ｐゴシック" charset="-128"/>
              </a:rPr>
              <a:t>19</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407</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19</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407</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 ･</a:t>
            </a:r>
            <a:r>
              <a:rPr lang="ja-JP" altLang="en-US" sz="1200" dirty="0">
                <a:solidFill>
                  <a:prstClr val="black"/>
                </a:solidFill>
                <a:latin typeface="ＭＳ Ｐゴシック" charset="-128"/>
              </a:rPr>
              <a:t>････　商工会・商工会議所や中小企業団体中央会等</a:t>
            </a:r>
            <a:r>
              <a:rPr lang="ja-JP" altLang="en-US" sz="1200" dirty="0" smtClean="0">
                <a:solidFill>
                  <a:prstClr val="black"/>
                </a:solidFill>
                <a:latin typeface="ＭＳ Ｐゴシック" charset="-128"/>
              </a:rPr>
              <a:t>の活動</a:t>
            </a:r>
            <a:r>
              <a:rPr lang="ja-JP" altLang="en-US" sz="1200" dirty="0">
                <a:solidFill>
                  <a:prstClr val="black"/>
                </a:solidFill>
                <a:latin typeface="ＭＳ Ｐゴシック" charset="-128"/>
              </a:rPr>
              <a:t>を支援します。</a:t>
            </a:r>
          </a:p>
        </p:txBody>
      </p:sp>
      <p:sp>
        <p:nvSpPr>
          <p:cNvPr id="25" name="テキスト ボックス 24"/>
          <p:cNvSpPr txBox="1"/>
          <p:nvPr/>
        </p:nvSpPr>
        <p:spPr bwMode="auto">
          <a:xfrm>
            <a:off x="4644488" y="620688"/>
            <a:ext cx="4320000" cy="1080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補助、単県・単独公共事業</a:t>
            </a:r>
            <a:r>
              <a:rPr lang="ja-JP" altLang="en-US" sz="1200" dirty="0">
                <a:latin typeface="+mn-ea"/>
              </a:rPr>
              <a:t>　</a:t>
            </a:r>
          </a:p>
          <a:p>
            <a:pPr algn="r" fontAlgn="base">
              <a:spcBef>
                <a:spcPct val="0"/>
              </a:spcBef>
              <a:spcAft>
                <a:spcPct val="0"/>
              </a:spcAft>
            </a:pPr>
            <a:r>
              <a:rPr lang="ja-JP" altLang="en-US" sz="1200" dirty="0">
                <a:latin typeface="+mn-ea"/>
              </a:rPr>
              <a:t>        　　　　　　　　   </a:t>
            </a:r>
            <a:r>
              <a:rPr lang="ja-JP" altLang="en-US" sz="1200" dirty="0" smtClean="0">
                <a:latin typeface="+mn-ea"/>
              </a:rPr>
              <a:t> </a:t>
            </a:r>
            <a:r>
              <a:rPr lang="en-US" altLang="ja-JP" sz="1200" dirty="0" smtClean="0">
                <a:latin typeface="+mn-ea"/>
              </a:rPr>
              <a:t>[</a:t>
            </a:r>
            <a:r>
              <a:rPr lang="en-US" altLang="ja-JP" sz="1200" dirty="0">
                <a:latin typeface="+mn-ea"/>
              </a:rPr>
              <a:t>507</a:t>
            </a:r>
            <a:r>
              <a:rPr lang="ja-JP" altLang="en-US" sz="1200" dirty="0" smtClean="0">
                <a:latin typeface="+mn-ea"/>
              </a:rPr>
              <a:t>億</a:t>
            </a:r>
            <a:r>
              <a:rPr lang="en-US" altLang="ja-JP" sz="1200" dirty="0" smtClean="0">
                <a:latin typeface="+mn-ea"/>
              </a:rPr>
              <a:t>6,127</a:t>
            </a:r>
            <a:r>
              <a:rPr lang="ja-JP" altLang="en-US" sz="1200" dirty="0" smtClean="0">
                <a:latin typeface="+mn-ea"/>
              </a:rPr>
              <a:t>万円</a:t>
            </a:r>
            <a:r>
              <a:rPr lang="en-US" altLang="ja-JP" sz="1200" dirty="0" smtClean="0">
                <a:latin typeface="+mn-ea"/>
              </a:rPr>
              <a:t>(</a:t>
            </a:r>
            <a:r>
              <a:rPr lang="en-US" altLang="ja-JP" sz="1200" dirty="0">
                <a:latin typeface="+mn-ea"/>
              </a:rPr>
              <a:t>49</a:t>
            </a:r>
            <a:r>
              <a:rPr lang="ja-JP" altLang="en-US" sz="1200" dirty="0" smtClean="0">
                <a:latin typeface="+mn-ea"/>
              </a:rPr>
              <a:t>億</a:t>
            </a:r>
            <a:r>
              <a:rPr lang="en-US" altLang="ja-JP" sz="1200" dirty="0" smtClean="0">
                <a:latin typeface="+mn-ea"/>
              </a:rPr>
              <a:t>1,965</a:t>
            </a:r>
            <a:r>
              <a:rPr lang="ja-JP" altLang="en-US" sz="1200" dirty="0" smtClean="0">
                <a:latin typeface="+mn-ea"/>
              </a:rPr>
              <a:t>万円</a:t>
            </a:r>
            <a:r>
              <a:rPr lang="en-US" altLang="ja-JP" sz="1200" dirty="0">
                <a:latin typeface="+mn-ea"/>
              </a:rPr>
              <a:t>)</a:t>
            </a:r>
            <a:r>
              <a:rPr lang="ja-JP" altLang="en-US" sz="1200" dirty="0">
                <a:latin typeface="+mn-ea"/>
              </a:rPr>
              <a:t>］</a:t>
            </a:r>
            <a:r>
              <a:rPr lang="ja-JP" altLang="en-US" sz="1000" dirty="0">
                <a:latin typeface="+mn-ea"/>
              </a:rPr>
              <a:t>　  </a:t>
            </a:r>
          </a:p>
          <a:p>
            <a:pPr fontAlgn="base">
              <a:spcBef>
                <a:spcPct val="0"/>
              </a:spcBef>
              <a:spcAft>
                <a:spcPct val="0"/>
              </a:spcAft>
            </a:pPr>
            <a:r>
              <a:rPr lang="ja-JP" altLang="en-US" sz="1000" dirty="0">
                <a:latin typeface="+mn-ea"/>
              </a:rPr>
              <a:t>              　　 </a:t>
            </a:r>
          </a:p>
          <a:p>
            <a:pPr fontAlgn="base">
              <a:spcBef>
                <a:spcPct val="0"/>
              </a:spcBef>
              <a:spcAft>
                <a:spcPct val="0"/>
              </a:spcAft>
            </a:pPr>
            <a:r>
              <a:rPr kumimoji="1" lang="ja-JP" altLang="en-US" sz="1000" dirty="0" smtClean="0">
                <a:latin typeface="+mn-ea"/>
              </a:rPr>
              <a:t>道路、河川、港湾、自然公園等の社会資本整備や土地改良施設、農林道、漁港等の生産基盤整備を実施する。</a:t>
            </a:r>
            <a:endParaRPr kumimoji="1" lang="ja-JP" altLang="en-US" sz="1000" dirty="0">
              <a:latin typeface="+mn-ea"/>
            </a:endParaRPr>
          </a:p>
        </p:txBody>
      </p:sp>
      <p:sp>
        <p:nvSpPr>
          <p:cNvPr id="26" name="Oval 46"/>
          <p:cNvSpPr>
            <a:spLocks noChangeArrowheads="1"/>
          </p:cNvSpPr>
          <p:nvPr/>
        </p:nvSpPr>
        <p:spPr bwMode="auto">
          <a:xfrm>
            <a:off x="4644088" y="620688"/>
            <a:ext cx="720000" cy="360000"/>
          </a:xfrm>
          <a:prstGeom prst="ellipse">
            <a:avLst/>
          </a:prstGeom>
          <a:solidFill>
            <a:srgbClr val="FFC000"/>
          </a:solidFill>
          <a:ln w="12700" algn="ctr">
            <a:solidFill>
              <a:schemeClr val="tx1"/>
            </a:solidFill>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800" i="1" dirty="0" smtClean="0">
                <a:latin typeface="Arial" pitchFamily="34" charset="0"/>
                <a:ea typeface="ＭＳ Ｐゴシック" pitchFamily="50" charset="-128"/>
              </a:rPr>
              <a:t>一部再掲</a:t>
            </a:r>
            <a:endParaRPr kumimoji="1" lang="ja-JP" sz="800" i="1" u="none" strike="noStrike" cap="none" normalizeH="0" baseline="0" dirty="0" smtClean="0">
              <a:ln>
                <a:noFill/>
              </a:ln>
              <a:effectLst/>
              <a:latin typeface="Arial" pitchFamily="34" charset="0"/>
              <a:ea typeface="ＭＳ Ｐゴシック" pitchFamily="50" charset="-128"/>
            </a:endParaRPr>
          </a:p>
        </p:txBody>
      </p:sp>
      <p:grpSp>
        <p:nvGrpSpPr>
          <p:cNvPr id="18" name="グループ化 17"/>
          <p:cNvGrpSpPr/>
          <p:nvPr/>
        </p:nvGrpSpPr>
        <p:grpSpPr>
          <a:xfrm>
            <a:off x="4644008" y="3355011"/>
            <a:ext cx="4320000" cy="1044001"/>
            <a:chOff x="4644008" y="4936991"/>
            <a:chExt cx="4320000" cy="1044001"/>
          </a:xfrm>
        </p:grpSpPr>
        <p:sp>
          <p:nvSpPr>
            <p:cNvPr id="19" name="テキスト ボックス 18"/>
            <p:cNvSpPr txBox="1"/>
            <p:nvPr/>
          </p:nvSpPr>
          <p:spPr bwMode="auto">
            <a:xfrm>
              <a:off x="4644008" y="4936992"/>
              <a:ext cx="4320000" cy="10440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latin typeface="+mn-ea"/>
                </a:rPr>
                <a:t>高校生</a:t>
              </a:r>
              <a:r>
                <a:rPr lang="ja-JP" altLang="en-US" sz="1400" dirty="0">
                  <a:latin typeface="+mn-ea"/>
                </a:rPr>
                <a:t>ものづくり技能取得支援事業</a:t>
              </a:r>
            </a:p>
            <a:p>
              <a:pPr algn="r" fontAlgn="base">
                <a:spcBef>
                  <a:spcPct val="0"/>
                </a:spcBef>
                <a:spcAft>
                  <a:spcPct val="0"/>
                </a:spcAft>
              </a:pPr>
              <a:r>
                <a:rPr lang="ja-JP" altLang="en-US" sz="1200" dirty="0">
                  <a:latin typeface="+mn-ea"/>
                </a:rPr>
                <a:t>　　　　　　　　　　　　　　［</a:t>
              </a:r>
              <a:r>
                <a:rPr lang="en-US" altLang="ja-JP" sz="1200" dirty="0" smtClean="0">
                  <a:latin typeface="+mn-ea"/>
                </a:rPr>
                <a:t>781</a:t>
              </a:r>
              <a:r>
                <a:rPr lang="ja-JP" altLang="en-US" sz="1200" dirty="0" smtClean="0">
                  <a:latin typeface="+mn-ea"/>
                </a:rPr>
                <a:t>万</a:t>
              </a:r>
              <a:r>
                <a:rPr lang="ja-JP" altLang="en-US" sz="1200" dirty="0">
                  <a:latin typeface="+mn-ea"/>
                </a:rPr>
                <a:t>円（</a:t>
              </a:r>
              <a:r>
                <a:rPr lang="en-US" altLang="ja-JP" sz="1200" dirty="0">
                  <a:latin typeface="+mn-ea"/>
                </a:rPr>
                <a:t>691</a:t>
              </a:r>
              <a:r>
                <a:rPr lang="ja-JP" altLang="en-US" sz="1200" dirty="0">
                  <a:latin typeface="+mn-ea"/>
                </a:rPr>
                <a:t>万円）］</a:t>
              </a:r>
            </a:p>
            <a:p>
              <a:pPr fontAlgn="base">
                <a:spcBef>
                  <a:spcPct val="0"/>
                </a:spcBef>
                <a:spcAft>
                  <a:spcPct val="0"/>
                </a:spcAft>
              </a:pPr>
              <a:endParaRPr lang="ja-JP" altLang="en-US" sz="1000" dirty="0">
                <a:latin typeface="+mn-ea"/>
              </a:endParaRPr>
            </a:p>
            <a:p>
              <a:pPr fontAlgn="base">
                <a:spcBef>
                  <a:spcPct val="0"/>
                </a:spcBef>
                <a:spcAft>
                  <a:spcPct val="0"/>
                </a:spcAft>
              </a:pPr>
              <a:r>
                <a:rPr lang="ja-JP" altLang="en-US" sz="1000" dirty="0" smtClean="0">
                  <a:latin typeface="+mn-ea"/>
                </a:rPr>
                <a:t>高校生</a:t>
              </a:r>
              <a:r>
                <a:rPr lang="ja-JP" altLang="en-US" sz="1000" dirty="0">
                  <a:latin typeface="+mn-ea"/>
                </a:rPr>
                <a:t>の技能検定合格に向けた支援を行うことで、就職活動を支援するとともに、県内産業を支える担い手の確保・育成を図ります。</a:t>
              </a:r>
            </a:p>
            <a:p>
              <a:pPr fontAlgn="base">
                <a:spcBef>
                  <a:spcPct val="0"/>
                </a:spcBef>
                <a:spcAft>
                  <a:spcPct val="0"/>
                </a:spcAft>
              </a:pPr>
              <a:endParaRPr kumimoji="1" lang="ja-JP" altLang="en-US" sz="1000" dirty="0">
                <a:latin typeface="+mn-ea"/>
              </a:endParaRPr>
            </a:p>
          </p:txBody>
        </p:sp>
        <p:sp>
          <p:nvSpPr>
            <p:cNvPr id="20" name="Oval 46"/>
            <p:cNvSpPr>
              <a:spLocks noChangeArrowheads="1"/>
            </p:cNvSpPr>
            <p:nvPr/>
          </p:nvSpPr>
          <p:spPr bwMode="auto">
            <a:xfrm>
              <a:off x="4644008" y="4936991"/>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Arial" pitchFamily="34" charset="0"/>
                  <a:ea typeface="ＭＳ Ｐゴシック" pitchFamily="50" charset="-128"/>
                </a:rPr>
                <a:t>新規</a:t>
              </a:r>
            </a:p>
          </p:txBody>
        </p:sp>
      </p:grpSp>
    </p:spTree>
    <p:extLst>
      <p:ext uri="{BB962C8B-B14F-4D97-AF65-F5344CB8AC3E}">
        <p14:creationId xmlns:p14="http://schemas.microsoft.com/office/powerpoint/2010/main" val="2336933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－４１－</a:t>
            </a:r>
            <a:endParaRPr lang="ja-JP" altLang="en-US" sz="1800" dirty="0">
              <a:solidFill>
                <a:prstClr val="black"/>
              </a:solidFill>
            </a:endParaRPr>
          </a:p>
        </p:txBody>
      </p:sp>
      <p:sp>
        <p:nvSpPr>
          <p:cNvPr id="821252" name="Text Box 4"/>
          <p:cNvSpPr txBox="1">
            <a:spLocks noChangeArrowheads="1"/>
          </p:cNvSpPr>
          <p:nvPr/>
        </p:nvSpPr>
        <p:spPr bwMode="auto">
          <a:xfrm>
            <a:off x="0"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Ⅴ</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経済・雇用対策</a:t>
            </a:r>
            <a:endParaRPr lang="ja-JP" altLang="en-US" sz="2400" i="1" dirty="0">
              <a:solidFill>
                <a:prstClr val="white"/>
              </a:solidFill>
              <a:effectLst>
                <a:outerShdw blurRad="38100" dist="38100" dir="2700000" algn="tl">
                  <a:srgbClr val="000000"/>
                </a:outerShdw>
              </a:effectLst>
              <a:latin typeface="Arial" charset="0"/>
              <a:ea typeface="HGPｺﾞｼｯｸE" pitchFamily="50" charset="-128"/>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4" name="テキスト ボックス 3"/>
          <p:cNvSpPr txBox="1"/>
          <p:nvPr/>
        </p:nvSpPr>
        <p:spPr bwMode="auto">
          <a:xfrm>
            <a:off x="4644008" y="548680"/>
            <a:ext cx="4320000" cy="2016224"/>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kumimoji="1" lang="ja-JP" altLang="en-US" sz="1400" dirty="0" smtClean="0">
                <a:latin typeface="+mn-ea"/>
              </a:rPr>
              <a:t>ふるさと雇用再生特別事業</a:t>
            </a:r>
            <a:endParaRPr kumimoji="1" lang="en-US" altLang="ja-JP" sz="1400" dirty="0" smtClean="0">
              <a:latin typeface="+mn-ea"/>
            </a:endParaRPr>
          </a:p>
          <a:p>
            <a:pPr algn="r" fontAlgn="base">
              <a:spcBef>
                <a:spcPct val="0"/>
              </a:spcBef>
              <a:spcAft>
                <a:spcPct val="0"/>
              </a:spcAft>
            </a:pPr>
            <a:r>
              <a:rPr lang="ja-JP" altLang="en-US" sz="1200" dirty="0" smtClean="0">
                <a:latin typeface="+mn-ea"/>
              </a:rPr>
              <a:t>［</a:t>
            </a:r>
            <a:r>
              <a:rPr lang="en-US" altLang="ja-JP" sz="1200" dirty="0" smtClean="0">
                <a:latin typeface="+mn-ea"/>
              </a:rPr>
              <a:t>14</a:t>
            </a:r>
            <a:r>
              <a:rPr lang="ja-JP" altLang="en-US" sz="1200" dirty="0" smtClean="0">
                <a:latin typeface="+mn-ea"/>
              </a:rPr>
              <a:t>億</a:t>
            </a:r>
            <a:r>
              <a:rPr lang="en-US" altLang="ja-JP" sz="1200" dirty="0">
                <a:latin typeface="+mn-ea"/>
              </a:rPr>
              <a:t>8</a:t>
            </a:r>
            <a:r>
              <a:rPr lang="en-US" altLang="ja-JP" sz="1200" dirty="0" smtClean="0">
                <a:latin typeface="+mn-ea"/>
              </a:rPr>
              <a:t>,000</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a:latin typeface="+mn-ea"/>
              </a:rPr>
              <a:t>］</a:t>
            </a:r>
            <a:endParaRPr lang="en-US" altLang="ja-JP" sz="1200" dirty="0">
              <a:latin typeface="+mn-ea"/>
            </a:endParaRPr>
          </a:p>
          <a:p>
            <a:pPr algn="ctr" fontAlgn="base">
              <a:spcBef>
                <a:spcPct val="0"/>
              </a:spcBef>
              <a:spcAft>
                <a:spcPct val="0"/>
              </a:spcAft>
            </a:pPr>
            <a:endParaRPr kumimoji="1" lang="en-US" altLang="ja-JP" sz="1000" dirty="0" smtClean="0">
              <a:latin typeface="+mn-ea"/>
            </a:endParaRPr>
          </a:p>
          <a:p>
            <a:pPr fontAlgn="base">
              <a:spcBef>
                <a:spcPct val="0"/>
              </a:spcBef>
              <a:spcAft>
                <a:spcPct val="0"/>
              </a:spcAft>
            </a:pPr>
            <a:r>
              <a:rPr lang="ja-JP" altLang="en-US" sz="1000" dirty="0" smtClean="0">
                <a:latin typeface="+mn-ea"/>
              </a:rPr>
              <a:t>求職者等を雇い入れ、地域の実情や創意工夫に基づき、継続的な雇用機会の創出を図ります。</a:t>
            </a:r>
            <a:endParaRPr lang="en-US" altLang="ja-JP" sz="1000" dirty="0" smtClean="0">
              <a:latin typeface="+mn-ea"/>
            </a:endParaRPr>
          </a:p>
          <a:p>
            <a:pPr fontAlgn="base">
              <a:spcBef>
                <a:spcPct val="0"/>
              </a:spcBef>
              <a:spcAft>
                <a:spcPct val="0"/>
              </a:spcAft>
            </a:pPr>
            <a:endParaRPr lang="en-US" altLang="ja-JP" sz="1000" dirty="0" smtClean="0">
              <a:latin typeface="+mn-ea"/>
            </a:endParaRPr>
          </a:p>
          <a:p>
            <a:pPr fontAlgn="base">
              <a:spcBef>
                <a:spcPct val="0"/>
              </a:spcBef>
              <a:spcAft>
                <a:spcPct val="0"/>
              </a:spcAft>
            </a:pPr>
            <a:r>
              <a:rPr kumimoji="1" lang="ja-JP" altLang="en-US" sz="1000" dirty="0" smtClean="0">
                <a:latin typeface="+mn-ea"/>
              </a:rPr>
              <a:t>（主な県事業）</a:t>
            </a:r>
            <a:endParaRPr kumimoji="1" lang="en-US" altLang="ja-JP" sz="1000" dirty="0">
              <a:latin typeface="+mn-ea"/>
            </a:endParaRPr>
          </a:p>
          <a:p>
            <a:pPr fontAlgn="base">
              <a:spcBef>
                <a:spcPct val="0"/>
              </a:spcBef>
              <a:spcAft>
                <a:spcPct val="0"/>
              </a:spcAft>
            </a:pPr>
            <a:r>
              <a:rPr kumimoji="1" lang="ja-JP" altLang="en-US" sz="1000" dirty="0" smtClean="0">
                <a:latin typeface="+mn-ea"/>
              </a:rPr>
              <a:t>・中山間地域等空き家流動化推進事業</a:t>
            </a:r>
            <a:endParaRPr kumimoji="1" lang="en-US" altLang="ja-JP" sz="1000" dirty="0" smtClean="0">
              <a:latin typeface="+mn-ea"/>
            </a:endParaRPr>
          </a:p>
          <a:p>
            <a:pPr fontAlgn="base">
              <a:spcBef>
                <a:spcPct val="0"/>
              </a:spcBef>
              <a:spcAft>
                <a:spcPct val="0"/>
              </a:spcAft>
            </a:pPr>
            <a:r>
              <a:rPr lang="ja-JP" altLang="en-US" sz="1000" dirty="0" smtClean="0">
                <a:latin typeface="+mn-ea"/>
              </a:rPr>
              <a:t>・産業活性化推進事業</a:t>
            </a:r>
            <a:endParaRPr lang="en-US" altLang="ja-JP" sz="1000" dirty="0" smtClean="0">
              <a:latin typeface="+mn-ea"/>
            </a:endParaRPr>
          </a:p>
          <a:p>
            <a:pPr fontAlgn="base">
              <a:spcBef>
                <a:spcPct val="0"/>
              </a:spcBef>
              <a:spcAft>
                <a:spcPct val="0"/>
              </a:spcAft>
            </a:pPr>
            <a:r>
              <a:rPr kumimoji="1" lang="ja-JP" altLang="en-US" sz="1000" dirty="0" smtClean="0">
                <a:latin typeface="+mn-ea"/>
              </a:rPr>
              <a:t>・ソーシャルビジネス創出支援事業</a:t>
            </a:r>
            <a:endParaRPr kumimoji="1" lang="en-US" altLang="ja-JP" sz="1000" dirty="0" smtClean="0">
              <a:latin typeface="+mn-ea"/>
            </a:endParaRPr>
          </a:p>
          <a:p>
            <a:pPr fontAlgn="base">
              <a:spcBef>
                <a:spcPct val="0"/>
              </a:spcBef>
              <a:spcAft>
                <a:spcPct val="0"/>
              </a:spcAft>
            </a:pPr>
            <a:r>
              <a:rPr lang="ja-JP" altLang="en-US" sz="1000" dirty="0" smtClean="0">
                <a:latin typeface="+mn-ea"/>
              </a:rPr>
              <a:t>・ふるさと農業支援事業</a:t>
            </a:r>
            <a:endParaRPr kumimoji="1" lang="en-US" altLang="ja-JP" sz="1000" dirty="0" smtClean="0">
              <a:latin typeface="+mn-ea"/>
            </a:endParaRPr>
          </a:p>
          <a:p>
            <a:pPr algn="ctr" fontAlgn="base">
              <a:spcBef>
                <a:spcPct val="0"/>
              </a:spcBef>
              <a:spcAft>
                <a:spcPct val="0"/>
              </a:spcAft>
            </a:pPr>
            <a:endParaRPr kumimoji="1" lang="ja-JP" altLang="en-US" sz="1000" dirty="0" smtClean="0">
              <a:latin typeface="+mn-ea"/>
            </a:endParaRPr>
          </a:p>
        </p:txBody>
      </p:sp>
      <p:sp>
        <p:nvSpPr>
          <p:cNvPr id="23" name="テキスト ボックス 22"/>
          <p:cNvSpPr txBox="1"/>
          <p:nvPr/>
        </p:nvSpPr>
        <p:spPr bwMode="auto">
          <a:xfrm>
            <a:off x="179512" y="548680"/>
            <a:ext cx="4320000" cy="5688632"/>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a:latin typeface="+mn-ea"/>
              </a:rPr>
              <a:t>緊急雇用</a:t>
            </a:r>
            <a:r>
              <a:rPr lang="ja-JP" altLang="en-US" sz="1400" dirty="0" smtClean="0">
                <a:latin typeface="+mn-ea"/>
              </a:rPr>
              <a:t>創出事業</a:t>
            </a:r>
            <a:endParaRPr lang="en-US" altLang="ja-JP" sz="1400" dirty="0" smtClean="0">
              <a:latin typeface="+mn-ea"/>
            </a:endParaRPr>
          </a:p>
          <a:p>
            <a:pPr algn="r" fontAlgn="base">
              <a:spcBef>
                <a:spcPct val="0"/>
              </a:spcBef>
              <a:spcAft>
                <a:spcPct val="0"/>
              </a:spcAft>
            </a:pPr>
            <a:r>
              <a:rPr lang="ja-JP" altLang="en-US" sz="1200" dirty="0" smtClean="0">
                <a:latin typeface="+mn-ea"/>
              </a:rPr>
              <a:t>　　　　　　　　　　　　　　　　　　　　　　　［</a:t>
            </a:r>
            <a:r>
              <a:rPr lang="en-US" altLang="ja-JP" sz="1200" dirty="0" smtClean="0">
                <a:latin typeface="+mn-ea"/>
              </a:rPr>
              <a:t>55</a:t>
            </a:r>
            <a:r>
              <a:rPr lang="ja-JP" altLang="en-US" sz="1200" dirty="0" smtClean="0">
                <a:latin typeface="+mn-ea"/>
              </a:rPr>
              <a:t>億</a:t>
            </a:r>
            <a:r>
              <a:rPr lang="en-US" altLang="ja-JP" sz="1200" dirty="0" smtClean="0">
                <a:latin typeface="+mn-ea"/>
              </a:rPr>
              <a:t>4,000</a:t>
            </a:r>
            <a:r>
              <a:rPr lang="ja-JP" altLang="en-US" sz="1200" dirty="0" smtClean="0">
                <a:latin typeface="+mn-ea"/>
              </a:rPr>
              <a:t>万円</a:t>
            </a:r>
            <a:r>
              <a:rPr lang="en-US" altLang="ja-JP" sz="1200" dirty="0" smtClean="0">
                <a:latin typeface="+mn-ea"/>
              </a:rPr>
              <a:t>(0</a:t>
            </a:r>
            <a:r>
              <a:rPr lang="ja-JP" altLang="en-US" sz="1200" dirty="0" smtClean="0">
                <a:latin typeface="+mn-ea"/>
              </a:rPr>
              <a:t>万円</a:t>
            </a:r>
            <a:r>
              <a:rPr lang="en-US" altLang="ja-JP" sz="1200" dirty="0" smtClean="0">
                <a:latin typeface="+mn-ea"/>
              </a:rPr>
              <a:t>)</a:t>
            </a:r>
            <a:r>
              <a:rPr lang="ja-JP" altLang="en-US" sz="1200" dirty="0" smtClean="0">
                <a:latin typeface="+mn-ea"/>
              </a:rPr>
              <a:t>］</a:t>
            </a:r>
            <a:endParaRPr lang="en-US" altLang="ja-JP" sz="1200" dirty="0" smtClean="0">
              <a:latin typeface="+mn-ea"/>
            </a:endParaRPr>
          </a:p>
          <a:p>
            <a:pPr fontAlgn="base">
              <a:spcBef>
                <a:spcPct val="0"/>
              </a:spcBef>
              <a:spcAft>
                <a:spcPct val="0"/>
              </a:spcAft>
            </a:pPr>
            <a:endParaRPr lang="en-US" altLang="ja-JP" sz="1000" dirty="0" smtClean="0">
              <a:solidFill>
                <a:srgbClr val="000000"/>
              </a:solidFill>
            </a:endParaRPr>
          </a:p>
          <a:p>
            <a:pPr fontAlgn="base">
              <a:spcBef>
                <a:spcPct val="0"/>
              </a:spcBef>
              <a:spcAft>
                <a:spcPct val="0"/>
              </a:spcAft>
            </a:pPr>
            <a:r>
              <a:rPr lang="ja-JP" altLang="en-US" sz="1000" dirty="0" smtClean="0">
                <a:solidFill>
                  <a:srgbClr val="000000"/>
                </a:solidFill>
              </a:rPr>
              <a:t>失業者等を対象に、当面の雇用・就業機会の創出のほか、介護、医療、農林</a:t>
            </a:r>
            <a:endParaRPr lang="en-US" altLang="ja-JP" sz="1000" dirty="0" smtClean="0">
              <a:solidFill>
                <a:srgbClr val="000000"/>
              </a:solidFill>
            </a:endParaRPr>
          </a:p>
          <a:p>
            <a:pPr fontAlgn="base">
              <a:spcBef>
                <a:spcPct val="0"/>
              </a:spcBef>
              <a:spcAft>
                <a:spcPct val="0"/>
              </a:spcAft>
            </a:pPr>
            <a:r>
              <a:rPr lang="ja-JP" altLang="en-US" sz="1000" dirty="0" smtClean="0">
                <a:solidFill>
                  <a:srgbClr val="000000"/>
                </a:solidFill>
              </a:rPr>
              <a:t>水産等の成長分野における新たな雇用機会の創出や地域のニーズに応じた</a:t>
            </a:r>
            <a:endParaRPr lang="en-US" altLang="ja-JP" sz="1000" dirty="0" smtClean="0">
              <a:solidFill>
                <a:srgbClr val="000000"/>
              </a:solidFill>
            </a:endParaRPr>
          </a:p>
          <a:p>
            <a:pPr fontAlgn="base">
              <a:spcBef>
                <a:spcPct val="0"/>
              </a:spcBef>
              <a:spcAft>
                <a:spcPct val="0"/>
              </a:spcAft>
            </a:pPr>
            <a:r>
              <a:rPr lang="ja-JP" altLang="en-US" sz="1000" dirty="0" smtClean="0">
                <a:solidFill>
                  <a:srgbClr val="000000"/>
                </a:solidFill>
              </a:rPr>
              <a:t>人材の育成を図ります。</a:t>
            </a:r>
            <a:endParaRPr kumimoji="1" lang="ja-JP" altLang="en-US" sz="1200" dirty="0">
              <a:latin typeface="+mn-ea"/>
            </a:endParaRPr>
          </a:p>
        </p:txBody>
      </p:sp>
      <p:sp>
        <p:nvSpPr>
          <p:cNvPr id="25" name="テキスト ボックス 24"/>
          <p:cNvSpPr txBox="1"/>
          <p:nvPr/>
        </p:nvSpPr>
        <p:spPr bwMode="auto">
          <a:xfrm>
            <a:off x="179992" y="4703918"/>
            <a:ext cx="4320000" cy="1461386"/>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kumimoji="1" lang="ja-JP" altLang="en-US" sz="1200" dirty="0" smtClean="0">
                <a:latin typeface="+mn-ea"/>
              </a:rPr>
              <a:t>緊急雇用事業</a:t>
            </a:r>
            <a:r>
              <a:rPr lang="ja-JP" altLang="en-US" sz="1200" dirty="0" smtClean="0">
                <a:latin typeface="+mn-ea"/>
              </a:rPr>
              <a:t>［</a:t>
            </a:r>
            <a:r>
              <a:rPr lang="en-US" altLang="ja-JP" sz="1200" dirty="0">
                <a:latin typeface="+mn-ea"/>
              </a:rPr>
              <a:t>24</a:t>
            </a:r>
            <a:r>
              <a:rPr lang="ja-JP" altLang="en-US" sz="1200" dirty="0" smtClean="0">
                <a:latin typeface="+mn-ea"/>
              </a:rPr>
              <a:t>億</a:t>
            </a:r>
            <a:r>
              <a:rPr lang="en-US" altLang="ja-JP" sz="1200" dirty="0" smtClean="0">
                <a:latin typeface="+mn-ea"/>
              </a:rPr>
              <a:t>6,000</a:t>
            </a:r>
            <a:r>
              <a:rPr lang="ja-JP" altLang="en-US" sz="1200" dirty="0">
                <a:latin typeface="+mn-ea"/>
              </a:rPr>
              <a:t>万円</a:t>
            </a:r>
            <a:r>
              <a:rPr lang="en-US" altLang="ja-JP" sz="1200" dirty="0">
                <a:latin typeface="+mn-ea"/>
              </a:rPr>
              <a:t>(0</a:t>
            </a:r>
            <a:r>
              <a:rPr lang="ja-JP" altLang="en-US" sz="1200" dirty="0">
                <a:latin typeface="+mn-ea"/>
              </a:rPr>
              <a:t>万円</a:t>
            </a:r>
            <a:r>
              <a:rPr lang="en-US" altLang="ja-JP" sz="1200" dirty="0">
                <a:latin typeface="+mn-ea"/>
              </a:rPr>
              <a:t>)</a:t>
            </a:r>
            <a:r>
              <a:rPr lang="ja-JP" altLang="en-US" sz="1200" dirty="0">
                <a:latin typeface="+mn-ea"/>
              </a:rPr>
              <a:t>］</a:t>
            </a:r>
            <a:endParaRPr lang="en-US" altLang="ja-JP" sz="1200" dirty="0">
              <a:latin typeface="+mn-ea"/>
            </a:endParaRPr>
          </a:p>
          <a:p>
            <a:pPr fontAlgn="base">
              <a:spcBef>
                <a:spcPct val="0"/>
              </a:spcBef>
              <a:spcAft>
                <a:spcPct val="0"/>
              </a:spcAft>
            </a:pPr>
            <a:endParaRPr lang="en-US" altLang="ja-JP" sz="600" dirty="0" smtClean="0">
              <a:latin typeface="+mn-ea"/>
            </a:endParaRPr>
          </a:p>
          <a:p>
            <a:pPr fontAlgn="base">
              <a:spcBef>
                <a:spcPct val="0"/>
              </a:spcBef>
              <a:spcAft>
                <a:spcPct val="0"/>
              </a:spcAft>
            </a:pPr>
            <a:r>
              <a:rPr lang="ja-JP" altLang="en-US" sz="1000" dirty="0" smtClean="0">
                <a:latin typeface="+mn-ea"/>
              </a:rPr>
              <a:t>失業者等に対し、当面の雇用・就業機会の創出を図ります。</a:t>
            </a:r>
            <a:endParaRPr lang="en-US" altLang="ja-JP" sz="1000" dirty="0" smtClean="0">
              <a:latin typeface="+mn-ea"/>
            </a:endParaRPr>
          </a:p>
          <a:p>
            <a:pPr fontAlgn="base">
              <a:lnSpc>
                <a:spcPct val="150000"/>
              </a:lnSpc>
              <a:spcBef>
                <a:spcPct val="0"/>
              </a:spcBef>
              <a:spcAft>
                <a:spcPct val="0"/>
              </a:spcAft>
            </a:pPr>
            <a:r>
              <a:rPr lang="ja-JP" altLang="en-US" sz="1000" dirty="0" smtClean="0">
                <a:latin typeface="+mn-ea"/>
              </a:rPr>
              <a:t>　（主な県事業）</a:t>
            </a:r>
            <a:endParaRPr lang="en-US" altLang="ja-JP" sz="1000" dirty="0" smtClean="0">
              <a:latin typeface="+mn-ea"/>
            </a:endParaRPr>
          </a:p>
          <a:p>
            <a:pPr fontAlgn="base">
              <a:spcBef>
                <a:spcPct val="0"/>
              </a:spcBef>
              <a:spcAft>
                <a:spcPct val="0"/>
              </a:spcAft>
            </a:pPr>
            <a:r>
              <a:rPr kumimoji="1" lang="ja-JP" altLang="en-US" sz="1000" dirty="0" smtClean="0">
                <a:latin typeface="+mn-ea"/>
              </a:rPr>
              <a:t>    ・文化施設等</a:t>
            </a:r>
            <a:r>
              <a:rPr kumimoji="1" lang="en-US" altLang="ja-JP" sz="1000" dirty="0" smtClean="0">
                <a:latin typeface="+mn-ea"/>
              </a:rPr>
              <a:t>PR</a:t>
            </a:r>
            <a:r>
              <a:rPr kumimoji="1" lang="ja-JP" altLang="en-US" sz="1000" dirty="0" smtClean="0">
                <a:latin typeface="+mn-ea"/>
              </a:rPr>
              <a:t>事業</a:t>
            </a:r>
            <a:endParaRPr kumimoji="1" lang="en-US" altLang="ja-JP" sz="1000" dirty="0" smtClean="0">
              <a:latin typeface="+mn-ea"/>
            </a:endParaRPr>
          </a:p>
          <a:p>
            <a:pPr fontAlgn="base">
              <a:spcBef>
                <a:spcPct val="0"/>
              </a:spcBef>
              <a:spcAft>
                <a:spcPct val="0"/>
              </a:spcAft>
            </a:pPr>
            <a:r>
              <a:rPr lang="ja-JP" altLang="en-US" sz="1000" dirty="0" smtClean="0">
                <a:latin typeface="+mn-ea"/>
              </a:rPr>
              <a:t>    ・アジア市場開拓支援キャラバン事業</a:t>
            </a:r>
            <a:endParaRPr lang="en-US" altLang="ja-JP" sz="1000" dirty="0" smtClean="0">
              <a:latin typeface="+mn-ea"/>
            </a:endParaRPr>
          </a:p>
          <a:p>
            <a:pPr fontAlgn="base">
              <a:spcBef>
                <a:spcPct val="0"/>
              </a:spcBef>
              <a:spcAft>
                <a:spcPct val="0"/>
              </a:spcAft>
            </a:pPr>
            <a:r>
              <a:rPr kumimoji="1" lang="ja-JP" altLang="en-US" sz="1000" dirty="0" smtClean="0">
                <a:latin typeface="+mn-ea"/>
              </a:rPr>
              <a:t>    ・学校教育支援員配置事業</a:t>
            </a:r>
            <a:endParaRPr kumimoji="1" lang="en-US" altLang="ja-JP" sz="1000" dirty="0" smtClean="0">
              <a:latin typeface="+mn-ea"/>
            </a:endParaRPr>
          </a:p>
          <a:p>
            <a:pPr fontAlgn="base">
              <a:spcBef>
                <a:spcPct val="0"/>
              </a:spcBef>
              <a:spcAft>
                <a:spcPct val="0"/>
              </a:spcAft>
            </a:pPr>
            <a:r>
              <a:rPr lang="ja-JP" altLang="en-US" sz="1000" dirty="0" smtClean="0">
                <a:latin typeface="+mn-ea"/>
              </a:rPr>
              <a:t>    ・夜間の街頭安全・安心パトロール事業</a:t>
            </a:r>
            <a:endParaRPr kumimoji="1" lang="en-US" altLang="ja-JP" sz="1000" dirty="0" smtClean="0">
              <a:latin typeface="+mn-ea"/>
            </a:endParaRPr>
          </a:p>
          <a:p>
            <a:pPr fontAlgn="base">
              <a:spcBef>
                <a:spcPct val="0"/>
              </a:spcBef>
              <a:spcAft>
                <a:spcPct val="0"/>
              </a:spcAft>
            </a:pPr>
            <a:endParaRPr kumimoji="1" lang="ja-JP" altLang="en-US" sz="1000" dirty="0" smtClean="0">
              <a:latin typeface="+mn-ea"/>
            </a:endParaRPr>
          </a:p>
        </p:txBody>
      </p:sp>
      <p:sp>
        <p:nvSpPr>
          <p:cNvPr id="26" name="テキスト ボックス 25"/>
          <p:cNvSpPr txBox="1"/>
          <p:nvPr/>
        </p:nvSpPr>
        <p:spPr bwMode="auto">
          <a:xfrm>
            <a:off x="179512" y="1720370"/>
            <a:ext cx="4320000" cy="3127564"/>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1200" dirty="0" smtClean="0">
                <a:latin typeface="+mn-ea"/>
              </a:rPr>
              <a:t>重点分野雇用</a:t>
            </a:r>
            <a:r>
              <a:rPr lang="ja-JP" altLang="en-US" sz="1200" dirty="0">
                <a:latin typeface="+mn-ea"/>
              </a:rPr>
              <a:t>創造</a:t>
            </a:r>
            <a:r>
              <a:rPr lang="ja-JP" altLang="en-US" sz="1200" dirty="0" smtClean="0">
                <a:latin typeface="+mn-ea"/>
              </a:rPr>
              <a:t>事業［</a:t>
            </a:r>
            <a:r>
              <a:rPr lang="en-US" altLang="ja-JP" sz="1200" dirty="0" smtClean="0">
                <a:latin typeface="+mn-ea"/>
              </a:rPr>
              <a:t>30</a:t>
            </a:r>
            <a:r>
              <a:rPr lang="ja-JP" altLang="en-US" sz="1200" dirty="0" smtClean="0">
                <a:latin typeface="+mn-ea"/>
              </a:rPr>
              <a:t>億</a:t>
            </a:r>
            <a:r>
              <a:rPr lang="en-US" altLang="ja-JP" sz="1200" dirty="0">
                <a:latin typeface="+mn-ea"/>
              </a:rPr>
              <a:t>8</a:t>
            </a:r>
            <a:r>
              <a:rPr lang="en-US" altLang="ja-JP" sz="1200" dirty="0" smtClean="0">
                <a:latin typeface="+mn-ea"/>
              </a:rPr>
              <a:t>,000</a:t>
            </a:r>
            <a:r>
              <a:rPr lang="ja-JP" altLang="en-US" sz="1200" dirty="0" smtClean="0">
                <a:latin typeface="+mn-ea"/>
              </a:rPr>
              <a:t>万円</a:t>
            </a:r>
            <a:r>
              <a:rPr lang="en-US" altLang="ja-JP" sz="1200" dirty="0" smtClean="0">
                <a:latin typeface="+mn-ea"/>
              </a:rPr>
              <a:t>(0</a:t>
            </a:r>
            <a:r>
              <a:rPr lang="ja-JP" altLang="en-US" sz="1200" dirty="0" smtClean="0">
                <a:latin typeface="+mn-ea"/>
              </a:rPr>
              <a:t>万円</a:t>
            </a:r>
            <a:r>
              <a:rPr lang="en-US" altLang="ja-JP" sz="1200" dirty="0" smtClean="0">
                <a:latin typeface="+mn-ea"/>
              </a:rPr>
              <a:t>)</a:t>
            </a:r>
            <a:r>
              <a:rPr lang="ja-JP" altLang="en-US" sz="1200" dirty="0" smtClean="0">
                <a:latin typeface="+mn-ea"/>
              </a:rPr>
              <a:t>］</a:t>
            </a:r>
            <a:endParaRPr lang="en-US" altLang="ja-JP" sz="1200" dirty="0" smtClean="0">
              <a:latin typeface="+mn-ea"/>
            </a:endParaRPr>
          </a:p>
          <a:p>
            <a:pPr fontAlgn="base">
              <a:spcBef>
                <a:spcPct val="0"/>
              </a:spcBef>
              <a:spcAft>
                <a:spcPct val="0"/>
              </a:spcAft>
            </a:pPr>
            <a:endParaRPr lang="en-US" altLang="ja-JP" sz="600" dirty="0" smtClean="0">
              <a:latin typeface="+mn-ea"/>
            </a:endParaRPr>
          </a:p>
          <a:p>
            <a:pPr fontAlgn="base">
              <a:spcBef>
                <a:spcPct val="0"/>
              </a:spcBef>
              <a:spcAft>
                <a:spcPct val="0"/>
              </a:spcAft>
            </a:pPr>
            <a:r>
              <a:rPr lang="ja-JP" altLang="en-US" sz="1000" dirty="0" smtClean="0">
                <a:solidFill>
                  <a:srgbClr val="000000"/>
                </a:solidFill>
                <a:latin typeface="+mn-ea"/>
              </a:rPr>
              <a:t>◎重点分野雇用創出事業</a:t>
            </a:r>
            <a:endParaRPr lang="en-US" altLang="ja-JP" sz="1000" dirty="0" smtClean="0">
              <a:solidFill>
                <a:srgbClr val="000000"/>
              </a:solidFill>
              <a:latin typeface="+mn-ea"/>
            </a:endParaRPr>
          </a:p>
          <a:p>
            <a:pPr fontAlgn="base">
              <a:spcBef>
                <a:spcPct val="0"/>
              </a:spcBef>
              <a:spcAft>
                <a:spcPct val="0"/>
              </a:spcAft>
            </a:pPr>
            <a:r>
              <a:rPr lang="ja-JP" altLang="en-US" sz="1000" dirty="0" smtClean="0">
                <a:solidFill>
                  <a:srgbClr val="000000"/>
                </a:solidFill>
                <a:latin typeface="+mn-ea"/>
              </a:rPr>
              <a:t>   </a:t>
            </a:r>
            <a:r>
              <a:rPr lang="ja-JP" altLang="en-US" sz="1000" dirty="0" smtClean="0">
                <a:solidFill>
                  <a:srgbClr val="000000"/>
                </a:solidFill>
              </a:rPr>
              <a:t>介護</a:t>
            </a:r>
            <a:r>
              <a:rPr lang="ja-JP" altLang="en-US" sz="1000" dirty="0">
                <a:solidFill>
                  <a:srgbClr val="000000"/>
                </a:solidFill>
              </a:rPr>
              <a:t>、医療、農林水産等の成長分野における雇用機会の創出を</a:t>
            </a:r>
            <a:r>
              <a:rPr lang="ja-JP" altLang="en-US" sz="1000" dirty="0" smtClean="0">
                <a:solidFill>
                  <a:srgbClr val="000000"/>
                </a:solidFill>
              </a:rPr>
              <a:t>図ります。</a:t>
            </a:r>
            <a:endParaRPr lang="en-US" altLang="ja-JP" sz="1000" dirty="0" smtClean="0">
              <a:solidFill>
                <a:srgbClr val="000000"/>
              </a:solidFill>
            </a:endParaRPr>
          </a:p>
          <a:p>
            <a:pPr fontAlgn="base">
              <a:lnSpc>
                <a:spcPct val="150000"/>
              </a:lnSpc>
              <a:spcBef>
                <a:spcPct val="0"/>
              </a:spcBef>
              <a:spcAft>
                <a:spcPct val="0"/>
              </a:spcAft>
            </a:pPr>
            <a:r>
              <a:rPr kumimoji="1" lang="ja-JP" altLang="en-US" sz="1000" dirty="0" smtClean="0">
                <a:solidFill>
                  <a:srgbClr val="000000"/>
                </a:solidFill>
                <a:latin typeface="+mn-ea"/>
              </a:rPr>
              <a:t>　</a:t>
            </a:r>
            <a:r>
              <a:rPr lang="ja-JP" altLang="en-US" sz="1000" dirty="0" smtClean="0">
                <a:solidFill>
                  <a:srgbClr val="000000"/>
                </a:solidFill>
                <a:latin typeface="+mn-ea"/>
              </a:rPr>
              <a:t>（</a:t>
            </a:r>
            <a:r>
              <a:rPr kumimoji="1" lang="ja-JP" altLang="en-US" sz="1000" dirty="0" smtClean="0">
                <a:solidFill>
                  <a:srgbClr val="000000"/>
                </a:solidFill>
                <a:latin typeface="+mn-ea"/>
              </a:rPr>
              <a:t>主な県事業） </a:t>
            </a:r>
            <a:endParaRPr kumimoji="1" lang="en-US" altLang="ja-JP" sz="1000" dirty="0" smtClean="0">
              <a:solidFill>
                <a:srgbClr val="000000"/>
              </a:solidFill>
              <a:latin typeface="+mn-ea"/>
            </a:endParaRPr>
          </a:p>
          <a:p>
            <a:pPr fontAlgn="base">
              <a:spcBef>
                <a:spcPct val="0"/>
              </a:spcBef>
              <a:spcAft>
                <a:spcPct val="0"/>
              </a:spcAft>
            </a:pPr>
            <a:r>
              <a:rPr lang="ja-JP" altLang="en-US" sz="1000" dirty="0">
                <a:solidFill>
                  <a:srgbClr val="000000"/>
                </a:solidFill>
                <a:latin typeface="+mn-ea"/>
              </a:rPr>
              <a:t>　 </a:t>
            </a:r>
            <a:r>
              <a:rPr kumimoji="1" lang="ja-JP" altLang="en-US" sz="1000" dirty="0" smtClean="0">
                <a:solidFill>
                  <a:srgbClr val="000000"/>
                </a:solidFill>
                <a:latin typeface="+mn-ea"/>
              </a:rPr>
              <a:t> ・看護職員確保対策推進事業</a:t>
            </a:r>
            <a:endParaRPr kumimoji="1" lang="en-US" altLang="ja-JP" sz="1000" dirty="0" smtClean="0">
              <a:solidFill>
                <a:srgbClr val="000000"/>
              </a:solidFill>
              <a:latin typeface="+mn-ea"/>
            </a:endParaRPr>
          </a:p>
          <a:p>
            <a:pPr fontAlgn="base">
              <a:spcBef>
                <a:spcPct val="0"/>
              </a:spcBef>
              <a:spcAft>
                <a:spcPct val="0"/>
              </a:spcAft>
            </a:pPr>
            <a:r>
              <a:rPr lang="ja-JP" altLang="en-US" sz="1000" dirty="0" smtClean="0">
                <a:solidFill>
                  <a:srgbClr val="000000"/>
                </a:solidFill>
                <a:latin typeface="+mn-ea"/>
              </a:rPr>
              <a:t>    ・農林水産物等情報発信事業</a:t>
            </a:r>
            <a:endParaRPr lang="en-US" altLang="ja-JP" sz="1000" dirty="0" smtClean="0">
              <a:solidFill>
                <a:srgbClr val="000000"/>
              </a:solidFill>
              <a:latin typeface="+mn-ea"/>
            </a:endParaRPr>
          </a:p>
          <a:p>
            <a:pPr fontAlgn="base">
              <a:spcBef>
                <a:spcPct val="0"/>
              </a:spcBef>
              <a:spcAft>
                <a:spcPct val="0"/>
              </a:spcAft>
            </a:pPr>
            <a:r>
              <a:rPr kumimoji="1" lang="ja-JP" altLang="en-US" sz="1000" dirty="0" smtClean="0">
                <a:solidFill>
                  <a:srgbClr val="000000"/>
                </a:solidFill>
                <a:latin typeface="+mn-ea"/>
              </a:rPr>
              <a:t>    ・木質バイオマス利活用技術に関する研究シーズ等探索事業</a:t>
            </a:r>
            <a:endParaRPr kumimoji="1" lang="en-US" altLang="ja-JP" sz="1000" dirty="0" smtClean="0">
              <a:solidFill>
                <a:srgbClr val="000000"/>
              </a:solidFill>
              <a:latin typeface="+mn-ea"/>
            </a:endParaRPr>
          </a:p>
          <a:p>
            <a:pPr fontAlgn="base">
              <a:spcBef>
                <a:spcPct val="0"/>
              </a:spcBef>
              <a:spcAft>
                <a:spcPct val="0"/>
              </a:spcAft>
            </a:pPr>
            <a:r>
              <a:rPr lang="ja-JP" altLang="en-US" sz="1000" dirty="0" smtClean="0">
                <a:solidFill>
                  <a:srgbClr val="000000"/>
                </a:solidFill>
                <a:latin typeface="+mn-ea"/>
              </a:rPr>
              <a:t>    ・九州新幹線全線開通を契機とした県外観光客誘致促進事業</a:t>
            </a:r>
            <a:endParaRPr lang="en-US" altLang="ja-JP" sz="1000" dirty="0" smtClean="0">
              <a:solidFill>
                <a:srgbClr val="000000"/>
              </a:solidFill>
              <a:latin typeface="+mn-ea"/>
            </a:endParaRPr>
          </a:p>
          <a:p>
            <a:pPr fontAlgn="base">
              <a:spcBef>
                <a:spcPct val="0"/>
              </a:spcBef>
              <a:spcAft>
                <a:spcPct val="0"/>
              </a:spcAft>
            </a:pPr>
            <a:endParaRPr kumimoji="1" lang="en-US" altLang="ja-JP" sz="600" dirty="0" smtClean="0">
              <a:solidFill>
                <a:srgbClr val="000000"/>
              </a:solidFill>
              <a:latin typeface="+mn-ea"/>
            </a:endParaRPr>
          </a:p>
          <a:p>
            <a:pPr fontAlgn="base">
              <a:spcBef>
                <a:spcPct val="0"/>
              </a:spcBef>
              <a:spcAft>
                <a:spcPct val="0"/>
              </a:spcAft>
            </a:pPr>
            <a:r>
              <a:rPr lang="ja-JP" altLang="en-US" sz="1000" dirty="0" smtClean="0">
                <a:solidFill>
                  <a:srgbClr val="000000"/>
                </a:solidFill>
                <a:latin typeface="+mn-ea"/>
              </a:rPr>
              <a:t>◎地域人材育成事業</a:t>
            </a:r>
            <a:endParaRPr lang="en-US" altLang="ja-JP" sz="1000" dirty="0" smtClean="0">
              <a:solidFill>
                <a:srgbClr val="000000"/>
              </a:solidFill>
              <a:latin typeface="+mn-ea"/>
            </a:endParaRPr>
          </a:p>
          <a:p>
            <a:pPr fontAlgn="base">
              <a:spcBef>
                <a:spcPct val="0"/>
              </a:spcBef>
              <a:spcAft>
                <a:spcPct val="0"/>
              </a:spcAft>
            </a:pPr>
            <a:r>
              <a:rPr lang="ja-JP" altLang="en-US" sz="1000" dirty="0" smtClean="0">
                <a:solidFill>
                  <a:srgbClr val="000000"/>
                </a:solidFill>
                <a:latin typeface="+mn-ea"/>
              </a:rPr>
              <a:t>   失業者を新たに雇用し、研修や職場実習等で知識・技術を習得する</a:t>
            </a:r>
            <a:endParaRPr lang="en-US" altLang="ja-JP" sz="1000" dirty="0" smtClean="0">
              <a:solidFill>
                <a:srgbClr val="000000"/>
              </a:solidFill>
              <a:latin typeface="+mn-ea"/>
            </a:endParaRPr>
          </a:p>
          <a:p>
            <a:pPr fontAlgn="base">
              <a:spcBef>
                <a:spcPct val="0"/>
              </a:spcBef>
              <a:spcAft>
                <a:spcPct val="0"/>
              </a:spcAft>
            </a:pPr>
            <a:r>
              <a:rPr lang="en-US" altLang="ja-JP" sz="1000" dirty="0">
                <a:solidFill>
                  <a:srgbClr val="000000"/>
                </a:solidFill>
                <a:latin typeface="+mn-ea"/>
              </a:rPr>
              <a:t> </a:t>
            </a:r>
            <a:r>
              <a:rPr lang="en-US" altLang="ja-JP" sz="1000" dirty="0" smtClean="0">
                <a:solidFill>
                  <a:srgbClr val="000000"/>
                </a:solidFill>
                <a:latin typeface="+mn-ea"/>
              </a:rPr>
              <a:t>  </a:t>
            </a:r>
            <a:r>
              <a:rPr lang="ja-JP" altLang="en-US" sz="1000" dirty="0" smtClean="0">
                <a:solidFill>
                  <a:srgbClr val="000000"/>
                </a:solidFill>
                <a:latin typeface="+mn-ea"/>
              </a:rPr>
              <a:t>ことにより、地域ニーズに応じた人材を育成します。</a:t>
            </a:r>
            <a:endParaRPr lang="en-US" altLang="ja-JP" sz="1000" dirty="0" smtClean="0">
              <a:solidFill>
                <a:srgbClr val="000000"/>
              </a:solidFill>
              <a:latin typeface="+mn-ea"/>
            </a:endParaRPr>
          </a:p>
          <a:p>
            <a:pPr fontAlgn="base">
              <a:lnSpc>
                <a:spcPct val="150000"/>
              </a:lnSpc>
              <a:spcBef>
                <a:spcPct val="0"/>
              </a:spcBef>
              <a:spcAft>
                <a:spcPct val="0"/>
              </a:spcAft>
            </a:pPr>
            <a:r>
              <a:rPr kumimoji="1" lang="ja-JP" altLang="en-US" sz="1000" dirty="0" smtClean="0">
                <a:solidFill>
                  <a:srgbClr val="000000"/>
                </a:solidFill>
                <a:latin typeface="+mn-ea"/>
              </a:rPr>
              <a:t>  （主な県事業）</a:t>
            </a:r>
            <a:endParaRPr kumimoji="1" lang="en-US" altLang="ja-JP" sz="1000" dirty="0" smtClean="0">
              <a:solidFill>
                <a:srgbClr val="000000"/>
              </a:solidFill>
              <a:latin typeface="+mn-ea"/>
            </a:endParaRPr>
          </a:p>
          <a:p>
            <a:pPr fontAlgn="base">
              <a:spcBef>
                <a:spcPct val="0"/>
              </a:spcBef>
              <a:spcAft>
                <a:spcPct val="0"/>
              </a:spcAft>
            </a:pPr>
            <a:r>
              <a:rPr kumimoji="1" lang="ja-JP" altLang="en-US" sz="1000" dirty="0" smtClean="0">
                <a:solidFill>
                  <a:srgbClr val="000000"/>
                </a:solidFill>
                <a:latin typeface="+mn-ea"/>
              </a:rPr>
              <a:t>　  ・介護雇用プログラム（介護福祉士コース）</a:t>
            </a:r>
            <a:endParaRPr kumimoji="1" lang="en-US" altLang="ja-JP" sz="1000" dirty="0" smtClean="0">
              <a:solidFill>
                <a:srgbClr val="000000"/>
              </a:solidFill>
              <a:latin typeface="+mn-ea"/>
            </a:endParaRPr>
          </a:p>
          <a:p>
            <a:pPr fontAlgn="base">
              <a:spcBef>
                <a:spcPct val="0"/>
              </a:spcBef>
              <a:spcAft>
                <a:spcPct val="0"/>
              </a:spcAft>
            </a:pPr>
            <a:r>
              <a:rPr lang="ja-JP" altLang="en-US" sz="1000" dirty="0" smtClean="0">
                <a:solidFill>
                  <a:srgbClr val="000000"/>
                </a:solidFill>
                <a:latin typeface="+mn-ea"/>
              </a:rPr>
              <a:t>    ・商工会議所活性化事業</a:t>
            </a:r>
            <a:endParaRPr lang="en-US" altLang="ja-JP" sz="1000" dirty="0" smtClean="0">
              <a:solidFill>
                <a:srgbClr val="000000"/>
              </a:solidFill>
              <a:latin typeface="+mn-ea"/>
            </a:endParaRPr>
          </a:p>
          <a:p>
            <a:pPr fontAlgn="base">
              <a:spcBef>
                <a:spcPct val="0"/>
              </a:spcBef>
              <a:spcAft>
                <a:spcPct val="0"/>
              </a:spcAft>
            </a:pPr>
            <a:r>
              <a:rPr kumimoji="1" lang="ja-JP" altLang="en-US" sz="1000" dirty="0" smtClean="0">
                <a:solidFill>
                  <a:srgbClr val="000000"/>
                </a:solidFill>
                <a:latin typeface="+mn-ea"/>
              </a:rPr>
              <a:t>    ・未就職卒業者就職応援事業</a:t>
            </a:r>
            <a:endParaRPr kumimoji="1" lang="en-US" altLang="ja-JP" sz="1000" dirty="0" smtClean="0">
              <a:solidFill>
                <a:srgbClr val="000000"/>
              </a:solidFill>
              <a:latin typeface="+mn-ea"/>
            </a:endParaRPr>
          </a:p>
          <a:p>
            <a:pPr fontAlgn="base">
              <a:spcBef>
                <a:spcPct val="0"/>
              </a:spcBef>
              <a:spcAft>
                <a:spcPct val="0"/>
              </a:spcAft>
            </a:pPr>
            <a:r>
              <a:rPr lang="ja-JP" altLang="en-US" sz="1000" dirty="0" smtClean="0">
                <a:solidFill>
                  <a:srgbClr val="000000"/>
                </a:solidFill>
                <a:latin typeface="+mn-ea"/>
              </a:rPr>
              <a:t>    ・障害者就職支援事業</a:t>
            </a:r>
            <a:endParaRPr kumimoji="1" lang="en-US" altLang="ja-JP" sz="1000" dirty="0">
              <a:solidFill>
                <a:srgbClr val="000000"/>
              </a:solidFill>
              <a:latin typeface="+mn-ea"/>
            </a:endParaRPr>
          </a:p>
          <a:p>
            <a:pPr fontAlgn="base">
              <a:spcBef>
                <a:spcPct val="0"/>
              </a:spcBef>
              <a:spcAft>
                <a:spcPct val="0"/>
              </a:spcAft>
            </a:pPr>
            <a:endParaRPr kumimoji="1" lang="ja-JP" altLang="en-US" sz="1200" dirty="0">
              <a:latin typeface="+mn-ea"/>
            </a:endParaRPr>
          </a:p>
        </p:txBody>
      </p:sp>
      <p:pic>
        <p:nvPicPr>
          <p:cNvPr id="28" name="Picture 43" descr="C:\Users\okayamaken\AppData\Local\Microsoft\Windows\Temporary Internet Files\Content.IE5\VT6A4EVO\MC9003435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880594"/>
            <a:ext cx="9461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4475" y="1384697"/>
            <a:ext cx="8112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2" name="Rectangle 29"/>
          <p:cNvSpPr>
            <a:spLocks noChangeArrowheads="1"/>
          </p:cNvSpPr>
          <p:nvPr/>
        </p:nvSpPr>
        <p:spPr bwMode="auto">
          <a:xfrm>
            <a:off x="4670425" y="2895383"/>
            <a:ext cx="4320000" cy="2025470"/>
          </a:xfrm>
          <a:prstGeom prst="rect">
            <a:avLst/>
          </a:prstGeom>
          <a:noFill/>
          <a:ln w="38100" algn="ctr">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43" name="Text Box 30"/>
          <p:cNvSpPr txBox="1">
            <a:spLocks noChangeArrowheads="1"/>
          </p:cNvSpPr>
          <p:nvPr/>
        </p:nvSpPr>
        <p:spPr bwMode="auto">
          <a:xfrm>
            <a:off x="4755479" y="3120653"/>
            <a:ext cx="442753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ja-JP" sz="1200" dirty="0">
                <a:latin typeface="Arial" pitchFamily="34" charset="0"/>
                <a:ea typeface="ＭＳ Ｐゴシック" pitchFamily="50" charset="-128"/>
              </a:rPr>
              <a:t>職場適応訓練費　　　　</a:t>
            </a:r>
            <a:r>
              <a:rPr lang="ja-JP" altLang="en-US" sz="1200" dirty="0" smtClean="0">
                <a:latin typeface="Arial" pitchFamily="34" charset="0"/>
                <a:ea typeface="ＭＳ Ｐゴシック" pitchFamily="50" charset="-128"/>
              </a:rPr>
              <a:t>　 </a:t>
            </a:r>
            <a:r>
              <a:rPr lang="en-US" altLang="ja-JP" sz="1200" dirty="0">
                <a:latin typeface="Arial" pitchFamily="34" charset="0"/>
                <a:ea typeface="ＭＳ Ｐゴシック" pitchFamily="50" charset="-128"/>
              </a:rPr>
              <a:t> </a:t>
            </a:r>
            <a:r>
              <a:rPr lang="en-US" altLang="ja-JP" sz="1200" dirty="0" smtClean="0">
                <a:latin typeface="Arial" pitchFamily="34" charset="0"/>
                <a:ea typeface="ＭＳ Ｐゴシック" pitchFamily="50" charset="-128"/>
              </a:rPr>
              <a:t> </a:t>
            </a:r>
            <a:r>
              <a:rPr lang="ja-JP" altLang="ja-JP" sz="1200" dirty="0" smtClean="0">
                <a:latin typeface="Arial" pitchFamily="34" charset="0"/>
                <a:ea typeface="ＭＳ Ｐゴシック" pitchFamily="50" charset="-128"/>
              </a:rPr>
              <a:t>［</a:t>
            </a:r>
            <a:r>
              <a:rPr lang="en-US" altLang="ja-JP" sz="1200" dirty="0" smtClean="0">
                <a:latin typeface="Arial" pitchFamily="34" charset="0"/>
                <a:ea typeface="ＭＳ Ｐゴシック" pitchFamily="50" charset="-128"/>
              </a:rPr>
              <a:t>   </a:t>
            </a:r>
            <a:r>
              <a:rPr lang="ja-JP" altLang="ja-JP" sz="1200" dirty="0" smtClean="0">
                <a:latin typeface="Arial" pitchFamily="34" charset="0"/>
                <a:ea typeface="ＭＳ Ｐゴシック" pitchFamily="50" charset="-128"/>
              </a:rPr>
              <a:t>20</a:t>
            </a:r>
            <a:r>
              <a:rPr lang="en-US" altLang="ja-JP" sz="1200" dirty="0" smtClean="0">
                <a:latin typeface="Arial" pitchFamily="34" charset="0"/>
                <a:ea typeface="ＭＳ Ｐゴシック" pitchFamily="50" charset="-128"/>
              </a:rPr>
              <a:t>2</a:t>
            </a:r>
            <a:r>
              <a:rPr lang="ja-JP" altLang="ja-JP" sz="1200" dirty="0" smtClean="0">
                <a:latin typeface="Arial" pitchFamily="34" charset="0"/>
                <a:ea typeface="ＭＳ Ｐゴシック" pitchFamily="50" charset="-128"/>
              </a:rPr>
              <a:t>万円</a:t>
            </a:r>
            <a:r>
              <a:rPr lang="ja-JP" altLang="ja-JP" sz="1200" dirty="0">
                <a:latin typeface="Arial" pitchFamily="34" charset="0"/>
                <a:ea typeface="ＭＳ Ｐゴシック" pitchFamily="50" charset="-128"/>
              </a:rPr>
              <a:t>（   </a:t>
            </a:r>
            <a:r>
              <a:rPr lang="ja-JP" altLang="ja-JP" sz="1200" dirty="0" smtClean="0">
                <a:latin typeface="Arial" pitchFamily="34" charset="0"/>
                <a:ea typeface="ＭＳ Ｐゴシック" pitchFamily="50" charset="-128"/>
              </a:rPr>
              <a:t>10</a:t>
            </a:r>
            <a:r>
              <a:rPr lang="en-US" altLang="ja-JP" sz="1200" dirty="0" smtClean="0">
                <a:latin typeface="Arial" pitchFamily="34" charset="0"/>
                <a:ea typeface="ＭＳ Ｐゴシック" pitchFamily="50" charset="-128"/>
              </a:rPr>
              <a:t>1</a:t>
            </a:r>
            <a:r>
              <a:rPr lang="ja-JP" altLang="ja-JP" sz="1200" dirty="0" smtClean="0">
                <a:latin typeface="Arial" pitchFamily="34" charset="0"/>
                <a:ea typeface="ＭＳ Ｐゴシック" pitchFamily="50" charset="-128"/>
              </a:rPr>
              <a:t>万円</a:t>
            </a:r>
            <a:r>
              <a:rPr lang="ja-JP" altLang="ja-JP" sz="1200" dirty="0">
                <a:latin typeface="Arial" pitchFamily="34" charset="0"/>
                <a:ea typeface="ＭＳ Ｐゴシック" pitchFamily="50" charset="-128"/>
              </a:rPr>
              <a:t>）］ </a:t>
            </a:r>
            <a:endParaRPr lang="en-US" altLang="ja-JP" sz="1200" dirty="0" smtClean="0">
              <a:latin typeface="Arial" pitchFamily="34" charset="0"/>
              <a:ea typeface="ＭＳ Ｐゴシック" pitchFamily="50" charset="-128"/>
            </a:endParaRPr>
          </a:p>
          <a:p>
            <a:pPr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ja-JP" sz="1200" dirty="0">
                <a:latin typeface="Arial" pitchFamily="34" charset="0"/>
                <a:ea typeface="ＭＳ Ｐゴシック" pitchFamily="50" charset="-128"/>
              </a:rPr>
              <a:t>職業訓練奨励費　　　　</a:t>
            </a:r>
            <a:r>
              <a:rPr lang="en-US" altLang="ja-JP" sz="1200" dirty="0" smtClean="0">
                <a:latin typeface="Arial" pitchFamily="34" charset="0"/>
                <a:ea typeface="ＭＳ Ｐゴシック" pitchFamily="50" charset="-128"/>
              </a:rPr>
              <a:t>   </a:t>
            </a:r>
            <a:r>
              <a:rPr lang="ja-JP" altLang="ja-JP" sz="1200" dirty="0">
                <a:latin typeface="Arial" pitchFamily="34" charset="0"/>
                <a:ea typeface="ＭＳ Ｐゴシック" pitchFamily="50" charset="-128"/>
              </a:rPr>
              <a:t>　［7,082万円（3,541万円）］</a:t>
            </a:r>
            <a:endParaRPr lang="en-US" altLang="ja-JP" sz="1200" dirty="0">
              <a:solidFill>
                <a:prstClr val="black"/>
              </a:solidFill>
              <a:latin typeface="ＭＳ Ｐゴシック" charset="-128"/>
            </a:endParaRPr>
          </a:p>
          <a:p>
            <a:pPr eaLnBrk="1" fontAlgn="base" hangingPunct="1">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a:t>
            </a:r>
            <a:r>
              <a:rPr lang="ja-JP" altLang="ja-JP" sz="1200" dirty="0" smtClean="0">
                <a:latin typeface="Arial" pitchFamily="34" charset="0"/>
                <a:ea typeface="ＭＳ Ｐゴシック" pitchFamily="50" charset="-128"/>
              </a:rPr>
              <a:t>事業内職業訓練費　　　</a:t>
            </a:r>
            <a:r>
              <a:rPr lang="en-US" altLang="ja-JP" sz="1200" dirty="0" smtClean="0">
                <a:latin typeface="Arial" pitchFamily="34" charset="0"/>
                <a:ea typeface="ＭＳ Ｐゴシック" pitchFamily="50" charset="-128"/>
              </a:rPr>
              <a:t>   </a:t>
            </a:r>
            <a:r>
              <a:rPr lang="ja-JP" altLang="ja-JP" sz="1200" dirty="0" smtClean="0">
                <a:latin typeface="Arial" pitchFamily="34" charset="0"/>
                <a:ea typeface="ＭＳ Ｐゴシック" pitchFamily="50" charset="-128"/>
              </a:rPr>
              <a:t> ［   929万円（   465万円）］</a:t>
            </a:r>
            <a:endParaRPr lang="en-US" altLang="ja-JP" sz="1200" dirty="0" smtClean="0">
              <a:latin typeface="Arial" pitchFamily="34" charset="0"/>
              <a:ea typeface="ＭＳ Ｐゴシック" pitchFamily="50" charset="-128"/>
            </a:endParaRPr>
          </a:p>
          <a:p>
            <a:pPr lvl="0" eaLnBrk="1" fontAlgn="base" hangingPunct="1">
              <a:spcBef>
                <a:spcPct val="50000"/>
              </a:spcBef>
              <a:spcAft>
                <a:spcPct val="0"/>
              </a:spcAft>
              <a:buFont typeface="Wingdings" pitchFamily="2" charset="2"/>
              <a:buChar char="m"/>
            </a:pPr>
            <a:r>
              <a:rPr lang="en-US" altLang="ja-JP" sz="1200" dirty="0" smtClean="0">
                <a:latin typeface="Arial" pitchFamily="34" charset="0"/>
                <a:ea typeface="ＭＳ Ｐゴシック" pitchFamily="50" charset="-128"/>
              </a:rPr>
              <a:t>  </a:t>
            </a:r>
            <a:r>
              <a:rPr lang="ja-JP" altLang="ja-JP" sz="1200" dirty="0" smtClean="0">
                <a:latin typeface="Arial" pitchFamily="34" charset="0"/>
                <a:ea typeface="ＭＳ Ｐゴシック" pitchFamily="50" charset="-128"/>
              </a:rPr>
              <a:t>産業</a:t>
            </a:r>
            <a:r>
              <a:rPr lang="ja-JP" altLang="ja-JP" sz="1200" dirty="0">
                <a:latin typeface="Arial" pitchFamily="34" charset="0"/>
                <a:ea typeface="ＭＳ Ｐゴシック" pitchFamily="50" charset="-128"/>
              </a:rPr>
              <a:t>人材育成事業費</a:t>
            </a:r>
            <a:r>
              <a:rPr lang="en-US" altLang="ja-JP" sz="1200" dirty="0">
                <a:latin typeface="Arial" pitchFamily="34" charset="0"/>
                <a:ea typeface="ＭＳ Ｐゴシック" pitchFamily="50" charset="-128"/>
              </a:rPr>
              <a:t>        </a:t>
            </a:r>
            <a:r>
              <a:rPr lang="ja-JP" altLang="ja-JP" sz="1200" dirty="0">
                <a:latin typeface="Arial" pitchFamily="34" charset="0"/>
                <a:ea typeface="ＭＳ Ｐゴシック" pitchFamily="50" charset="-128"/>
              </a:rPr>
              <a:t>［3,982万円（1,98</a:t>
            </a:r>
            <a:r>
              <a:rPr lang="en-US" altLang="ja-JP" sz="1200" dirty="0">
                <a:latin typeface="Arial" pitchFamily="34" charset="0"/>
                <a:ea typeface="ＭＳ Ｐゴシック" pitchFamily="50" charset="-128"/>
              </a:rPr>
              <a:t>3</a:t>
            </a:r>
            <a:r>
              <a:rPr lang="ja-JP" altLang="ja-JP" sz="1200" dirty="0">
                <a:latin typeface="Arial" pitchFamily="34" charset="0"/>
                <a:ea typeface="ＭＳ Ｐゴシック" pitchFamily="50" charset="-128"/>
              </a:rPr>
              <a:t>万円）］</a:t>
            </a:r>
          </a:p>
          <a:p>
            <a:pPr lvl="0"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ja-JP" sz="1200" dirty="0">
                <a:latin typeface="Arial" pitchFamily="34" charset="0"/>
                <a:ea typeface="ＭＳ Ｐゴシック" pitchFamily="50" charset="-128"/>
              </a:rPr>
              <a:t>高年齢者等雇用</a:t>
            </a:r>
            <a:r>
              <a:rPr lang="ja-JP" altLang="ja-JP" sz="1200" dirty="0" smtClean="0">
                <a:latin typeface="Arial" pitchFamily="34" charset="0"/>
                <a:ea typeface="ＭＳ Ｐゴシック" pitchFamily="50" charset="-128"/>
              </a:rPr>
              <a:t>対策費</a:t>
            </a:r>
            <a:r>
              <a:rPr lang="en-US" altLang="ja-JP" sz="1200" dirty="0" smtClean="0">
                <a:latin typeface="Arial" pitchFamily="34" charset="0"/>
                <a:ea typeface="ＭＳ Ｐゴシック" pitchFamily="50" charset="-128"/>
              </a:rPr>
              <a:t>    </a:t>
            </a:r>
            <a:r>
              <a:rPr lang="ja-JP" altLang="ja-JP" sz="1200" dirty="0">
                <a:latin typeface="Arial" pitchFamily="34" charset="0"/>
                <a:ea typeface="ＭＳ Ｐゴシック" pitchFamily="50" charset="-128"/>
              </a:rPr>
              <a:t>［1,453万円（1,453万円）］</a:t>
            </a:r>
          </a:p>
          <a:p>
            <a:pPr lvl="0" eaLnBrk="1" fontAlgn="base" hangingPunct="1">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ja-JP" sz="1200" dirty="0">
                <a:latin typeface="Arial" pitchFamily="34" charset="0"/>
                <a:ea typeface="ＭＳ Ｐゴシック" pitchFamily="50" charset="-128"/>
              </a:rPr>
              <a:t>障害者雇用</a:t>
            </a:r>
            <a:r>
              <a:rPr lang="ja-JP" altLang="ja-JP" sz="1200" dirty="0" smtClean="0">
                <a:latin typeface="Arial" pitchFamily="34" charset="0"/>
                <a:ea typeface="ＭＳ Ｐゴシック" pitchFamily="50" charset="-128"/>
              </a:rPr>
              <a:t>対策費</a:t>
            </a:r>
            <a:r>
              <a:rPr lang="ja-JP" altLang="en-US" sz="1200" dirty="0" smtClean="0">
                <a:latin typeface="Arial" pitchFamily="34" charset="0"/>
                <a:ea typeface="ＭＳ Ｐゴシック" pitchFamily="50" charset="-128"/>
              </a:rPr>
              <a:t>　　　　  </a:t>
            </a:r>
            <a:r>
              <a:rPr lang="ja-JP" altLang="ja-JP" sz="1200" dirty="0" smtClean="0">
                <a:latin typeface="Arial" pitchFamily="34" charset="0"/>
                <a:ea typeface="ＭＳ Ｐゴシック" pitchFamily="50" charset="-128"/>
              </a:rPr>
              <a:t>［1,01</a:t>
            </a:r>
            <a:r>
              <a:rPr lang="en-US" altLang="ja-JP" sz="1200" dirty="0" smtClean="0">
                <a:latin typeface="Arial" pitchFamily="34" charset="0"/>
                <a:ea typeface="ＭＳ Ｐゴシック" pitchFamily="50" charset="-128"/>
              </a:rPr>
              <a:t>2</a:t>
            </a:r>
            <a:r>
              <a:rPr lang="ja-JP" altLang="ja-JP" sz="1200" dirty="0">
                <a:latin typeface="Arial" pitchFamily="34" charset="0"/>
                <a:ea typeface="ＭＳ Ｐゴシック" pitchFamily="50" charset="-128"/>
              </a:rPr>
              <a:t>万円（1,01</a:t>
            </a:r>
            <a:r>
              <a:rPr lang="en-US" altLang="ja-JP" sz="1200" dirty="0">
                <a:latin typeface="Arial" pitchFamily="34" charset="0"/>
                <a:ea typeface="ＭＳ Ｐゴシック" pitchFamily="50" charset="-128"/>
              </a:rPr>
              <a:t>2</a:t>
            </a:r>
            <a:r>
              <a:rPr lang="ja-JP" altLang="ja-JP" sz="1200" dirty="0">
                <a:latin typeface="Arial" pitchFamily="34" charset="0"/>
                <a:ea typeface="ＭＳ Ｐゴシック" pitchFamily="50" charset="-128"/>
              </a:rPr>
              <a:t>万円）</a:t>
            </a:r>
            <a:r>
              <a:rPr lang="ja-JP" altLang="ja-JP" sz="1200" dirty="0" smtClean="0">
                <a:latin typeface="Arial" pitchFamily="34" charset="0"/>
                <a:ea typeface="ＭＳ Ｐゴシック" pitchFamily="50" charset="-128"/>
              </a:rPr>
              <a:t>］　</a:t>
            </a:r>
            <a:endParaRPr lang="ja-JP" altLang="en-US" sz="1200" dirty="0">
              <a:solidFill>
                <a:prstClr val="black"/>
              </a:solidFill>
              <a:latin typeface="ＭＳ Ｐゴシック" charset="-128"/>
            </a:endParaRPr>
          </a:p>
        </p:txBody>
      </p:sp>
      <p:sp>
        <p:nvSpPr>
          <p:cNvPr id="44" name="AutoShape 31"/>
          <p:cNvSpPr>
            <a:spLocks noChangeArrowheads="1"/>
          </p:cNvSpPr>
          <p:nvPr/>
        </p:nvSpPr>
        <p:spPr bwMode="auto">
          <a:xfrm>
            <a:off x="5005932" y="2708920"/>
            <a:ext cx="3529013" cy="339725"/>
          </a:xfrm>
          <a:prstGeom prst="roundRect">
            <a:avLst>
              <a:gd name="adj" fmla="val 16667"/>
            </a:avLst>
          </a:prstGeom>
          <a:solidFill>
            <a:srgbClr val="FF8BBA"/>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a:solidFill>
                  <a:prstClr val="white"/>
                </a:solidFill>
                <a:latin typeface="Arial" charset="0"/>
                <a:ea typeface="HG丸ｺﾞｼｯｸM-PRO" pitchFamily="50" charset="-128"/>
              </a:rPr>
              <a:t>その他の雇用対策関連事業</a:t>
            </a:r>
          </a:p>
        </p:txBody>
      </p:sp>
    </p:spTree>
    <p:extLst>
      <p:ext uri="{BB962C8B-B14F-4D97-AF65-F5344CB8AC3E}">
        <p14:creationId xmlns:p14="http://schemas.microsoft.com/office/powerpoint/2010/main" val="1194202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552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－４２－</a:t>
            </a:r>
            <a:endParaRPr lang="ja-JP" altLang="en-US" sz="1800" dirty="0">
              <a:solidFill>
                <a:prstClr val="black"/>
              </a:solidFill>
            </a:endParaRPr>
          </a:p>
        </p:txBody>
      </p:sp>
      <p:grpSp>
        <p:nvGrpSpPr>
          <p:cNvPr id="55300" name="Group 4"/>
          <p:cNvGrpSpPr>
            <a:grpSpLocks/>
          </p:cNvGrpSpPr>
          <p:nvPr/>
        </p:nvGrpSpPr>
        <p:grpSpPr bwMode="auto">
          <a:xfrm>
            <a:off x="53975" y="6381750"/>
            <a:ext cx="1638300" cy="457200"/>
            <a:chOff x="4728" y="3999"/>
            <a:chExt cx="1032" cy="288"/>
          </a:xfrm>
        </p:grpSpPr>
        <p:sp>
          <p:nvSpPr>
            <p:cNvPr id="864261" name="Text Box 5"/>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55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01" name="Line 7"/>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1" name="テキスト ボックス 20"/>
          <p:cNvSpPr txBox="1"/>
          <p:nvPr/>
        </p:nvSpPr>
        <p:spPr bwMode="auto">
          <a:xfrm>
            <a:off x="971600" y="892026"/>
            <a:ext cx="3384460" cy="3139321"/>
          </a:xfrm>
          <a:prstGeom prst="rect">
            <a:avLst/>
          </a:prstGeom>
          <a:noFill/>
          <a:ln w="28575" algn="ctr">
            <a:noFill/>
            <a:miter lim="800000"/>
            <a:headEnd/>
            <a:tailEnd/>
          </a:ln>
          <a:effectLst/>
        </p:spPr>
        <p:txBody>
          <a:bodyPr wrap="square" rtlCol="0">
            <a:spAutoFit/>
          </a:bodyPr>
          <a:lstStyle/>
          <a:p>
            <a:pPr fontAlgn="base">
              <a:spcBef>
                <a:spcPct val="50000"/>
              </a:spcBef>
              <a:spcAft>
                <a:spcPct val="0"/>
              </a:spcAft>
              <a:buFont typeface="Wingdings" pitchFamily="2" charset="2"/>
              <a:buChar char="m"/>
            </a:pPr>
            <a:r>
              <a:rPr lang="en-US" altLang="ja-JP" sz="1200" dirty="0" smtClean="0">
                <a:solidFill>
                  <a:prstClr val="black"/>
                </a:solidFill>
                <a:latin typeface="ＭＳ Ｐゴシック" charset="-128"/>
              </a:rPr>
              <a:t>   </a:t>
            </a:r>
            <a:r>
              <a:rPr lang="ja-JP" altLang="en-US" sz="1200" dirty="0" smtClean="0">
                <a:solidFill>
                  <a:prstClr val="black"/>
                </a:solidFill>
                <a:latin typeface="ＭＳ Ｐゴシック" charset="-128"/>
              </a:rPr>
              <a:t>子宮頸がん等ワクチン接種促進事業</a:t>
            </a:r>
            <a:endParaRPr lang="en-US" altLang="ja-JP" sz="1200" dirty="0" smtClean="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13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7,136</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fontAlgn="base">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妊婦健康診査</a:t>
            </a:r>
            <a:r>
              <a:rPr lang="ja-JP" altLang="en-US" sz="1200" dirty="0">
                <a:solidFill>
                  <a:prstClr val="black"/>
                </a:solidFill>
                <a:latin typeface="ＭＳ Ｐゴシック" charset="-128"/>
              </a:rPr>
              <a:t>臨時特例事業</a:t>
            </a:r>
            <a:endParaRPr lang="en-US" altLang="ja-JP" sz="1200" dirty="0">
              <a:solidFill>
                <a:prstClr val="black"/>
              </a:solidFill>
              <a:latin typeface="ＭＳ Ｐゴシック" charset="-128"/>
            </a:endParaRPr>
          </a:p>
          <a:p>
            <a:pPr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a:solidFill>
                  <a:prstClr val="black"/>
                </a:solidFill>
                <a:latin typeface="ＭＳ Ｐゴシック" charset="-128"/>
              </a:rPr>
              <a:t>3</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7,416</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fontAlgn="base">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安心</a:t>
            </a:r>
            <a:r>
              <a:rPr lang="ja-JP" altLang="en-US" sz="1200" dirty="0">
                <a:solidFill>
                  <a:prstClr val="black"/>
                </a:solidFill>
                <a:latin typeface="ＭＳ Ｐゴシック" charset="-128"/>
              </a:rPr>
              <a:t>こども基金事業　</a:t>
            </a:r>
            <a:endParaRPr lang="en-US" altLang="ja-JP" sz="1200" dirty="0">
              <a:solidFill>
                <a:prstClr val="black"/>
              </a:solidFill>
              <a:latin typeface="ＭＳ Ｐゴシック" charset="-128"/>
            </a:endParaRPr>
          </a:p>
          <a:p>
            <a:pPr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a:solidFill>
                  <a:prstClr val="black"/>
                </a:solidFill>
                <a:latin typeface="ＭＳ Ｐゴシック" charset="-128"/>
              </a:rPr>
              <a:t>8</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7,737</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169</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fontAlgn="base">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私学助成費</a:t>
            </a:r>
            <a:endParaRPr lang="en-US" altLang="ja-JP" sz="1200" dirty="0" smtClean="0">
              <a:solidFill>
                <a:prstClr val="black"/>
              </a:solidFill>
              <a:latin typeface="ＭＳ Ｐゴシック" charset="-128"/>
            </a:endParaRPr>
          </a:p>
          <a:p>
            <a:pPr fontAlgn="base">
              <a:spcAft>
                <a:spcPct val="0"/>
              </a:spcAft>
            </a:pPr>
            <a:r>
              <a:rPr lang="ja-JP" altLang="en-US" sz="1200" dirty="0" smtClean="0">
                <a:solidFill>
                  <a:prstClr val="black"/>
                </a:solidFill>
                <a:latin typeface="ＭＳ Ｐゴシック" charset="-128"/>
              </a:rPr>
              <a:t>　　</a:t>
            </a:r>
            <a:r>
              <a:rPr lang="en-US" altLang="ja-JP" sz="1200" dirty="0" smtClean="0">
                <a:solidFill>
                  <a:prstClr val="black"/>
                </a:solidFill>
                <a:latin typeface="ＭＳ Ｐゴシック" charset="-128"/>
              </a:rPr>
              <a:t> </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私</a:t>
            </a:r>
            <a:r>
              <a:rPr lang="ja-JP" altLang="en-US" sz="1200" dirty="0">
                <a:solidFill>
                  <a:prstClr val="black"/>
                </a:solidFill>
                <a:latin typeface="ＭＳ Ｐゴシック" charset="-128"/>
              </a:rPr>
              <a:t>立高等学校納付金減免補助</a:t>
            </a:r>
            <a:r>
              <a:rPr lang="ja-JP" altLang="en-US" sz="1200" dirty="0" smtClean="0">
                <a:solidFill>
                  <a:prstClr val="black"/>
                </a:solidFill>
                <a:latin typeface="ＭＳ Ｐゴシック" charset="-128"/>
              </a:rPr>
              <a:t>金）</a:t>
            </a:r>
            <a:r>
              <a:rPr lang="ja-JP" altLang="en-US" sz="1200" dirty="0">
                <a:solidFill>
                  <a:prstClr val="black"/>
                </a:solidFill>
                <a:latin typeface="ＭＳ Ｐゴシック" charset="-128"/>
              </a:rPr>
              <a:t>　  </a:t>
            </a:r>
            <a:endParaRPr lang="en-US" altLang="ja-JP" sz="1200" dirty="0">
              <a:solidFill>
                <a:prstClr val="black"/>
              </a:solidFill>
              <a:latin typeface="ＭＳ Ｐゴシック" charset="-128"/>
            </a:endParaRPr>
          </a:p>
          <a:p>
            <a:pPr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a:t>
            </a: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1,126</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en-US" altLang="ja-JP" sz="1200" dirty="0">
                <a:solidFill>
                  <a:prstClr val="black"/>
                </a:solidFill>
                <a:latin typeface="ＭＳ Ｐゴシック" charset="-128"/>
              </a:rPr>
              <a:t>1</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3,850</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fontAlgn="base">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私学</a:t>
            </a:r>
            <a:r>
              <a:rPr lang="ja-JP" altLang="en-US" sz="1200" dirty="0">
                <a:solidFill>
                  <a:prstClr val="black"/>
                </a:solidFill>
                <a:latin typeface="ＭＳ Ｐゴシック" charset="-128"/>
              </a:rPr>
              <a:t>助成費</a:t>
            </a:r>
            <a:endParaRPr lang="en-US" altLang="ja-JP" sz="1200" dirty="0">
              <a:solidFill>
                <a:prstClr val="black"/>
              </a:solidFill>
              <a:latin typeface="ＭＳ Ｐゴシック" charset="-128"/>
            </a:endParaRPr>
          </a:p>
          <a:p>
            <a:pPr fontAlgn="base">
              <a:spcAft>
                <a:spcPct val="0"/>
              </a:spcAft>
            </a:pPr>
            <a:r>
              <a:rPr lang="en-US" altLang="ja-JP" sz="1200" dirty="0">
                <a:solidFill>
                  <a:prstClr val="black"/>
                </a:solidFill>
                <a:latin typeface="ＭＳ Ｐゴシック" charset="-128"/>
              </a:rPr>
              <a:t>      </a:t>
            </a:r>
            <a:r>
              <a:rPr lang="ja-JP" altLang="en-US" sz="1200" dirty="0">
                <a:solidFill>
                  <a:prstClr val="black"/>
                </a:solidFill>
                <a:latin typeface="ＭＳ Ｐゴシック" charset="-128"/>
              </a:rPr>
              <a:t>（岡山県私学振興財団奨学金貸与事業補助</a:t>
            </a:r>
            <a:r>
              <a:rPr lang="ja-JP" altLang="en-US" sz="1200" dirty="0" smtClean="0">
                <a:solidFill>
                  <a:prstClr val="black"/>
                </a:solidFill>
                <a:latin typeface="ＭＳ Ｐゴシック" charset="-128"/>
              </a:rPr>
              <a:t>）　</a:t>
            </a:r>
            <a:endParaRPr lang="en-US" altLang="ja-JP" sz="1200" dirty="0" smtClean="0">
              <a:solidFill>
                <a:prstClr val="black"/>
              </a:solidFill>
              <a:latin typeface="ＭＳ Ｐゴシック" charset="-128"/>
            </a:endParaRPr>
          </a:p>
          <a:p>
            <a:pPr fontAlgn="base">
              <a:spcAft>
                <a:spcPct val="0"/>
              </a:spcAft>
            </a:pPr>
            <a:r>
              <a:rPr lang="ja-JP" altLang="en-US" sz="1200" dirty="0" smtClean="0">
                <a:solidFill>
                  <a:prstClr val="black"/>
                </a:solidFill>
                <a:latin typeface="ＭＳ Ｐゴシック" charset="-128"/>
              </a:rPr>
              <a:t>　　 　　　　　［</a:t>
            </a:r>
            <a:r>
              <a:rPr lang="en-US" altLang="ja-JP" sz="1200" dirty="0" smtClean="0">
                <a:solidFill>
                  <a:prstClr val="black"/>
                </a:solidFill>
                <a:latin typeface="ＭＳ Ｐゴシック" charset="-128"/>
              </a:rPr>
              <a:t>2,876</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1,256</a:t>
            </a:r>
            <a:r>
              <a:rPr lang="ja-JP" altLang="en-US" sz="1200" dirty="0" smtClean="0">
                <a:solidFill>
                  <a:prstClr val="black"/>
                </a:solidFill>
                <a:latin typeface="ＭＳ Ｐゴシック" charset="-128"/>
              </a:rPr>
              <a:t>万円）］</a:t>
            </a:r>
            <a:endParaRPr lang="en-US" altLang="ja-JP" sz="1200" dirty="0" smtClean="0">
              <a:solidFill>
                <a:prstClr val="black"/>
              </a:solidFill>
              <a:latin typeface="ＭＳ Ｐゴシック" charset="-128"/>
            </a:endParaRPr>
          </a:p>
          <a:p>
            <a:pPr fontAlgn="base">
              <a:spcBef>
                <a:spcPct val="50000"/>
              </a:spcBef>
              <a:spcAft>
                <a:spcPct val="0"/>
              </a:spcAft>
              <a:buFont typeface="Wingdings" pitchFamily="2" charset="2"/>
              <a:buChar char="m"/>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高等</a:t>
            </a:r>
            <a:r>
              <a:rPr lang="ja-JP" altLang="en-US" sz="1200" dirty="0">
                <a:solidFill>
                  <a:prstClr val="black"/>
                </a:solidFill>
                <a:latin typeface="ＭＳ Ｐゴシック" charset="-128"/>
              </a:rPr>
              <a:t>学校緊急奨学事業費</a:t>
            </a:r>
            <a:endParaRPr lang="en-US" altLang="ja-JP" sz="1200" dirty="0">
              <a:solidFill>
                <a:prstClr val="black"/>
              </a:solidFill>
              <a:latin typeface="ＭＳ Ｐゴシック" charset="-128"/>
            </a:endParaRPr>
          </a:p>
          <a:p>
            <a:pPr fontAlgn="base">
              <a:spcAft>
                <a:spcPct val="0"/>
              </a:spcAft>
            </a:pPr>
            <a:r>
              <a:rPr lang="ja-JP" altLang="en-US" sz="1200" dirty="0" smtClean="0">
                <a:solidFill>
                  <a:prstClr val="black"/>
                </a:solidFill>
                <a:latin typeface="ＭＳ Ｐゴシック" charset="-128"/>
              </a:rPr>
              <a:t>　　  　        ［</a:t>
            </a:r>
            <a:r>
              <a:rPr lang="en-US" altLang="ja-JP" sz="1200" dirty="0" smtClean="0">
                <a:solidFill>
                  <a:prstClr val="black"/>
                </a:solidFill>
                <a:latin typeface="ＭＳ Ｐゴシック" charset="-128"/>
              </a:rPr>
              <a:t>9,958</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0</a:t>
            </a:r>
            <a:r>
              <a:rPr lang="ja-JP" altLang="en-US" sz="1200" dirty="0" smtClean="0">
                <a:solidFill>
                  <a:prstClr val="black"/>
                </a:solidFill>
                <a:latin typeface="ＭＳ Ｐゴシック" charset="-128"/>
              </a:rPr>
              <a:t>万円）］</a:t>
            </a:r>
            <a:endParaRPr lang="en-US" altLang="ja-JP" sz="1200" dirty="0">
              <a:solidFill>
                <a:prstClr val="black"/>
              </a:solidFill>
              <a:latin typeface="ＭＳ Ｐゴシック" charset="-128"/>
            </a:endParaRPr>
          </a:p>
        </p:txBody>
      </p:sp>
      <p:sp>
        <p:nvSpPr>
          <p:cNvPr id="28" name="正方形/長方形 27"/>
          <p:cNvSpPr/>
          <p:nvPr/>
        </p:nvSpPr>
        <p:spPr>
          <a:xfrm>
            <a:off x="179512" y="459536"/>
            <a:ext cx="8746876" cy="5849784"/>
          </a:xfrm>
          <a:prstGeom prst="rect">
            <a:avLst/>
          </a:prstGeom>
          <a:noFill/>
          <a:ln w="38100">
            <a:solidFill>
              <a:srgbClr val="FF8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AutoShape 31"/>
          <p:cNvSpPr>
            <a:spLocks noChangeArrowheads="1"/>
          </p:cNvSpPr>
          <p:nvPr/>
        </p:nvSpPr>
        <p:spPr bwMode="auto">
          <a:xfrm>
            <a:off x="547936" y="260648"/>
            <a:ext cx="4381425" cy="414913"/>
          </a:xfrm>
          <a:prstGeom prst="roundRect">
            <a:avLst>
              <a:gd name="adj" fmla="val 16667"/>
            </a:avLst>
          </a:prstGeom>
          <a:solidFill>
            <a:srgbClr val="FF0066"/>
          </a:solidFill>
          <a:ln w="9525" algn="ctr">
            <a:noFill/>
            <a:round/>
            <a:headEnd/>
            <a:tailEnd/>
          </a:ln>
          <a:effectLst>
            <a:outerShdw dist="107763" dir="2700000" algn="ctr" rotWithShape="0">
              <a:srgbClr val="808080"/>
            </a:outerShdw>
          </a:effectLst>
        </p:spPr>
        <p:txBody>
          <a:bodyPr wrap="none" lIns="234000" anchor="ctr"/>
          <a:lstStyle/>
          <a:p>
            <a:pPr algn="ctr" fontAlgn="base">
              <a:spcBef>
                <a:spcPct val="50000"/>
              </a:spcBef>
              <a:spcAft>
                <a:spcPct val="0"/>
              </a:spcAft>
              <a:defRPr/>
            </a:pPr>
            <a:r>
              <a:rPr lang="ja-JP" altLang="en-US" dirty="0" smtClean="0">
                <a:solidFill>
                  <a:prstClr val="white"/>
                </a:solidFill>
                <a:latin typeface="Arial" charset="0"/>
                <a:ea typeface="HG丸ｺﾞｼｯｸM-PRO" pitchFamily="50" charset="-128"/>
              </a:rPr>
              <a:t>経済</a:t>
            </a:r>
            <a:r>
              <a:rPr lang="ja-JP" altLang="en-US" dirty="0">
                <a:solidFill>
                  <a:prstClr val="white"/>
                </a:solidFill>
                <a:latin typeface="Arial" charset="0"/>
                <a:ea typeface="HG丸ｺﾞｼｯｸM-PRO" pitchFamily="50" charset="-128"/>
              </a:rPr>
              <a:t>・生活対策関係基金事業</a:t>
            </a:r>
          </a:p>
        </p:txBody>
      </p:sp>
      <p:sp>
        <p:nvSpPr>
          <p:cNvPr id="26" name="Oval 46"/>
          <p:cNvSpPr>
            <a:spLocks noChangeArrowheads="1"/>
          </p:cNvSpPr>
          <p:nvPr/>
        </p:nvSpPr>
        <p:spPr bwMode="auto">
          <a:xfrm>
            <a:off x="288000" y="1781324"/>
            <a:ext cx="720000" cy="360000"/>
          </a:xfrm>
          <a:prstGeom prst="ellipse">
            <a:avLst/>
          </a:prstGeom>
          <a:solidFill>
            <a:srgbClr val="FFC000"/>
          </a:solidFill>
          <a:ln w="12700" algn="ctr">
            <a:solidFill>
              <a:schemeClr val="tx1"/>
            </a:solidFill>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800" i="1" dirty="0" smtClean="0">
                <a:latin typeface="Arial" pitchFamily="34" charset="0"/>
                <a:ea typeface="ＭＳ Ｐゴシック" pitchFamily="50" charset="-128"/>
              </a:rPr>
              <a:t>一部再掲</a:t>
            </a:r>
            <a:endParaRPr kumimoji="1" lang="ja-JP" sz="800" i="1" u="none" strike="noStrike" cap="none" normalizeH="0" baseline="0" dirty="0" smtClean="0">
              <a:ln>
                <a:noFill/>
              </a:ln>
              <a:effectLst/>
              <a:latin typeface="Arial" pitchFamily="34" charset="0"/>
              <a:ea typeface="ＭＳ Ｐゴシック" pitchFamily="50" charset="-128"/>
            </a:endParaRPr>
          </a:p>
        </p:txBody>
      </p:sp>
      <p:sp>
        <p:nvSpPr>
          <p:cNvPr id="31" name="Oval 46"/>
          <p:cNvSpPr>
            <a:spLocks noChangeArrowheads="1"/>
          </p:cNvSpPr>
          <p:nvPr/>
        </p:nvSpPr>
        <p:spPr bwMode="auto">
          <a:xfrm>
            <a:off x="288000" y="1315368"/>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2" name="Oval 46"/>
          <p:cNvSpPr>
            <a:spLocks noChangeArrowheads="1"/>
          </p:cNvSpPr>
          <p:nvPr/>
        </p:nvSpPr>
        <p:spPr bwMode="auto">
          <a:xfrm>
            <a:off x="288000" y="2226072"/>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3" name="Oval 46"/>
          <p:cNvSpPr>
            <a:spLocks noChangeArrowheads="1"/>
          </p:cNvSpPr>
          <p:nvPr/>
        </p:nvSpPr>
        <p:spPr bwMode="auto">
          <a:xfrm>
            <a:off x="288000" y="2874144"/>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5" name="Oval 46"/>
          <p:cNvSpPr>
            <a:spLocks noChangeArrowheads="1"/>
          </p:cNvSpPr>
          <p:nvPr/>
        </p:nvSpPr>
        <p:spPr bwMode="auto">
          <a:xfrm>
            <a:off x="288000" y="4005213"/>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36" name="Oval 46"/>
          <p:cNvSpPr>
            <a:spLocks noChangeArrowheads="1"/>
          </p:cNvSpPr>
          <p:nvPr/>
        </p:nvSpPr>
        <p:spPr bwMode="auto">
          <a:xfrm>
            <a:off x="288000" y="4483869"/>
            <a:ext cx="720000" cy="360000"/>
          </a:xfrm>
          <a:prstGeom prst="ellipse">
            <a:avLst/>
          </a:prstGeom>
          <a:solidFill>
            <a:srgbClr val="FFC000"/>
          </a:solidFill>
          <a:ln w="12700" algn="ctr">
            <a:solidFill>
              <a:schemeClr val="tx1"/>
            </a:solidFill>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800" i="1" dirty="0" smtClean="0">
                <a:latin typeface="Arial" pitchFamily="34" charset="0"/>
                <a:ea typeface="ＭＳ Ｐゴシック" pitchFamily="50" charset="-128"/>
              </a:rPr>
              <a:t>一部再掲</a:t>
            </a:r>
            <a:endParaRPr kumimoji="1" lang="ja-JP" sz="800" i="1" u="none" strike="noStrike" cap="none" normalizeH="0" baseline="0" dirty="0" smtClean="0">
              <a:ln>
                <a:noFill/>
              </a:ln>
              <a:effectLst/>
              <a:latin typeface="Arial" pitchFamily="34" charset="0"/>
              <a:ea typeface="ＭＳ Ｐゴシック" pitchFamily="50" charset="-128"/>
            </a:endParaRPr>
          </a:p>
        </p:txBody>
      </p:sp>
      <p:sp>
        <p:nvSpPr>
          <p:cNvPr id="43" name="テキスト ボックス 42"/>
          <p:cNvSpPr txBox="1"/>
          <p:nvPr/>
        </p:nvSpPr>
        <p:spPr bwMode="auto">
          <a:xfrm>
            <a:off x="971600" y="4051672"/>
            <a:ext cx="3384460" cy="1384995"/>
          </a:xfrm>
          <a:prstGeom prst="rect">
            <a:avLst/>
          </a:prstGeom>
          <a:noFill/>
          <a:ln w="28575" algn="ctr">
            <a:noFill/>
            <a:miter lim="800000"/>
            <a:headEnd/>
            <a:tailEnd/>
          </a:ln>
          <a:effectLst/>
        </p:spPr>
        <p:txBody>
          <a:bodyPr wrap="square" rtlCol="0">
            <a:spAutoFit/>
          </a:bodyPr>
          <a:lstStyle/>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新しい</a:t>
            </a:r>
            <a:r>
              <a:rPr lang="ja-JP" altLang="en-US" sz="1200" dirty="0">
                <a:solidFill>
                  <a:prstClr val="black"/>
                </a:solidFill>
                <a:latin typeface="ＭＳ Ｐゴシック" charset="-128"/>
              </a:rPr>
              <a:t>公共支援事業</a:t>
            </a:r>
            <a:endParaRPr lang="en-US" altLang="ja-JP" sz="1200" dirty="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en-US" altLang="ja-JP" sz="1200" dirty="0" smtClean="0">
                <a:solidFill>
                  <a:prstClr val="black"/>
                </a:solidFill>
                <a:latin typeface="ＭＳ Ｐゴシック" charset="-128"/>
              </a:rPr>
              <a:t>8,152</a:t>
            </a:r>
            <a:r>
              <a:rPr lang="ja-JP" altLang="en-US" sz="1200" dirty="0" smtClean="0">
                <a:solidFill>
                  <a:prstClr val="black"/>
                </a:solidFill>
                <a:latin typeface="ＭＳ Ｐゴシック" charset="-128"/>
              </a:rPr>
              <a:t>万</a:t>
            </a:r>
            <a:r>
              <a:rPr lang="ja-JP" altLang="en-US" sz="1200" dirty="0">
                <a:solidFill>
                  <a:prstClr val="black"/>
                </a:solidFill>
                <a:latin typeface="ＭＳ Ｐゴシック" charset="-128"/>
              </a:rPr>
              <a:t>円（</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地域</a:t>
            </a:r>
            <a:r>
              <a:rPr lang="ja-JP" altLang="en-US" sz="1200" dirty="0">
                <a:solidFill>
                  <a:prstClr val="black"/>
                </a:solidFill>
                <a:latin typeface="ＭＳ Ｐゴシック" charset="-128"/>
              </a:rPr>
              <a:t>医療再生基金事業</a:t>
            </a:r>
            <a:endParaRPr lang="en-US" altLang="ja-JP" sz="1200" dirty="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en-US" altLang="ja-JP" sz="1200" dirty="0">
                <a:solidFill>
                  <a:prstClr val="black"/>
                </a:solidFill>
                <a:latin typeface="ＭＳ Ｐゴシック" charset="-128"/>
              </a:rPr>
              <a:t>29</a:t>
            </a:r>
            <a:r>
              <a:rPr lang="ja-JP" altLang="en-US" sz="1200" dirty="0">
                <a:solidFill>
                  <a:prstClr val="black"/>
                </a:solidFill>
                <a:latin typeface="ＭＳ Ｐゴシック" charset="-128"/>
              </a:rPr>
              <a:t>億</a:t>
            </a:r>
            <a:r>
              <a:rPr lang="en-US" altLang="ja-JP" sz="1200" dirty="0">
                <a:solidFill>
                  <a:prstClr val="black"/>
                </a:solidFill>
                <a:latin typeface="ＭＳ Ｐゴシック" charset="-128"/>
              </a:rPr>
              <a:t>5,679</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福祉</a:t>
            </a:r>
            <a:r>
              <a:rPr lang="ja-JP" altLang="en-US" sz="1200" dirty="0">
                <a:solidFill>
                  <a:prstClr val="black"/>
                </a:solidFill>
                <a:latin typeface="ＭＳ Ｐゴシック" charset="-128"/>
              </a:rPr>
              <a:t>・介護人材確保緊急支援事業</a:t>
            </a:r>
            <a:endParaRPr lang="en-US" altLang="ja-JP" sz="1200" dirty="0">
              <a:solidFill>
                <a:prstClr val="black"/>
              </a:solidFill>
              <a:latin typeface="ＭＳ Ｐゴシック" charset="-128"/>
            </a:endParaRPr>
          </a:p>
          <a:p>
            <a:pPr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a:t>
            </a:r>
            <a:r>
              <a:rPr lang="en-US" altLang="ja-JP" sz="1200" dirty="0">
                <a:solidFill>
                  <a:prstClr val="black"/>
                </a:solidFill>
                <a:latin typeface="ＭＳ Ｐゴシック" charset="-128"/>
              </a:rPr>
              <a:t>1</a:t>
            </a:r>
            <a:r>
              <a:rPr lang="ja-JP" altLang="en-US" sz="1200" dirty="0">
                <a:solidFill>
                  <a:prstClr val="black"/>
                </a:solidFill>
                <a:latin typeface="ＭＳ Ｐゴシック" charset="-128"/>
              </a:rPr>
              <a:t>億</a:t>
            </a:r>
            <a:r>
              <a:rPr lang="en-US" altLang="ja-JP" sz="1200" dirty="0">
                <a:solidFill>
                  <a:prstClr val="black"/>
                </a:solidFill>
                <a:latin typeface="ＭＳ Ｐゴシック" charset="-128"/>
              </a:rPr>
              <a:t>6,285</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　</a:t>
            </a:r>
            <a:endParaRPr lang="en-US" altLang="ja-JP" sz="1200" dirty="0" smtClean="0">
              <a:solidFill>
                <a:prstClr val="black"/>
              </a:solidFill>
              <a:latin typeface="ＭＳ Ｐゴシック" charset="-128"/>
            </a:endParaRPr>
          </a:p>
        </p:txBody>
      </p:sp>
      <p:sp>
        <p:nvSpPr>
          <p:cNvPr id="44" name="テキスト ボックス 43"/>
          <p:cNvSpPr txBox="1"/>
          <p:nvPr/>
        </p:nvSpPr>
        <p:spPr bwMode="auto">
          <a:xfrm>
            <a:off x="5186164" y="836712"/>
            <a:ext cx="3202260" cy="4893647"/>
          </a:xfrm>
          <a:prstGeom prst="rect">
            <a:avLst/>
          </a:prstGeom>
          <a:noFill/>
          <a:ln w="28575" algn="ctr">
            <a:noFill/>
            <a:miter lim="800000"/>
            <a:headEnd/>
            <a:tailEnd/>
          </a:ln>
          <a:effectLst/>
        </p:spPr>
        <p:txBody>
          <a:bodyPr wrap="square" rtlCol="0">
            <a:spAutoFit/>
          </a:bodyPr>
          <a:lstStyle/>
          <a:p>
            <a:pPr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障害者</a:t>
            </a:r>
            <a:r>
              <a:rPr lang="ja-JP" altLang="en-US" sz="1200" dirty="0">
                <a:solidFill>
                  <a:prstClr val="black"/>
                </a:solidFill>
                <a:latin typeface="ＭＳ Ｐゴシック" charset="-128"/>
              </a:rPr>
              <a:t>自立支援対策臨時特例事業　　</a:t>
            </a:r>
            <a:endParaRPr lang="en-US" altLang="ja-JP" sz="1200" dirty="0">
              <a:solidFill>
                <a:prstClr val="black"/>
              </a:solidFill>
              <a:latin typeface="ＭＳ Ｐゴシック" charset="-128"/>
            </a:endParaRPr>
          </a:p>
          <a:p>
            <a:pPr fontAlgn="base">
              <a:spcAft>
                <a:spcPct val="0"/>
              </a:spcAft>
            </a:pPr>
            <a:r>
              <a:rPr lang="ja-JP" altLang="en-US" sz="1200" dirty="0">
                <a:solidFill>
                  <a:prstClr val="black"/>
                </a:solidFill>
                <a:latin typeface="ＭＳ Ｐゴシック" charset="-128"/>
              </a:rPr>
              <a:t>　　　　　　  ［</a:t>
            </a:r>
            <a:r>
              <a:rPr lang="en-US" altLang="ja-JP" sz="1200" dirty="0">
                <a:solidFill>
                  <a:prstClr val="black"/>
                </a:solidFill>
                <a:latin typeface="ＭＳ Ｐゴシック" charset="-128"/>
              </a:rPr>
              <a:t>12</a:t>
            </a:r>
            <a:r>
              <a:rPr lang="ja-JP" altLang="en-US" sz="1200" dirty="0">
                <a:solidFill>
                  <a:prstClr val="black"/>
                </a:solidFill>
                <a:latin typeface="ＭＳ Ｐゴシック" charset="-128"/>
              </a:rPr>
              <a:t>億</a:t>
            </a:r>
            <a:r>
              <a:rPr lang="en-US" altLang="ja-JP" sz="1200" dirty="0">
                <a:solidFill>
                  <a:prstClr val="black"/>
                </a:solidFill>
                <a:latin typeface="ＭＳ Ｐゴシック" charset="-128"/>
              </a:rPr>
              <a:t>6,842</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endParaRPr lang="en-US" altLang="ja-JP" sz="1200" dirty="0" smtClean="0">
              <a:solidFill>
                <a:prstClr val="black"/>
              </a:solidFill>
              <a:latin typeface="ＭＳ Ｐゴシック" charset="-128"/>
            </a:endParaRPr>
          </a:p>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地域</a:t>
            </a:r>
            <a:r>
              <a:rPr lang="ja-JP" altLang="en-US" sz="1200" dirty="0">
                <a:solidFill>
                  <a:prstClr val="black"/>
                </a:solidFill>
                <a:latin typeface="ＭＳ Ｐゴシック" charset="-128"/>
              </a:rPr>
              <a:t>自殺対策緊急強化事業</a:t>
            </a:r>
            <a:endParaRPr lang="en-US" altLang="ja-JP" sz="1200" dirty="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en-US" altLang="ja-JP" sz="1200" dirty="0">
                <a:solidFill>
                  <a:prstClr val="black"/>
                </a:solidFill>
                <a:latin typeface="ＭＳ Ｐゴシック" charset="-128"/>
              </a:rPr>
              <a:t>6,542</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endParaRPr lang="en-US" altLang="ja-JP" sz="1200" dirty="0">
              <a:solidFill>
                <a:prstClr val="black"/>
              </a:solidFill>
              <a:latin typeface="ＭＳ Ｐゴシック" charset="-128"/>
            </a:endParaRPr>
          </a:p>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医療施設耐震化臨時特例事業</a:t>
            </a:r>
            <a:endParaRPr lang="en-US" altLang="ja-JP" sz="1200" dirty="0" smtClean="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a:t>
            </a:r>
            <a:r>
              <a:rPr lang="en-US" altLang="ja-JP" sz="1200" dirty="0" smtClean="0">
                <a:solidFill>
                  <a:prstClr val="black"/>
                </a:solidFill>
                <a:latin typeface="ＭＳ Ｐゴシック" charset="-128"/>
              </a:rPr>
              <a:t>36</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261</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endParaRPr lang="en-US" altLang="ja-JP" sz="1200" dirty="0" smtClean="0">
              <a:solidFill>
                <a:prstClr val="black"/>
              </a:solidFill>
              <a:latin typeface="ＭＳ Ｐゴシック" charset="-128"/>
            </a:endParaRPr>
          </a:p>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社会</a:t>
            </a:r>
            <a:r>
              <a:rPr lang="ja-JP" altLang="en-US" sz="1200" dirty="0">
                <a:solidFill>
                  <a:prstClr val="black"/>
                </a:solidFill>
                <a:latin typeface="ＭＳ Ｐゴシック" charset="-128"/>
              </a:rPr>
              <a:t>福祉施設等耐震化等</a:t>
            </a:r>
            <a:r>
              <a:rPr lang="ja-JP" altLang="en-US" sz="1200" dirty="0" smtClean="0">
                <a:solidFill>
                  <a:prstClr val="black"/>
                </a:solidFill>
                <a:latin typeface="ＭＳ Ｐゴシック" charset="-128"/>
              </a:rPr>
              <a:t>整備費</a:t>
            </a:r>
            <a:endParaRPr lang="en-US" altLang="ja-JP" sz="1200" dirty="0" smtClean="0">
              <a:solidFill>
                <a:prstClr val="black"/>
              </a:solidFill>
              <a:latin typeface="ＭＳ Ｐゴシック" charset="-128"/>
            </a:endParaRPr>
          </a:p>
          <a:p>
            <a:pPr lvl="0" fontAlgn="base">
              <a:spcAft>
                <a:spcPct val="0"/>
              </a:spcAft>
            </a:pPr>
            <a:r>
              <a:rPr lang="en-US" altLang="ja-JP" sz="1200" dirty="0" smtClean="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a:solidFill>
                  <a:prstClr val="black"/>
                </a:solidFill>
                <a:latin typeface="ＭＳ Ｐゴシック" charset="-128"/>
              </a:rPr>
              <a:t>8</a:t>
            </a:r>
            <a:r>
              <a:rPr lang="ja-JP" altLang="en-US" sz="1200" dirty="0">
                <a:solidFill>
                  <a:prstClr val="black"/>
                </a:solidFill>
                <a:latin typeface="ＭＳ Ｐゴシック" charset="-128"/>
              </a:rPr>
              <a:t>億</a:t>
            </a:r>
            <a:r>
              <a:rPr lang="en-US" altLang="ja-JP" sz="1200" dirty="0">
                <a:solidFill>
                  <a:prstClr val="black"/>
                </a:solidFill>
                <a:latin typeface="ＭＳ Ｐゴシック" charset="-128"/>
              </a:rPr>
              <a:t>5,883</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介護職員処遇改善臨時特例事業</a:t>
            </a:r>
            <a:endParaRPr lang="en-US" altLang="ja-JP" sz="1200" dirty="0" smtClean="0">
              <a:solidFill>
                <a:prstClr val="black"/>
              </a:solidFill>
              <a:latin typeface="ＭＳ Ｐゴシック" charset="-128"/>
            </a:endParaRPr>
          </a:p>
          <a:p>
            <a:pPr lvl="0" fontAlgn="base">
              <a:spcAft>
                <a:spcPct val="0"/>
              </a:spcAft>
            </a:pPr>
            <a:r>
              <a:rPr lang="en-US" altLang="ja-JP" sz="1200" dirty="0">
                <a:solidFill>
                  <a:prstClr val="black"/>
                </a:solidFill>
                <a:latin typeface="ＭＳ Ｐゴシック" charset="-128"/>
              </a:rPr>
              <a:t> </a:t>
            </a:r>
            <a:r>
              <a:rPr lang="en-US" altLang="ja-JP" sz="1200" dirty="0" smtClean="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44</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9,534</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r>
              <a:rPr lang="en-US" altLang="ja-JP" sz="1200" dirty="0" smtClean="0">
                <a:solidFill>
                  <a:prstClr val="black"/>
                </a:solidFill>
                <a:latin typeface="ＭＳ Ｐゴシック" charset="-128"/>
              </a:rPr>
              <a:t> </a:t>
            </a:r>
          </a:p>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介護基盤緊急整備等臨時特例事業</a:t>
            </a:r>
            <a:endParaRPr lang="en-US" altLang="ja-JP" sz="1200" dirty="0" smtClean="0">
              <a:solidFill>
                <a:prstClr val="black"/>
              </a:solidFill>
              <a:latin typeface="ＭＳ Ｐゴシック" charset="-128"/>
            </a:endParaRPr>
          </a:p>
          <a:p>
            <a:pPr lvl="0" fontAlgn="base">
              <a:spcAft>
                <a:spcPct val="0"/>
              </a:spcAft>
            </a:pPr>
            <a:r>
              <a:rPr lang="en-US" altLang="ja-JP" sz="1200" dirty="0">
                <a:solidFill>
                  <a:prstClr val="black"/>
                </a:solidFill>
                <a:latin typeface="ＭＳ Ｐゴシック" charset="-128"/>
              </a:rPr>
              <a:t>    </a:t>
            </a:r>
            <a:r>
              <a:rPr lang="en-US" altLang="ja-JP" sz="1200" dirty="0" smtClean="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40</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8,111</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endParaRPr lang="en-US" altLang="ja-JP" sz="1200" dirty="0" smtClean="0">
              <a:solidFill>
                <a:prstClr val="black"/>
              </a:solidFill>
              <a:latin typeface="ＭＳ Ｐゴシック" charset="-128"/>
            </a:endParaRPr>
          </a:p>
          <a:p>
            <a:pPr lvl="0" fontAlgn="base">
              <a:spcBef>
                <a:spcPct val="50000"/>
              </a:spcBef>
              <a:spcAft>
                <a:spcPct val="0"/>
              </a:spcAft>
              <a:buFont typeface="Wingdings" pitchFamily="2" charset="2"/>
              <a:buChar char=""/>
            </a:pPr>
            <a:r>
              <a:rPr lang="ja-JP" altLang="en-US" sz="1200" dirty="0" smtClean="0">
                <a:solidFill>
                  <a:prstClr val="black"/>
                </a:solidFill>
                <a:latin typeface="ＭＳ Ｐゴシック" charset="-128"/>
              </a:rPr>
              <a:t> </a:t>
            </a:r>
            <a:r>
              <a:rPr lang="ja-JP" altLang="en-US" sz="1200" dirty="0">
                <a:solidFill>
                  <a:prstClr val="black"/>
                </a:solidFill>
                <a:latin typeface="ＭＳ Ｐゴシック" charset="-128"/>
              </a:rPr>
              <a:t>　消費者行政活性化事業</a:t>
            </a:r>
            <a:endParaRPr lang="en-US" altLang="ja-JP" sz="1200" dirty="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en-US" altLang="ja-JP" sz="1200" dirty="0">
                <a:solidFill>
                  <a:prstClr val="black"/>
                </a:solidFill>
                <a:latin typeface="ＭＳ Ｐゴシック" charset="-128"/>
              </a:rPr>
              <a:t>1</a:t>
            </a:r>
            <a:r>
              <a:rPr lang="ja-JP" altLang="en-US" sz="1200" dirty="0">
                <a:solidFill>
                  <a:prstClr val="black"/>
                </a:solidFill>
                <a:latin typeface="ＭＳ Ｐゴシック" charset="-128"/>
              </a:rPr>
              <a:t>億</a:t>
            </a:r>
            <a:r>
              <a:rPr lang="en-US" altLang="ja-JP" sz="1200" dirty="0">
                <a:solidFill>
                  <a:prstClr val="black"/>
                </a:solidFill>
                <a:latin typeface="ＭＳ Ｐゴシック" charset="-128"/>
              </a:rPr>
              <a:t>1,436</a:t>
            </a:r>
            <a:r>
              <a:rPr lang="ja-JP" altLang="en-US" sz="1200" dirty="0">
                <a:solidFill>
                  <a:prstClr val="black"/>
                </a:solidFill>
                <a:latin typeface="ＭＳ Ｐゴシック" charset="-128"/>
              </a:rPr>
              <a:t>万円（ </a:t>
            </a:r>
            <a:r>
              <a:rPr lang="en-US" altLang="ja-JP" sz="1200" dirty="0">
                <a:solidFill>
                  <a:prstClr val="black"/>
                </a:solidFill>
                <a:latin typeface="ＭＳ Ｐゴシック" charset="-128"/>
              </a:rPr>
              <a:t>0</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lvl="0" fontAlgn="base">
              <a:spcBef>
                <a:spcPct val="50000"/>
              </a:spcBef>
              <a:spcAft>
                <a:spcPct val="0"/>
              </a:spcAft>
              <a:buFont typeface="Wingdings" pitchFamily="2" charset="2"/>
              <a:buChar char=""/>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地域</a:t>
            </a:r>
            <a:r>
              <a:rPr lang="ja-JP" altLang="en-US" sz="1200" dirty="0">
                <a:solidFill>
                  <a:prstClr val="black"/>
                </a:solidFill>
                <a:latin typeface="ＭＳ Ｐゴシック" charset="-128"/>
              </a:rPr>
              <a:t>グリーンニューディール基金事業 </a:t>
            </a:r>
            <a:endParaRPr lang="en-US" altLang="ja-JP" sz="1200" dirty="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en-US" altLang="ja-JP" sz="1200" dirty="0">
                <a:solidFill>
                  <a:prstClr val="black"/>
                </a:solidFill>
                <a:latin typeface="ＭＳ Ｐゴシック" charset="-128"/>
              </a:rPr>
              <a:t>2</a:t>
            </a:r>
            <a:r>
              <a:rPr lang="ja-JP" altLang="en-US" sz="1200" dirty="0">
                <a:solidFill>
                  <a:prstClr val="black"/>
                </a:solidFill>
                <a:latin typeface="ＭＳ Ｐゴシック" charset="-128"/>
              </a:rPr>
              <a:t>億</a:t>
            </a:r>
            <a:r>
              <a:rPr lang="en-US" altLang="ja-JP" sz="1200" dirty="0">
                <a:solidFill>
                  <a:prstClr val="black"/>
                </a:solidFill>
                <a:latin typeface="ＭＳ Ｐゴシック" charset="-128"/>
              </a:rPr>
              <a:t>4,154</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33</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lvl="0" fontAlgn="base">
              <a:spcBef>
                <a:spcPct val="50000"/>
              </a:spcBef>
              <a:spcAft>
                <a:spcPct val="0"/>
              </a:spcAft>
              <a:buFont typeface="Wingdings" pitchFamily="2" charset="2"/>
              <a:buChar char=""/>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森林</a:t>
            </a:r>
            <a:r>
              <a:rPr lang="ja-JP" altLang="en-US" sz="1200" dirty="0">
                <a:solidFill>
                  <a:prstClr val="black"/>
                </a:solidFill>
                <a:latin typeface="ＭＳ Ｐゴシック" charset="-128"/>
              </a:rPr>
              <a:t>整備加速化・林業再生事業</a:t>
            </a:r>
            <a:endParaRPr lang="en-US" altLang="ja-JP" sz="1200" dirty="0">
              <a:solidFill>
                <a:prstClr val="black"/>
              </a:solidFill>
              <a:latin typeface="ＭＳ Ｐゴシック" charset="-128"/>
            </a:endParaRPr>
          </a:p>
          <a:p>
            <a:pPr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a:solidFill>
                  <a:prstClr val="black"/>
                </a:solidFill>
                <a:latin typeface="ＭＳ Ｐゴシック" charset="-128"/>
              </a:rPr>
              <a:t>11</a:t>
            </a:r>
            <a:r>
              <a:rPr lang="ja-JP" altLang="en-US" sz="1200" dirty="0">
                <a:solidFill>
                  <a:prstClr val="black"/>
                </a:solidFill>
                <a:latin typeface="ＭＳ Ｐゴシック" charset="-128"/>
              </a:rPr>
              <a:t>億</a:t>
            </a:r>
            <a:r>
              <a:rPr lang="en-US" altLang="ja-JP" sz="1200" dirty="0">
                <a:solidFill>
                  <a:prstClr val="black"/>
                </a:solidFill>
                <a:latin typeface="ＭＳ Ｐゴシック" charset="-128"/>
              </a:rPr>
              <a:t>9,176</a:t>
            </a:r>
            <a:r>
              <a:rPr lang="ja-JP" altLang="en-US" sz="1200" dirty="0">
                <a:solidFill>
                  <a:prstClr val="black"/>
                </a:solidFill>
                <a:latin typeface="ＭＳ Ｐゴシック" charset="-128"/>
              </a:rPr>
              <a:t>万円（</a:t>
            </a:r>
            <a:r>
              <a:rPr lang="en-US" altLang="ja-JP" sz="1200" dirty="0">
                <a:solidFill>
                  <a:prstClr val="black"/>
                </a:solidFill>
                <a:latin typeface="ＭＳ Ｐゴシック" charset="-128"/>
              </a:rPr>
              <a:t>4,285</a:t>
            </a:r>
            <a:r>
              <a:rPr lang="ja-JP" altLang="en-US" sz="1200" dirty="0">
                <a:solidFill>
                  <a:prstClr val="black"/>
                </a:solidFill>
                <a:latin typeface="ＭＳ Ｐゴシック" charset="-128"/>
              </a:rPr>
              <a:t>万円）</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a:p>
            <a:pPr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住民生活に光をそそぐ基金事業</a:t>
            </a:r>
            <a:endParaRPr lang="en-US" altLang="ja-JP" sz="1200" dirty="0">
              <a:solidFill>
                <a:prstClr val="black"/>
              </a:solidFill>
              <a:latin typeface="ＭＳ Ｐゴシック" charset="-128"/>
            </a:endParaRPr>
          </a:p>
          <a:p>
            <a:pPr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    ［</a:t>
            </a:r>
            <a:r>
              <a:rPr lang="en-US" altLang="ja-JP" sz="1200" dirty="0">
                <a:solidFill>
                  <a:prstClr val="black"/>
                </a:solidFill>
                <a:latin typeface="ＭＳ Ｐゴシック" charset="-128"/>
              </a:rPr>
              <a:t>357</a:t>
            </a:r>
            <a:r>
              <a:rPr lang="ja-JP" altLang="en-US" sz="1200" dirty="0" smtClean="0">
                <a:solidFill>
                  <a:prstClr val="black"/>
                </a:solidFill>
                <a:latin typeface="ＭＳ Ｐゴシック" charset="-128"/>
              </a:rPr>
              <a:t>万円（</a:t>
            </a:r>
            <a:r>
              <a:rPr lang="en-US" altLang="ja-JP" sz="1200" dirty="0">
                <a:solidFill>
                  <a:prstClr val="black"/>
                </a:solidFill>
                <a:latin typeface="ＭＳ Ｐゴシック" charset="-128"/>
              </a:rPr>
              <a:t>0</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　</a:t>
            </a:r>
            <a:endParaRPr lang="en-US" altLang="ja-JP" sz="1200" dirty="0">
              <a:solidFill>
                <a:prstClr val="black"/>
              </a:solidFill>
              <a:latin typeface="ＭＳ Ｐゴシック" charset="-128"/>
            </a:endParaRPr>
          </a:p>
          <a:p>
            <a:pPr fontAlgn="base">
              <a:spcBef>
                <a:spcPct val="50000"/>
              </a:spcBef>
              <a:spcAft>
                <a:spcPct val="0"/>
              </a:spcAft>
            </a:pPr>
            <a:endParaRPr lang="en-US" altLang="ja-JP" sz="1200" dirty="0">
              <a:solidFill>
                <a:prstClr val="black"/>
              </a:solidFill>
              <a:latin typeface="ＭＳ Ｐゴシック" charset="-128"/>
            </a:endParaRPr>
          </a:p>
        </p:txBody>
      </p:sp>
      <p:sp>
        <p:nvSpPr>
          <p:cNvPr id="46" name="Oval 46"/>
          <p:cNvSpPr>
            <a:spLocks noChangeArrowheads="1"/>
          </p:cNvSpPr>
          <p:nvPr/>
        </p:nvSpPr>
        <p:spPr bwMode="auto">
          <a:xfrm>
            <a:off x="4500000" y="4005104"/>
            <a:ext cx="720000" cy="360000"/>
          </a:xfrm>
          <a:prstGeom prst="ellipse">
            <a:avLst/>
          </a:prstGeom>
          <a:solidFill>
            <a:srgbClr val="FFC000"/>
          </a:solidFill>
          <a:ln w="12700" algn="ctr">
            <a:solidFill>
              <a:schemeClr val="tx1"/>
            </a:solidFill>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800" i="1" dirty="0" smtClean="0">
                <a:latin typeface="Arial" pitchFamily="34" charset="0"/>
                <a:ea typeface="ＭＳ Ｐゴシック" pitchFamily="50" charset="-128"/>
              </a:rPr>
              <a:t>一部再掲</a:t>
            </a:r>
            <a:endParaRPr kumimoji="1" lang="ja-JP" sz="800" i="1" u="none" strike="noStrike" cap="none" normalizeH="0" baseline="0" dirty="0" smtClean="0">
              <a:ln>
                <a:noFill/>
              </a:ln>
              <a:effectLst/>
              <a:latin typeface="Arial" pitchFamily="34" charset="0"/>
              <a:ea typeface="ＭＳ Ｐゴシック" pitchFamily="50" charset="-128"/>
            </a:endParaRPr>
          </a:p>
        </p:txBody>
      </p:sp>
      <p:sp>
        <p:nvSpPr>
          <p:cNvPr id="47" name="Oval 46"/>
          <p:cNvSpPr>
            <a:spLocks noChangeArrowheads="1"/>
          </p:cNvSpPr>
          <p:nvPr/>
        </p:nvSpPr>
        <p:spPr bwMode="auto">
          <a:xfrm>
            <a:off x="288000" y="849412"/>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48" name="Oval 46"/>
          <p:cNvSpPr>
            <a:spLocks noChangeArrowheads="1"/>
          </p:cNvSpPr>
          <p:nvPr/>
        </p:nvSpPr>
        <p:spPr bwMode="auto">
          <a:xfrm>
            <a:off x="4500000" y="1747456"/>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49" name="Oval 46"/>
          <p:cNvSpPr>
            <a:spLocks noChangeArrowheads="1"/>
          </p:cNvSpPr>
          <p:nvPr/>
        </p:nvSpPr>
        <p:spPr bwMode="auto">
          <a:xfrm>
            <a:off x="4500000" y="2611552"/>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50" name="Oval 46"/>
          <p:cNvSpPr>
            <a:spLocks noChangeArrowheads="1"/>
          </p:cNvSpPr>
          <p:nvPr/>
        </p:nvSpPr>
        <p:spPr bwMode="auto">
          <a:xfrm>
            <a:off x="4500000" y="3090208"/>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51" name="Oval 46"/>
          <p:cNvSpPr>
            <a:spLocks noChangeArrowheads="1"/>
          </p:cNvSpPr>
          <p:nvPr/>
        </p:nvSpPr>
        <p:spPr bwMode="auto">
          <a:xfrm>
            <a:off x="4500000" y="2179504"/>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sp>
        <p:nvSpPr>
          <p:cNvPr id="25" name="Oval 46"/>
          <p:cNvSpPr>
            <a:spLocks noChangeArrowheads="1"/>
          </p:cNvSpPr>
          <p:nvPr/>
        </p:nvSpPr>
        <p:spPr bwMode="auto">
          <a:xfrm>
            <a:off x="4499992" y="4458360"/>
            <a:ext cx="720000" cy="360000"/>
          </a:xfrm>
          <a:prstGeom prst="ellipse">
            <a:avLst/>
          </a:prstGeom>
          <a:solidFill>
            <a:srgbClr val="FFC000"/>
          </a:solidFill>
          <a:ln w="12700" algn="ctr">
            <a:solidFill>
              <a:schemeClr val="tx1"/>
            </a:solidFill>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800" i="1" dirty="0" smtClean="0">
                <a:latin typeface="Arial" pitchFamily="34" charset="0"/>
                <a:ea typeface="ＭＳ Ｐゴシック" pitchFamily="50" charset="-128"/>
              </a:rPr>
              <a:t>一部再掲</a:t>
            </a:r>
            <a:endParaRPr kumimoji="1" lang="ja-JP" sz="800" i="1" u="none" strike="noStrike" cap="none" normalizeH="0" baseline="0" dirty="0" smtClean="0">
              <a:ln>
                <a:noFill/>
              </a:ln>
              <a:effectLst/>
              <a:latin typeface="Arial" pitchFamily="34" charset="0"/>
              <a:ea typeface="ＭＳ Ｐゴシック" pitchFamily="50" charset="-128"/>
            </a:endParaRPr>
          </a:p>
        </p:txBody>
      </p:sp>
      <p:sp>
        <p:nvSpPr>
          <p:cNvPr id="30" name="テキスト ボックス 29"/>
          <p:cNvSpPr txBox="1"/>
          <p:nvPr/>
        </p:nvSpPr>
        <p:spPr bwMode="auto">
          <a:xfrm>
            <a:off x="5194588" y="5487615"/>
            <a:ext cx="3384460" cy="461665"/>
          </a:xfrm>
          <a:prstGeom prst="rect">
            <a:avLst/>
          </a:prstGeom>
          <a:noFill/>
          <a:ln w="28575" algn="ctr">
            <a:noFill/>
            <a:miter lim="800000"/>
            <a:headEnd/>
            <a:tailEnd/>
          </a:ln>
          <a:effectLst/>
        </p:spPr>
        <p:txBody>
          <a:bodyPr wrap="square" rtlCol="0">
            <a:spAutoFit/>
          </a:bodyPr>
          <a:lstStyle/>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生活福祉資金貸付事業</a:t>
            </a:r>
            <a:endParaRPr lang="en-US" altLang="ja-JP" sz="1200" dirty="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2</a:t>
            </a:r>
            <a:r>
              <a:rPr lang="ja-JP" altLang="en-US" sz="1200" dirty="0" smtClean="0">
                <a:solidFill>
                  <a:prstClr val="black"/>
                </a:solidFill>
                <a:latin typeface="ＭＳ Ｐゴシック" charset="-128"/>
              </a:rPr>
              <a:t>億</a:t>
            </a:r>
            <a:r>
              <a:rPr lang="en-US" altLang="ja-JP" sz="1200" dirty="0" smtClean="0">
                <a:solidFill>
                  <a:prstClr val="black"/>
                </a:solidFill>
                <a:latin typeface="ＭＳ Ｐゴシック" charset="-128"/>
              </a:rPr>
              <a:t>9,916</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1,361</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p:txBody>
      </p:sp>
      <p:grpSp>
        <p:nvGrpSpPr>
          <p:cNvPr id="2" name="グループ化 1"/>
          <p:cNvGrpSpPr/>
          <p:nvPr/>
        </p:nvGrpSpPr>
        <p:grpSpPr>
          <a:xfrm>
            <a:off x="298208" y="5445224"/>
            <a:ext cx="4065769" cy="504056"/>
            <a:chOff x="298208" y="5445224"/>
            <a:chExt cx="4065769" cy="504056"/>
          </a:xfrm>
        </p:grpSpPr>
        <p:sp>
          <p:nvSpPr>
            <p:cNvPr id="27" name="テキスト ボックス 26"/>
            <p:cNvSpPr txBox="1"/>
            <p:nvPr/>
          </p:nvSpPr>
          <p:spPr bwMode="auto">
            <a:xfrm>
              <a:off x="979517" y="5487615"/>
              <a:ext cx="3384460" cy="461665"/>
            </a:xfrm>
            <a:prstGeom prst="rect">
              <a:avLst/>
            </a:prstGeom>
            <a:noFill/>
            <a:ln w="28575" algn="ctr">
              <a:noFill/>
              <a:miter lim="800000"/>
              <a:headEnd/>
              <a:tailEnd/>
            </a:ln>
            <a:effectLst/>
          </p:spPr>
          <p:txBody>
            <a:bodyPr wrap="square" rtlCol="0">
              <a:spAutoFit/>
            </a:bodyPr>
            <a:lstStyle/>
            <a:p>
              <a:pPr lvl="0" fontAlgn="base">
                <a:spcBef>
                  <a:spcPct val="50000"/>
                </a:spcBef>
                <a:spcAft>
                  <a:spcPct val="0"/>
                </a:spcAft>
                <a:buFont typeface="Wingdings" pitchFamily="2" charset="2"/>
                <a:buChar char="m"/>
              </a:pPr>
              <a:r>
                <a:rPr lang="ja-JP" altLang="en-US" sz="1200" dirty="0" smtClean="0">
                  <a:solidFill>
                    <a:prstClr val="black"/>
                  </a:solidFill>
                  <a:latin typeface="ＭＳ Ｐゴシック" charset="-128"/>
                </a:rPr>
                <a:t>   集まれおかやまっ子！子ども楽習促進事業</a:t>
              </a:r>
              <a:endParaRPr lang="en-US" altLang="ja-JP" sz="1200" dirty="0">
                <a:solidFill>
                  <a:prstClr val="black"/>
                </a:solidFill>
                <a:latin typeface="ＭＳ Ｐゴシック" charset="-128"/>
              </a:endParaRPr>
            </a:p>
            <a:p>
              <a:pPr lvl="0" fontAlgn="base">
                <a:spcAft>
                  <a:spcPct val="0"/>
                </a:spcAft>
              </a:pPr>
              <a:r>
                <a:rPr lang="ja-JP" altLang="en-US" sz="1200" dirty="0">
                  <a:solidFill>
                    <a:prstClr val="black"/>
                  </a:solidFill>
                  <a:latin typeface="ＭＳ Ｐゴシック" charset="-128"/>
                </a:rPr>
                <a:t>　              </a:t>
              </a:r>
              <a:r>
                <a:rPr lang="ja-JP" altLang="en-US" sz="1200" dirty="0" smtClean="0">
                  <a:solidFill>
                    <a:prstClr val="black"/>
                  </a:solidFill>
                  <a:latin typeface="ＭＳ Ｐゴシック" charset="-128"/>
                </a:rPr>
                <a:t>［</a:t>
              </a:r>
              <a:r>
                <a:rPr lang="en-US" altLang="ja-JP" sz="1200" dirty="0" smtClean="0">
                  <a:solidFill>
                    <a:prstClr val="black"/>
                  </a:solidFill>
                  <a:latin typeface="ＭＳ Ｐゴシック" charset="-128"/>
                </a:rPr>
                <a:t>9,672</a:t>
              </a:r>
              <a:r>
                <a:rPr lang="ja-JP" altLang="en-US" sz="1200" dirty="0" smtClean="0">
                  <a:solidFill>
                    <a:prstClr val="black"/>
                  </a:solidFill>
                  <a:latin typeface="ＭＳ Ｐゴシック" charset="-128"/>
                </a:rPr>
                <a:t>万円（</a:t>
              </a:r>
              <a:r>
                <a:rPr lang="en-US" altLang="ja-JP" sz="1200" dirty="0" smtClean="0">
                  <a:solidFill>
                    <a:prstClr val="black"/>
                  </a:solidFill>
                  <a:latin typeface="ＭＳ Ｐゴシック" charset="-128"/>
                </a:rPr>
                <a:t>160</a:t>
              </a:r>
              <a:r>
                <a:rPr lang="ja-JP" altLang="en-US" sz="1200" dirty="0" smtClean="0">
                  <a:solidFill>
                    <a:prstClr val="black"/>
                  </a:solidFill>
                  <a:latin typeface="ＭＳ Ｐゴシック" charset="-128"/>
                </a:rPr>
                <a:t>万円</a:t>
              </a:r>
              <a:r>
                <a:rPr lang="ja-JP" altLang="en-US" sz="1200" dirty="0">
                  <a:solidFill>
                    <a:prstClr val="black"/>
                  </a:solidFill>
                  <a:latin typeface="ＭＳ Ｐゴシック" charset="-128"/>
                </a:rPr>
                <a:t>）</a:t>
              </a:r>
              <a:r>
                <a:rPr lang="ja-JP" altLang="en-US" sz="1200" dirty="0" smtClean="0">
                  <a:solidFill>
                    <a:prstClr val="black"/>
                  </a:solidFill>
                  <a:latin typeface="ＭＳ Ｐゴシック" charset="-128"/>
                </a:rPr>
                <a:t>］</a:t>
              </a:r>
              <a:endParaRPr lang="en-US" altLang="ja-JP" sz="1200" dirty="0" smtClean="0">
                <a:solidFill>
                  <a:prstClr val="black"/>
                </a:solidFill>
                <a:latin typeface="ＭＳ Ｐゴシック" charset="-128"/>
              </a:endParaRPr>
            </a:p>
          </p:txBody>
        </p:sp>
        <p:sp>
          <p:nvSpPr>
            <p:cNvPr id="37" name="Oval 46"/>
            <p:cNvSpPr>
              <a:spLocks noChangeArrowheads="1"/>
            </p:cNvSpPr>
            <p:nvPr/>
          </p:nvSpPr>
          <p:spPr bwMode="auto">
            <a:xfrm>
              <a:off x="298208" y="5445224"/>
              <a:ext cx="720000" cy="360000"/>
            </a:xfrm>
            <a:prstGeom prst="ellipse">
              <a:avLst/>
            </a:prstGeom>
            <a:solidFill>
              <a:srgbClr val="FFC000"/>
            </a:solidFill>
            <a:ln w="12700" algn="ctr">
              <a:solidFill>
                <a:schemeClr val="tx1"/>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i="1" dirty="0">
                  <a:latin typeface="Arial" pitchFamily="34" charset="0"/>
                  <a:ea typeface="ＭＳ Ｐゴシック" pitchFamily="50" charset="-128"/>
                </a:rPr>
                <a:t>再掲</a:t>
              </a:r>
              <a:endParaRPr kumimoji="1" lang="ja-JP" sz="1000" i="1" u="none" strike="noStrike" cap="none" normalizeH="0" baseline="0" dirty="0" smtClean="0">
                <a:ln>
                  <a:noFill/>
                </a:ln>
                <a:effectLst/>
                <a:latin typeface="Arial" pitchFamily="34" charset="0"/>
                <a:ea typeface="ＭＳ Ｐゴシック" pitchFamily="50" charset="-128"/>
              </a:endParaRPr>
            </a:p>
          </p:txBody>
        </p:sp>
      </p:grpSp>
    </p:spTree>
    <p:extLst>
      <p:ext uri="{BB962C8B-B14F-4D97-AF65-F5344CB8AC3E}">
        <p14:creationId xmlns:p14="http://schemas.microsoft.com/office/powerpoint/2010/main" val="1279195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1588" y="0"/>
            <a:ext cx="9144000" cy="457200"/>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en-US" altLang="ja-JP" sz="2400" i="1" dirty="0" smtClean="0">
                <a:solidFill>
                  <a:prstClr val="white"/>
                </a:solidFill>
                <a:effectLst>
                  <a:outerShdw blurRad="38100" dist="38100" dir="2700000" algn="tl">
                    <a:srgbClr val="000000"/>
                  </a:outerShdw>
                </a:effectLst>
                <a:latin typeface="HGPｺﾞｼｯｸE" pitchFamily="50" charset="-128"/>
                <a:ea typeface="HGPｺﾞｼｯｸE" pitchFamily="50" charset="-128"/>
              </a:rPr>
              <a:t>Ⅵ</a:t>
            </a:r>
            <a:r>
              <a:rPr lang="ja-JP" altLang="en-US" sz="2400" i="1" dirty="0" smtClean="0">
                <a:solidFill>
                  <a:prstClr val="white"/>
                </a:solidFill>
                <a:effectLst>
                  <a:outerShdw blurRad="38100" dist="38100" dir="2700000" algn="tl">
                    <a:srgbClr val="000000"/>
                  </a:outerShdw>
                </a:effectLst>
                <a:latin typeface="Arial" charset="0"/>
                <a:ea typeface="HGPｺﾞｼｯｸE" pitchFamily="50" charset="-128"/>
              </a:rPr>
              <a:t>　その他</a:t>
            </a:r>
            <a:r>
              <a:rPr lang="ja-JP" altLang="en-US" sz="2400" i="1" dirty="0">
                <a:solidFill>
                  <a:prstClr val="white"/>
                </a:solidFill>
                <a:effectLst>
                  <a:outerShdw blurRad="38100" dist="38100" dir="2700000" algn="tl">
                    <a:srgbClr val="000000"/>
                  </a:outerShdw>
                </a:effectLst>
                <a:latin typeface="Arial" charset="0"/>
                <a:ea typeface="HGPｺﾞｼｯｸE" pitchFamily="50" charset="-128"/>
              </a:rPr>
              <a:t>　</a:t>
            </a:r>
          </a:p>
        </p:txBody>
      </p:sp>
      <p:sp>
        <p:nvSpPr>
          <p:cNvPr id="821250" name="Text Box 2"/>
          <p:cNvSpPr txBox="1">
            <a:spLocks noChangeArrowheads="1"/>
          </p:cNvSpPr>
          <p:nvPr/>
        </p:nvSpPr>
        <p:spPr bwMode="auto">
          <a:xfrm>
            <a:off x="4284663" y="6491288"/>
            <a:ext cx="4859337" cy="366712"/>
          </a:xfrm>
          <a:prstGeom prst="rect">
            <a:avLst/>
          </a:prstGeom>
          <a:gradFill rotWithShape="1">
            <a:gsLst>
              <a:gs pos="0">
                <a:srgbClr val="99CC00">
                  <a:gamma/>
                  <a:tint val="0"/>
                  <a:invGamma/>
                </a:srgbClr>
              </a:gs>
              <a:gs pos="100000">
                <a:srgbClr val="99CC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の主な事業</a:t>
            </a:r>
          </a:p>
        </p:txBody>
      </p:sp>
      <p:sp>
        <p:nvSpPr>
          <p:cNvPr id="29699" name="Text Box 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－４３－</a:t>
            </a:r>
            <a:endParaRPr lang="ja-JP" altLang="en-US" sz="1800" dirty="0">
              <a:solidFill>
                <a:prstClr val="black"/>
              </a:solidFill>
            </a:endParaRPr>
          </a:p>
        </p:txBody>
      </p:sp>
      <p:grpSp>
        <p:nvGrpSpPr>
          <p:cNvPr id="29701" name="Group 5"/>
          <p:cNvGrpSpPr>
            <a:grpSpLocks/>
          </p:cNvGrpSpPr>
          <p:nvPr/>
        </p:nvGrpSpPr>
        <p:grpSpPr bwMode="auto">
          <a:xfrm>
            <a:off x="53975" y="6381750"/>
            <a:ext cx="1638300" cy="457200"/>
            <a:chOff x="4728" y="3999"/>
            <a:chExt cx="1032" cy="288"/>
          </a:xfrm>
        </p:grpSpPr>
        <p:sp>
          <p:nvSpPr>
            <p:cNvPr id="821254" name="Text Box 6"/>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9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Line 11"/>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9704" name="Text Box 54"/>
          <p:cNvSpPr txBox="1">
            <a:spLocks noChangeArrowheads="1"/>
          </p:cNvSpPr>
          <p:nvPr/>
        </p:nvSpPr>
        <p:spPr bwMode="auto">
          <a:xfrm>
            <a:off x="7451725" y="188640"/>
            <a:ext cx="187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a:t>
            </a:r>
            <a:r>
              <a:rPr lang="en-US" altLang="ja-JP" dirty="0" smtClean="0">
                <a:solidFill>
                  <a:prstClr val="black"/>
                </a:solidFill>
                <a:latin typeface="ＭＳ Ｐゴシック" charset="-128"/>
              </a:rPr>
              <a:t>H23</a:t>
            </a:r>
            <a:r>
              <a:rPr lang="ja-JP" altLang="en-US" dirty="0" smtClean="0">
                <a:solidFill>
                  <a:prstClr val="black"/>
                </a:solidFill>
                <a:latin typeface="ＭＳ Ｐゴシック" charset="-128"/>
              </a:rPr>
              <a:t>予算</a:t>
            </a:r>
            <a:r>
              <a:rPr lang="ja-JP" altLang="en-US" dirty="0">
                <a:solidFill>
                  <a:prstClr val="black"/>
                </a:solidFill>
                <a:latin typeface="ＭＳ Ｐゴシック" charset="-128"/>
              </a:rPr>
              <a:t>額（うち一般財源）］</a:t>
            </a:r>
          </a:p>
        </p:txBody>
      </p:sp>
      <p:sp>
        <p:nvSpPr>
          <p:cNvPr id="27" name="テキスト ボックス 26"/>
          <p:cNvSpPr txBox="1"/>
          <p:nvPr/>
        </p:nvSpPr>
        <p:spPr bwMode="auto">
          <a:xfrm>
            <a:off x="323526" y="620688"/>
            <a:ext cx="4867165" cy="1800200"/>
          </a:xfrm>
          <a:prstGeom prst="rect">
            <a:avLst/>
          </a:prstGeom>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1440" tIns="45720" rIns="91440" bIns="45720" numCol="1" rtlCol="0" anchor="t" anchorCtr="0" compatLnSpc="1">
            <a:prstTxWarp prst="textNoShape">
              <a:avLst/>
            </a:prstTxWarp>
            <a:noAutofit/>
            <a:flatTx/>
          </a:bodyPr>
          <a:lstStyle/>
          <a:p>
            <a:pPr algn="ctr" fontAlgn="base">
              <a:spcBef>
                <a:spcPct val="0"/>
              </a:spcBef>
              <a:spcAft>
                <a:spcPct val="0"/>
              </a:spcAft>
            </a:pPr>
            <a:r>
              <a:rPr lang="ja-JP" altLang="en-US" sz="1400" dirty="0" smtClean="0">
                <a:solidFill>
                  <a:prstClr val="black"/>
                </a:solidFill>
                <a:latin typeface="ＭＳ Ｐゴシック"/>
              </a:rPr>
              <a:t>            第３次</a:t>
            </a:r>
            <a:r>
              <a:rPr lang="ja-JP" altLang="en-US" sz="1400" dirty="0">
                <a:solidFill>
                  <a:prstClr val="black"/>
                </a:solidFill>
                <a:latin typeface="ＭＳ Ｐゴシック"/>
              </a:rPr>
              <a:t>おかやま夢づくりプラン</a:t>
            </a:r>
            <a:r>
              <a:rPr lang="en-US" altLang="ja-JP" sz="1400" dirty="0">
                <a:solidFill>
                  <a:prstClr val="black"/>
                </a:solidFill>
                <a:latin typeface="ＭＳ Ｐゴシック"/>
              </a:rPr>
              <a:t>(</a:t>
            </a:r>
            <a:r>
              <a:rPr lang="ja-JP" altLang="en-US" sz="1400" dirty="0">
                <a:solidFill>
                  <a:prstClr val="black"/>
                </a:solidFill>
                <a:latin typeface="ＭＳ Ｐゴシック"/>
              </a:rPr>
              <a:t>仮称）策定事業</a:t>
            </a:r>
          </a:p>
          <a:p>
            <a:pPr algn="r" fontAlgn="base">
              <a:spcBef>
                <a:spcPct val="0"/>
              </a:spcBef>
              <a:spcAft>
                <a:spcPct val="0"/>
              </a:spcAft>
            </a:pPr>
            <a:r>
              <a:rPr lang="ja-JP" altLang="en-US" sz="1200" dirty="0">
                <a:solidFill>
                  <a:prstClr val="black"/>
                </a:solidFill>
                <a:latin typeface="ＭＳ Ｐゴシック"/>
              </a:rPr>
              <a:t>　　　　　　　                 　　　　　　　　　   ［</a:t>
            </a:r>
            <a:r>
              <a:rPr lang="en-US" altLang="ja-JP" sz="1200" dirty="0">
                <a:solidFill>
                  <a:prstClr val="black"/>
                </a:solidFill>
                <a:latin typeface="ＭＳ Ｐゴシック"/>
              </a:rPr>
              <a:t>1,314</a:t>
            </a:r>
            <a:r>
              <a:rPr lang="ja-JP" altLang="en-US" sz="1200" dirty="0">
                <a:solidFill>
                  <a:prstClr val="black"/>
                </a:solidFill>
                <a:latin typeface="ＭＳ Ｐゴシック"/>
              </a:rPr>
              <a:t>万円</a:t>
            </a:r>
            <a:r>
              <a:rPr lang="en-US" altLang="ja-JP" sz="1200" dirty="0">
                <a:solidFill>
                  <a:prstClr val="black"/>
                </a:solidFill>
                <a:latin typeface="ＭＳ Ｐゴシック"/>
              </a:rPr>
              <a:t>(1,314</a:t>
            </a:r>
            <a:r>
              <a:rPr lang="ja-JP" altLang="en-US" sz="1200" dirty="0">
                <a:solidFill>
                  <a:prstClr val="black"/>
                </a:solidFill>
                <a:latin typeface="ＭＳ Ｐゴシック"/>
              </a:rPr>
              <a:t>万円</a:t>
            </a:r>
            <a:r>
              <a:rPr lang="en-US" altLang="ja-JP" sz="1200" dirty="0">
                <a:solidFill>
                  <a:prstClr val="black"/>
                </a:solidFill>
                <a:latin typeface="ＭＳ Ｐゴシック"/>
              </a:rPr>
              <a:t>)</a:t>
            </a:r>
            <a:r>
              <a:rPr lang="ja-JP" altLang="en-US" sz="1000" dirty="0">
                <a:solidFill>
                  <a:prstClr val="black"/>
                </a:solidFill>
                <a:latin typeface="ＭＳ Ｐゴシック"/>
              </a:rPr>
              <a:t>］</a:t>
            </a:r>
          </a:p>
          <a:p>
            <a:pPr fontAlgn="base">
              <a:spcBef>
                <a:spcPct val="0"/>
              </a:spcBef>
              <a:spcAft>
                <a:spcPct val="0"/>
              </a:spcAft>
            </a:pPr>
            <a:endParaRPr lang="ja-JP" altLang="en-US" sz="1000" dirty="0">
              <a:solidFill>
                <a:prstClr val="black"/>
              </a:solidFill>
              <a:latin typeface="ＭＳ Ｐゴシック"/>
            </a:endParaRPr>
          </a:p>
          <a:p>
            <a:pPr fontAlgn="base">
              <a:spcBef>
                <a:spcPct val="0"/>
              </a:spcBef>
              <a:spcAft>
                <a:spcPct val="0"/>
              </a:spcAft>
            </a:pPr>
            <a:r>
              <a:rPr lang="ja-JP" altLang="en-US" sz="1000" dirty="0" smtClean="0">
                <a:solidFill>
                  <a:prstClr val="black"/>
                </a:solidFill>
                <a:latin typeface="ＭＳ Ｐゴシック"/>
              </a:rPr>
              <a:t>県政</a:t>
            </a:r>
            <a:r>
              <a:rPr lang="ja-JP" altLang="en-US" sz="1000" dirty="0">
                <a:solidFill>
                  <a:prstClr val="black"/>
                </a:solidFill>
                <a:latin typeface="ＭＳ Ｐゴシック"/>
              </a:rPr>
              <a:t>推進の基本目標である「快適生活</a:t>
            </a:r>
            <a:r>
              <a:rPr lang="ja-JP" altLang="en-US" sz="1000" dirty="0" smtClean="0">
                <a:solidFill>
                  <a:prstClr val="black"/>
                </a:solidFill>
                <a:latin typeface="ＭＳ Ｐゴシック"/>
              </a:rPr>
              <a:t>県おかやま」</a:t>
            </a:r>
            <a:endParaRPr lang="en-US" altLang="ja-JP" sz="1000" dirty="0" smtClean="0">
              <a:solidFill>
                <a:prstClr val="black"/>
              </a:solidFill>
              <a:latin typeface="ＭＳ Ｐゴシック"/>
            </a:endParaRPr>
          </a:p>
          <a:p>
            <a:pPr fontAlgn="base">
              <a:spcBef>
                <a:spcPct val="0"/>
              </a:spcBef>
              <a:spcAft>
                <a:spcPct val="0"/>
              </a:spcAft>
            </a:pPr>
            <a:r>
              <a:rPr lang="ja-JP" altLang="en-US" sz="1000" dirty="0" smtClean="0">
                <a:solidFill>
                  <a:prstClr val="black"/>
                </a:solidFill>
                <a:latin typeface="ＭＳ Ｐゴシック"/>
              </a:rPr>
              <a:t>の実現を図るため、平成２４年度からの５年間に</a:t>
            </a:r>
            <a:endParaRPr lang="en-US" altLang="ja-JP" sz="1000" dirty="0" smtClean="0">
              <a:solidFill>
                <a:prstClr val="black"/>
              </a:solidFill>
              <a:latin typeface="ＭＳ Ｐゴシック"/>
            </a:endParaRPr>
          </a:p>
          <a:p>
            <a:pPr fontAlgn="base">
              <a:spcBef>
                <a:spcPct val="0"/>
              </a:spcBef>
              <a:spcAft>
                <a:spcPct val="0"/>
              </a:spcAft>
            </a:pPr>
            <a:r>
              <a:rPr lang="ja-JP" altLang="en-US" sz="1000" dirty="0" smtClean="0">
                <a:solidFill>
                  <a:prstClr val="black"/>
                </a:solidFill>
                <a:latin typeface="ＭＳ Ｐゴシック"/>
              </a:rPr>
              <a:t>重点的</a:t>
            </a:r>
            <a:r>
              <a:rPr lang="ja-JP" altLang="en-US" sz="1000" dirty="0">
                <a:solidFill>
                  <a:prstClr val="black"/>
                </a:solidFill>
                <a:latin typeface="ＭＳ Ｐゴシック"/>
              </a:rPr>
              <a:t>に取り組むべき戦略等を</a:t>
            </a:r>
            <a:r>
              <a:rPr lang="ja-JP" altLang="en-US" sz="1000" dirty="0" smtClean="0">
                <a:solidFill>
                  <a:prstClr val="black"/>
                </a:solidFill>
                <a:latin typeface="ＭＳ Ｐゴシック"/>
              </a:rPr>
              <a:t>示す「中期行動計画」</a:t>
            </a:r>
            <a:endParaRPr lang="en-US" altLang="ja-JP" sz="1000" dirty="0" smtClean="0">
              <a:solidFill>
                <a:prstClr val="black"/>
              </a:solidFill>
              <a:latin typeface="ＭＳ Ｐゴシック"/>
            </a:endParaRPr>
          </a:p>
          <a:p>
            <a:pPr fontAlgn="base">
              <a:spcBef>
                <a:spcPct val="0"/>
              </a:spcBef>
              <a:spcAft>
                <a:spcPct val="0"/>
              </a:spcAft>
            </a:pPr>
            <a:r>
              <a:rPr lang="ja-JP" altLang="en-US" sz="1000" dirty="0" smtClean="0">
                <a:solidFill>
                  <a:prstClr val="black"/>
                </a:solidFill>
                <a:latin typeface="ＭＳ Ｐゴシック"/>
              </a:rPr>
              <a:t>を盛り込む次期夢づくりプランを策定</a:t>
            </a:r>
            <a:r>
              <a:rPr lang="ja-JP" altLang="en-US" sz="1000" dirty="0">
                <a:solidFill>
                  <a:prstClr val="black"/>
                </a:solidFill>
                <a:latin typeface="ＭＳ Ｐゴシック"/>
              </a:rPr>
              <a:t>します。</a:t>
            </a:r>
          </a:p>
          <a:p>
            <a:pPr fontAlgn="base">
              <a:spcBef>
                <a:spcPct val="0"/>
              </a:spcBef>
              <a:spcAft>
                <a:spcPct val="0"/>
              </a:spcAft>
            </a:pPr>
            <a:endParaRPr lang="ja-JP" altLang="en-US" sz="1000" dirty="0">
              <a:solidFill>
                <a:prstClr val="black"/>
              </a:solidFill>
              <a:latin typeface="ＭＳ Ｐゴシック"/>
            </a:endParaRPr>
          </a:p>
        </p:txBody>
      </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722" y="1117290"/>
            <a:ext cx="1789334" cy="1185143"/>
          </a:xfrm>
          <a:prstGeom prst="rect">
            <a:avLst/>
          </a:prstGeom>
          <a:noFill/>
          <a:extLst>
            <a:ext uri="{909E8E84-426E-40DD-AFC4-6F175D3DCCD1}">
              <a14:hiddenFill xmlns:a14="http://schemas.microsoft.com/office/drawing/2010/main">
                <a:solidFill>
                  <a:srgbClr val="FFFFFF"/>
                </a:solidFill>
              </a14:hiddenFill>
            </a:ext>
          </a:extLst>
        </p:spPr>
      </p:pic>
      <p:sp>
        <p:nvSpPr>
          <p:cNvPr id="35" name="Oval 46"/>
          <p:cNvSpPr>
            <a:spLocks noChangeArrowheads="1"/>
          </p:cNvSpPr>
          <p:nvPr/>
        </p:nvSpPr>
        <p:spPr bwMode="auto">
          <a:xfrm>
            <a:off x="323528" y="620688"/>
            <a:ext cx="720000" cy="360000"/>
          </a:xfrm>
          <a:prstGeom prst="ellipse">
            <a:avLst/>
          </a:prstGeom>
          <a:solidFill>
            <a:srgbClr val="FF0000"/>
          </a:solidFill>
          <a:ln w="12700" algn="ctr">
            <a:solidFill>
              <a:srgbClr val="FF0000"/>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ja-JP" altLang="en-US" sz="1000" b="1" dirty="0" smtClean="0">
                <a:solidFill>
                  <a:prstClr val="white"/>
                </a:solidFill>
                <a:latin typeface="Arial" pitchFamily="34" charset="0"/>
              </a:rPr>
              <a:t>新規</a:t>
            </a:r>
          </a:p>
        </p:txBody>
      </p:sp>
      <p:grpSp>
        <p:nvGrpSpPr>
          <p:cNvPr id="2" name="グループ化 1"/>
          <p:cNvGrpSpPr>
            <a:grpSpLocks noChangeAspect="1"/>
          </p:cNvGrpSpPr>
          <p:nvPr/>
        </p:nvGrpSpPr>
        <p:grpSpPr>
          <a:xfrm>
            <a:off x="275433" y="2795325"/>
            <a:ext cx="7949769" cy="2433875"/>
            <a:chOff x="275431" y="3028950"/>
            <a:chExt cx="8833073" cy="2704306"/>
          </a:xfrm>
        </p:grpSpPr>
        <p:pic>
          <p:nvPicPr>
            <p:cNvPr id="56342"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4497462"/>
              <a:ext cx="14954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形吹き出し 26"/>
            <p:cNvSpPr>
              <a:spLocks noChangeAspect="1" noChangeArrowheads="1"/>
            </p:cNvSpPr>
            <p:nvPr/>
          </p:nvSpPr>
          <p:spPr bwMode="auto">
            <a:xfrm>
              <a:off x="6228188" y="3719890"/>
              <a:ext cx="1986699" cy="717222"/>
            </a:xfrm>
            <a:prstGeom prst="wedgeEllipseCallout">
              <a:avLst>
                <a:gd name="adj1" fmla="val 11926"/>
                <a:gd name="adj2" fmla="val 72583"/>
              </a:avLst>
            </a:prstGeom>
            <a:noFill/>
            <a:ln w="25400" algn="ctr">
              <a:solidFill>
                <a:srgbClr val="FC8CE7"/>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FF0000"/>
                  </a:solidFill>
                  <a:effectLst/>
                  <a:latin typeface="HG創英角ﾎﾟｯﾌﾟ体" pitchFamily="49" charset="-128"/>
                  <a:ea typeface="HG創英角ﾎﾟｯﾌﾟ体" pitchFamily="49" charset="-128"/>
                </a:rPr>
                <a:t>平成２４年度～２</a:t>
              </a:r>
              <a:r>
                <a:rPr kumimoji="1" lang="ja-JP" altLang="en-US" sz="800" b="0" i="0" u="none" strike="noStrike" cap="none" normalizeH="0" baseline="0" dirty="0" smtClean="0">
                  <a:ln>
                    <a:noFill/>
                  </a:ln>
                  <a:solidFill>
                    <a:srgbClr val="FF0000"/>
                  </a:solidFill>
                  <a:effectLst/>
                  <a:latin typeface="HG創英角ﾎﾟｯﾌﾟ体" pitchFamily="49" charset="-128"/>
                  <a:ea typeface="HG創英角ﾎﾟｯﾌﾟ体" pitchFamily="49" charset="-128"/>
                </a:rPr>
                <a:t>８</a:t>
              </a:r>
              <a:r>
                <a:rPr kumimoji="1" lang="ja-JP" sz="800" b="0" i="0" u="none" strike="noStrike" cap="none" normalizeH="0" baseline="0" dirty="0" smtClean="0">
                  <a:ln>
                    <a:noFill/>
                  </a:ln>
                  <a:solidFill>
                    <a:srgbClr val="FF0000"/>
                  </a:solidFill>
                  <a:effectLst/>
                  <a:latin typeface="HG創英角ﾎﾟｯﾌﾟ体" pitchFamily="49" charset="-128"/>
                  <a:ea typeface="HG創英角ﾎﾟｯﾌﾟ体" pitchFamily="49" charset="-128"/>
                </a:rPr>
                <a:t>年度</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FF0000"/>
                  </a:solidFill>
                  <a:effectLst/>
                  <a:latin typeface="HG創英角ﾎﾟｯﾌﾟ体" pitchFamily="49" charset="-128"/>
                  <a:ea typeface="HG創英角ﾎﾟｯﾌﾟ体" pitchFamily="49" charset="-128"/>
                </a:rPr>
                <a:t>のプランを策定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FF0000"/>
                  </a:solidFill>
                  <a:effectLst/>
                  <a:latin typeface="HG創英角ﾎﾟｯﾌﾟ体" pitchFamily="49" charset="-128"/>
                  <a:ea typeface="HG創英角ﾎﾟｯﾌﾟ体" pitchFamily="49" charset="-128"/>
                </a:rPr>
                <a:t>します！</a:t>
              </a:r>
            </a:p>
          </p:txBody>
        </p:sp>
        <p:sp>
          <p:nvSpPr>
            <p:cNvPr id="11" name="フローチャート: 処理 11"/>
            <p:cNvSpPr>
              <a:spLocks noChangeArrowheads="1"/>
            </p:cNvSpPr>
            <p:nvPr/>
          </p:nvSpPr>
          <p:spPr bwMode="auto">
            <a:xfrm>
              <a:off x="275431" y="3201316"/>
              <a:ext cx="8329018" cy="2531940"/>
            </a:xfrm>
            <a:prstGeom prst="flowChartProcess">
              <a:avLst/>
            </a:prstGeom>
            <a:noFill/>
            <a:ln w="60325" algn="ctr">
              <a:solidFill>
                <a:srgbClr val="FC8CE7"/>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2" name="角丸四角形 10"/>
            <p:cNvSpPr>
              <a:spLocks noChangeArrowheads="1"/>
            </p:cNvSpPr>
            <p:nvPr/>
          </p:nvSpPr>
          <p:spPr bwMode="auto">
            <a:xfrm>
              <a:off x="899592" y="3028950"/>
              <a:ext cx="2331227" cy="400050"/>
            </a:xfrm>
            <a:prstGeom prst="roundRect">
              <a:avLst>
                <a:gd name="adj" fmla="val 16667"/>
              </a:avLst>
            </a:prstGeom>
            <a:solidFill>
              <a:srgbClr val="FC8CE7"/>
            </a:solidFill>
            <a:ln w="0" algn="ctr">
              <a:solidFill>
                <a:srgbClr val="FC8CE7"/>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bg1"/>
                  </a:solidFill>
                  <a:effectLst/>
                  <a:latin typeface="HG創英角ﾎﾟｯﾌﾟ体" pitchFamily="49" charset="-128"/>
                  <a:ea typeface="HG創英角ﾎﾟｯﾌﾟ体" pitchFamily="49" charset="-128"/>
                </a:rPr>
                <a:t>これまでの夢づくりプラン</a:t>
              </a:r>
            </a:p>
          </p:txBody>
        </p:sp>
        <p:sp>
          <p:nvSpPr>
            <p:cNvPr id="13" name="右矢印 21"/>
            <p:cNvSpPr>
              <a:spLocks noChangeAspect="1" noChangeArrowheads="1"/>
            </p:cNvSpPr>
            <p:nvPr/>
          </p:nvSpPr>
          <p:spPr bwMode="auto">
            <a:xfrm>
              <a:off x="5652120" y="4696615"/>
              <a:ext cx="750088" cy="357188"/>
            </a:xfrm>
            <a:prstGeom prst="rightArrow">
              <a:avLst>
                <a:gd name="adj1" fmla="val 50000"/>
                <a:gd name="adj2" fmla="val 50001"/>
              </a:avLst>
            </a:prstGeom>
            <a:solidFill>
              <a:srgbClr val="FC8CE7"/>
            </a:solidFill>
            <a:ln w="25400" algn="ctr">
              <a:solidFill>
                <a:srgbClr val="FC8CE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nvGrpSpPr>
            <p:cNvPr id="14" name="グループ化 13"/>
            <p:cNvGrpSpPr>
              <a:grpSpLocks noChangeAspect="1"/>
            </p:cNvGrpSpPr>
            <p:nvPr/>
          </p:nvGrpSpPr>
          <p:grpSpPr>
            <a:xfrm>
              <a:off x="899592" y="3886366"/>
              <a:ext cx="1834904" cy="1763224"/>
              <a:chOff x="1231801" y="3645024"/>
              <a:chExt cx="2446536" cy="2350964"/>
            </a:xfrm>
          </p:grpSpPr>
          <p:pic>
            <p:nvPicPr>
              <p:cNvPr id="56339"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4362" y="4148138"/>
                <a:ext cx="1323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38"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1801" y="3645024"/>
                <a:ext cx="13239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グループ化 15"/>
            <p:cNvGrpSpPr>
              <a:grpSpLocks noChangeAspect="1"/>
            </p:cNvGrpSpPr>
            <p:nvPr/>
          </p:nvGrpSpPr>
          <p:grpSpPr>
            <a:xfrm>
              <a:off x="3707904" y="3889507"/>
              <a:ext cx="1811556" cy="1770311"/>
              <a:chOff x="4318620" y="3660872"/>
              <a:chExt cx="2415408" cy="2360416"/>
            </a:xfrm>
          </p:grpSpPr>
          <p:pic>
            <p:nvPicPr>
              <p:cNvPr id="56341"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9103" y="4182963"/>
                <a:ext cx="13049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40"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18620" y="3660872"/>
                <a:ext cx="1333500" cy="188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テキスト ボックス 16"/>
            <p:cNvSpPr txBox="1"/>
            <p:nvPr/>
          </p:nvSpPr>
          <p:spPr bwMode="auto">
            <a:xfrm>
              <a:off x="772319" y="3452138"/>
              <a:ext cx="2719561" cy="552926"/>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800" dirty="0" smtClean="0">
                  <a:latin typeface="HG創英角ﾎﾟｯﾌﾟ体" pitchFamily="49" charset="-128"/>
                  <a:ea typeface="HG創英角ﾎﾟｯﾌﾟ体" pitchFamily="49" charset="-128"/>
                </a:rPr>
                <a:t>新世紀おかやま夢づくりプラン</a:t>
              </a:r>
              <a:endParaRPr lang="en-US" altLang="ja-JP" sz="800" dirty="0" smtClean="0">
                <a:latin typeface="HG創英角ﾎﾟｯﾌﾟ体" pitchFamily="49" charset="-128"/>
                <a:ea typeface="HG創英角ﾎﾟｯﾌﾟ体" pitchFamily="49" charset="-128"/>
              </a:endParaRPr>
            </a:p>
            <a:p>
              <a:pPr fontAlgn="base">
                <a:spcBef>
                  <a:spcPct val="0"/>
                </a:spcBef>
                <a:spcAft>
                  <a:spcPct val="0"/>
                </a:spcAft>
              </a:pPr>
              <a:r>
                <a:rPr lang="ja-JP" altLang="en-US" sz="800" dirty="0" smtClean="0">
                  <a:latin typeface="HG創英角ﾎﾟｯﾌﾟ体" pitchFamily="49" charset="-128"/>
                  <a:ea typeface="HG創英角ﾎﾟｯﾌﾟ体" pitchFamily="49" charset="-128"/>
                </a:rPr>
                <a:t>　　　　　（平成</a:t>
              </a:r>
              <a:r>
                <a:rPr lang="en-US" altLang="ja-JP" sz="800" dirty="0" smtClean="0">
                  <a:latin typeface="HG創英角ﾎﾟｯﾌﾟ体" pitchFamily="49" charset="-128"/>
                  <a:ea typeface="HG創英角ﾎﾟｯﾌﾟ体" pitchFamily="49" charset="-128"/>
                </a:rPr>
                <a:t>14</a:t>
              </a:r>
              <a:r>
                <a:rPr lang="ja-JP" altLang="en-US" sz="800" dirty="0" smtClean="0">
                  <a:latin typeface="HG創英角ﾎﾟｯﾌﾟ体" pitchFamily="49" charset="-128"/>
                  <a:ea typeface="HG創英角ﾎﾟｯﾌﾟ体" pitchFamily="49" charset="-128"/>
                </a:rPr>
                <a:t>年度～</a:t>
              </a:r>
              <a:r>
                <a:rPr lang="en-US" altLang="ja-JP" sz="800" dirty="0" smtClean="0">
                  <a:latin typeface="HG創英角ﾎﾟｯﾌﾟ体" pitchFamily="49" charset="-128"/>
                  <a:ea typeface="HG創英角ﾎﾟｯﾌﾟ体" pitchFamily="49" charset="-128"/>
                </a:rPr>
                <a:t>18</a:t>
              </a:r>
              <a:r>
                <a:rPr lang="ja-JP" altLang="en-US" sz="800" dirty="0" smtClean="0">
                  <a:latin typeface="HG創英角ﾎﾟｯﾌﾟ体" pitchFamily="49" charset="-128"/>
                  <a:ea typeface="HG創英角ﾎﾟｯﾌﾟ体" pitchFamily="49" charset="-128"/>
                </a:rPr>
                <a:t>年度）</a:t>
              </a:r>
              <a:endParaRPr kumimoji="1" lang="ja-JP" altLang="en-US" sz="800" dirty="0" smtClean="0">
                <a:latin typeface="HG創英角ﾎﾟｯﾌﾟ体" pitchFamily="49" charset="-128"/>
                <a:ea typeface="HG創英角ﾎﾟｯﾌﾟ体" pitchFamily="49" charset="-128"/>
              </a:endParaRPr>
            </a:p>
          </p:txBody>
        </p:sp>
        <p:sp>
          <p:nvSpPr>
            <p:cNvPr id="40" name="テキスト ボックス 39"/>
            <p:cNvSpPr txBox="1"/>
            <p:nvPr/>
          </p:nvSpPr>
          <p:spPr bwMode="auto">
            <a:xfrm>
              <a:off x="3580631" y="3419996"/>
              <a:ext cx="2719561" cy="552926"/>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800" dirty="0">
                  <a:latin typeface="HG創英角ﾎﾟｯﾌﾟ体" pitchFamily="49" charset="-128"/>
                  <a:ea typeface="HG創英角ﾎﾟｯﾌﾟ体" pitchFamily="49" charset="-128"/>
                </a:rPr>
                <a:t>新</a:t>
              </a:r>
              <a:r>
                <a:rPr lang="ja-JP" altLang="en-US" sz="800" dirty="0" smtClean="0">
                  <a:latin typeface="HG創英角ﾎﾟｯﾌﾟ体" pitchFamily="49" charset="-128"/>
                  <a:ea typeface="HG創英角ﾎﾟｯﾌﾟ体" pitchFamily="49" charset="-128"/>
                </a:rPr>
                <a:t>おかやま夢づくりプラン</a:t>
              </a:r>
              <a:endParaRPr lang="en-US" altLang="ja-JP" sz="800" dirty="0" smtClean="0">
                <a:latin typeface="HG創英角ﾎﾟｯﾌﾟ体" pitchFamily="49" charset="-128"/>
                <a:ea typeface="HG創英角ﾎﾟｯﾌﾟ体" pitchFamily="49" charset="-128"/>
              </a:endParaRPr>
            </a:p>
            <a:p>
              <a:pPr fontAlgn="base">
                <a:spcBef>
                  <a:spcPct val="0"/>
                </a:spcBef>
                <a:spcAft>
                  <a:spcPct val="0"/>
                </a:spcAft>
              </a:pPr>
              <a:r>
                <a:rPr lang="ja-JP" altLang="en-US" sz="800" dirty="0" smtClean="0">
                  <a:latin typeface="HG創英角ﾎﾟｯﾌﾟ体" pitchFamily="49" charset="-128"/>
                  <a:ea typeface="HG創英角ﾎﾟｯﾌﾟ体" pitchFamily="49" charset="-128"/>
                </a:rPr>
                <a:t>　　　　　（平成</a:t>
              </a:r>
              <a:r>
                <a:rPr lang="en-US" altLang="ja-JP" sz="800" dirty="0" smtClean="0">
                  <a:latin typeface="HG創英角ﾎﾟｯﾌﾟ体" pitchFamily="49" charset="-128"/>
                  <a:ea typeface="HG創英角ﾎﾟｯﾌﾟ体" pitchFamily="49" charset="-128"/>
                </a:rPr>
                <a:t>19</a:t>
              </a:r>
              <a:r>
                <a:rPr lang="ja-JP" altLang="en-US" sz="800" dirty="0" smtClean="0">
                  <a:latin typeface="HG創英角ﾎﾟｯﾌﾟ体" pitchFamily="49" charset="-128"/>
                  <a:ea typeface="HG創英角ﾎﾟｯﾌﾟ体" pitchFamily="49" charset="-128"/>
                </a:rPr>
                <a:t>年度～</a:t>
              </a:r>
              <a:r>
                <a:rPr lang="en-US" altLang="ja-JP" sz="800" dirty="0" smtClean="0">
                  <a:latin typeface="HG創英角ﾎﾟｯﾌﾟ体" pitchFamily="49" charset="-128"/>
                  <a:ea typeface="HG創英角ﾎﾟｯﾌﾟ体" pitchFamily="49" charset="-128"/>
                </a:rPr>
                <a:t>23</a:t>
              </a:r>
              <a:r>
                <a:rPr lang="ja-JP" altLang="en-US" sz="800" dirty="0" smtClean="0">
                  <a:latin typeface="HG創英角ﾎﾟｯﾌﾟ体" pitchFamily="49" charset="-128"/>
                  <a:ea typeface="HG創英角ﾎﾟｯﾌﾟ体" pitchFamily="49" charset="-128"/>
                </a:rPr>
                <a:t>年度）</a:t>
              </a:r>
              <a:endParaRPr kumimoji="1" lang="ja-JP" altLang="en-US" sz="800" dirty="0" smtClean="0">
                <a:latin typeface="HG創英角ﾎﾟｯﾌﾟ体" pitchFamily="49" charset="-128"/>
                <a:ea typeface="HG創英角ﾎﾟｯﾌﾟ体" pitchFamily="49" charset="-128"/>
              </a:endParaRPr>
            </a:p>
          </p:txBody>
        </p:sp>
        <p:sp>
          <p:nvSpPr>
            <p:cNvPr id="41" name="テキスト ボックス 40"/>
            <p:cNvSpPr txBox="1"/>
            <p:nvPr/>
          </p:nvSpPr>
          <p:spPr bwMode="auto">
            <a:xfrm>
              <a:off x="6100663" y="3439656"/>
              <a:ext cx="3007841" cy="276463"/>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lang="ja-JP" altLang="en-US" sz="800" dirty="0" smtClean="0">
                  <a:latin typeface="HG創英角ﾎﾟｯﾌﾟ体" pitchFamily="49" charset="-128"/>
                  <a:ea typeface="HG創英角ﾎﾟｯﾌﾟ体" pitchFamily="49" charset="-128"/>
                </a:rPr>
                <a:t>第３次おかやま夢づくりプラン（仮称）</a:t>
              </a:r>
              <a:endParaRPr kumimoji="1" lang="ja-JP" altLang="en-US" sz="800" dirty="0" smtClean="0">
                <a:latin typeface="HG創英角ﾎﾟｯﾌﾟ体" pitchFamily="49" charset="-128"/>
                <a:ea typeface="HG創英角ﾎﾟｯﾌﾟ体" pitchFamily="49" charset="-128"/>
              </a:endParaRPr>
            </a:p>
          </p:txBody>
        </p:sp>
        <p:sp>
          <p:nvSpPr>
            <p:cNvPr id="42" name="右矢印 21"/>
            <p:cNvSpPr>
              <a:spLocks noChangeAspect="1" noChangeArrowheads="1"/>
            </p:cNvSpPr>
            <p:nvPr/>
          </p:nvSpPr>
          <p:spPr bwMode="auto">
            <a:xfrm>
              <a:off x="2843808" y="4713486"/>
              <a:ext cx="750088" cy="357188"/>
            </a:xfrm>
            <a:prstGeom prst="rightArrow">
              <a:avLst>
                <a:gd name="adj1" fmla="val 50000"/>
                <a:gd name="adj2" fmla="val 50001"/>
              </a:avLst>
            </a:prstGeom>
            <a:solidFill>
              <a:srgbClr val="FC8CE7"/>
            </a:solidFill>
            <a:ln w="25400" algn="ctr">
              <a:solidFill>
                <a:srgbClr val="FC8CE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29" name="テキスト ボックス 28"/>
            <p:cNvSpPr txBox="1"/>
            <p:nvPr/>
          </p:nvSpPr>
          <p:spPr bwMode="auto">
            <a:xfrm>
              <a:off x="1928118" y="4037841"/>
              <a:ext cx="1062211" cy="276463"/>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kumimoji="1" lang="ja-JP" altLang="en-US" sz="800" dirty="0" smtClean="0">
                  <a:latin typeface="HG創英角ﾎﾟｯﾌﾟ体" pitchFamily="49" charset="-128"/>
                  <a:ea typeface="HG創英角ﾎﾟｯﾌﾟ体" pitchFamily="49" charset="-128"/>
                </a:rPr>
                <a:t>改訂・加速版</a:t>
              </a:r>
            </a:p>
          </p:txBody>
        </p:sp>
        <p:sp>
          <p:nvSpPr>
            <p:cNvPr id="30" name="テキスト ボックス 29"/>
            <p:cNvSpPr txBox="1"/>
            <p:nvPr/>
          </p:nvSpPr>
          <p:spPr bwMode="auto">
            <a:xfrm>
              <a:off x="5034657" y="4043164"/>
              <a:ext cx="702171" cy="237911"/>
            </a:xfrm>
            <a:prstGeom prst="rect">
              <a:avLst/>
            </a:prstGeom>
            <a:noFill/>
            <a:ln w="12700" algn="ctr">
              <a:miter lim="800000"/>
              <a:headEnd/>
              <a:tailEnd/>
            </a:ln>
            <a:effectLst/>
            <a:extLst/>
          </p:spPr>
          <p:txBody>
            <a:bodyPr vert="horz" wrap="square" lIns="91440" tIns="45720" rIns="91440" bIns="45720" numCol="1" rtlCol="0" anchor="t" anchorCtr="0" compatLnSpc="1">
              <a:prstTxWarp prst="textNoShape">
                <a:avLst/>
              </a:prstTxWarp>
              <a:noAutofit/>
              <a:flatTx/>
            </a:bodyPr>
            <a:lstStyle/>
            <a:p>
              <a:pPr fontAlgn="base">
                <a:spcBef>
                  <a:spcPct val="0"/>
                </a:spcBef>
                <a:spcAft>
                  <a:spcPct val="0"/>
                </a:spcAft>
              </a:pPr>
              <a:r>
                <a:rPr kumimoji="1" lang="ja-JP" altLang="en-US" sz="800" dirty="0" smtClean="0">
                  <a:latin typeface="HG創英角ﾎﾟｯﾌﾟ体" pitchFamily="49" charset="-128"/>
                  <a:ea typeface="HG創英角ﾎﾟｯﾌﾟ体" pitchFamily="49" charset="-128"/>
                </a:rPr>
                <a:t>改訂版</a:t>
              </a:r>
            </a:p>
          </p:txBody>
        </p:sp>
      </p:grpSp>
    </p:spTree>
    <p:extLst>
      <p:ext uri="{BB962C8B-B14F-4D97-AF65-F5344CB8AC3E}">
        <p14:creationId xmlns:p14="http://schemas.microsoft.com/office/powerpoint/2010/main" val="2540916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0" descr="6_桃太郎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92696"/>
            <a:ext cx="666750" cy="936625"/>
          </a:xfrm>
          <a:prstGeom prst="rect">
            <a:avLst/>
          </a:prstGeom>
          <a:noFill/>
          <a:ln>
            <a:noFill/>
          </a:ln>
          <a:extLst/>
        </p:spPr>
      </p:pic>
      <p:sp>
        <p:nvSpPr>
          <p:cNvPr id="969731" name="Text Box 3"/>
          <p:cNvSpPr txBox="1">
            <a:spLocks noChangeArrowheads="1"/>
          </p:cNvSpPr>
          <p:nvPr/>
        </p:nvSpPr>
        <p:spPr bwMode="auto">
          <a:xfrm>
            <a:off x="4284663" y="6491288"/>
            <a:ext cx="4859337" cy="366712"/>
          </a:xfrm>
          <a:prstGeom prst="rect">
            <a:avLst/>
          </a:prstGeom>
          <a:gradFill rotWithShape="1">
            <a:gsLst>
              <a:gs pos="0">
                <a:srgbClr val="CC99FF">
                  <a:gamma/>
                  <a:tint val="0"/>
                  <a:invGamma/>
                </a:srgbClr>
              </a:gs>
              <a:gs pos="100000">
                <a:srgbClr val="CC99FF"/>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イベント</a:t>
            </a:r>
            <a:r>
              <a:rPr lang="ja-JP" altLang="en-US" b="1" i="1" dirty="0" smtClean="0">
                <a:solidFill>
                  <a:prstClr val="white"/>
                </a:solidFill>
                <a:effectLst>
                  <a:outerShdw blurRad="38100" dist="38100" dir="2700000" algn="tl">
                    <a:srgbClr val="000000"/>
                  </a:outerShdw>
                </a:effectLst>
                <a:latin typeface="Arial" charset="0"/>
              </a:rPr>
              <a:t>カレンダー</a:t>
            </a:r>
            <a:endParaRPr lang="ja-JP" altLang="en-US" b="1" i="1" dirty="0">
              <a:solidFill>
                <a:prstClr val="white"/>
              </a:solidFill>
              <a:effectLst>
                <a:outerShdw blurRad="38100" dist="38100" dir="2700000" algn="tl">
                  <a:srgbClr val="000000"/>
                </a:outerShdw>
              </a:effectLst>
              <a:latin typeface="Arial" charset="0"/>
            </a:endParaRPr>
          </a:p>
        </p:txBody>
      </p:sp>
      <p:sp>
        <p:nvSpPr>
          <p:cNvPr id="11268" name="Text Box 4"/>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－４４－</a:t>
            </a:r>
            <a:endParaRPr lang="ja-JP" altLang="en-US" sz="1800" dirty="0">
              <a:solidFill>
                <a:prstClr val="black"/>
              </a:solidFill>
            </a:endParaRPr>
          </a:p>
        </p:txBody>
      </p:sp>
      <p:grpSp>
        <p:nvGrpSpPr>
          <p:cNvPr id="11270" name="Group 6"/>
          <p:cNvGrpSpPr>
            <a:grpSpLocks/>
          </p:cNvGrpSpPr>
          <p:nvPr/>
        </p:nvGrpSpPr>
        <p:grpSpPr bwMode="auto">
          <a:xfrm>
            <a:off x="53975" y="6381750"/>
            <a:ext cx="1638300" cy="457200"/>
            <a:chOff x="4728" y="3999"/>
            <a:chExt cx="1032" cy="288"/>
          </a:xfrm>
        </p:grpSpPr>
        <p:sp>
          <p:nvSpPr>
            <p:cNvPr id="969735" name="Text Box 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127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1" name="Line 9"/>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0" name="Text Box 5"/>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endParaRPr lang="ja-JP" altLang="en-US" sz="3600" i="1" dirty="0">
              <a:solidFill>
                <a:prstClr val="white"/>
              </a:solidFill>
              <a:effectLst>
                <a:outerShdw blurRad="38100" dist="38100" dir="2700000" algn="tl">
                  <a:srgbClr val="000000"/>
                </a:outerShdw>
              </a:effectLst>
              <a:latin typeface="Arial" charset="0"/>
              <a:ea typeface="HGPｺﾞｼｯｸE" pitchFamily="50" charset="-128"/>
            </a:endParaRPr>
          </a:p>
        </p:txBody>
      </p:sp>
      <p:graphicFrame>
        <p:nvGraphicFramePr>
          <p:cNvPr id="34" name="表 33"/>
          <p:cNvGraphicFramePr>
            <a:graphicFrameLocks noGrp="1" noChangeAspect="1"/>
          </p:cNvGraphicFramePr>
          <p:nvPr>
            <p:extLst>
              <p:ext uri="{D42A27DB-BD31-4B8C-83A1-F6EECF244321}">
                <p14:modId xmlns:p14="http://schemas.microsoft.com/office/powerpoint/2010/main" val="3605521141"/>
              </p:ext>
            </p:extLst>
          </p:nvPr>
        </p:nvGraphicFramePr>
        <p:xfrm>
          <a:off x="251520" y="3359636"/>
          <a:ext cx="4272355" cy="1158240"/>
        </p:xfrm>
        <a:graphic>
          <a:graphicData uri="http://schemas.openxmlformats.org/drawingml/2006/table">
            <a:tbl>
              <a:tblPr firstRow="1" bandRow="1">
                <a:tableStyleId>{5C22544A-7EE6-4342-B048-85BDC9FD1C3A}</a:tableStyleId>
              </a:tblPr>
              <a:tblGrid>
                <a:gridCol w="1069425"/>
                <a:gridCol w="3202930"/>
              </a:tblGrid>
              <a:tr h="19968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丸ｺﾞｼｯｸM-PRO" pitchFamily="50" charset="-128"/>
                          <a:ea typeface="HG丸ｺﾞｼｯｸM-PRO" pitchFamily="50" charset="-128"/>
                        </a:rPr>
                        <a:t>　　岡山後楽園夜間特別開園「幻想庭園」</a:t>
                      </a:r>
                      <a:endParaRPr kumimoji="1" lang="ja-JP" altLang="en-US" sz="1200" b="0" dirty="0">
                        <a:solidFill>
                          <a:schemeClr val="tx2">
                            <a:lumMod val="75000"/>
                          </a:schemeClr>
                        </a:solidFill>
                        <a:latin typeface="HG丸ｺﾞｼｯｸM-PRO" pitchFamily="50" charset="-128"/>
                        <a:ea typeface="HG丸ｺﾞｼｯｸM-PRO" pitchFamily="50" charset="-128"/>
                      </a:endParaRPr>
                    </a:p>
                  </a:txBody>
                  <a:tcPr/>
                </a:tc>
                <a:tc hMerge="1">
                  <a:txBody>
                    <a:bodyPr/>
                    <a:lstStyle/>
                    <a:p>
                      <a:endParaRPr kumimoji="1" lang="ja-JP" altLang="en-US" dirty="0"/>
                    </a:p>
                  </a:txBody>
                  <a:tcPr/>
                </a:tc>
              </a:tr>
              <a:tr h="177501">
                <a:tc>
                  <a:txBody>
                    <a:bodyPr/>
                    <a:lstStyle/>
                    <a:p>
                      <a:pPr algn="ctr"/>
                      <a:r>
                        <a:rPr kumimoji="1" lang="ja-JP" altLang="en-US" sz="1000" b="0" dirty="0" smtClean="0">
                          <a:solidFill>
                            <a:sysClr val="windowText" lastClr="000000"/>
                          </a:solidFill>
                          <a:latin typeface="HG丸ｺﾞｼｯｸM-PRO" pitchFamily="50" charset="-128"/>
                          <a:ea typeface="HG丸ｺﾞｼｯｸM-PRO" pitchFamily="50" charset="-128"/>
                        </a:rPr>
                        <a:t>時　期</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ysClr val="windowText" lastClr="000000"/>
                          </a:solidFill>
                          <a:latin typeface="HG丸ｺﾞｼｯｸM-PRO" pitchFamily="50" charset="-128"/>
                          <a:ea typeface="HG丸ｺﾞｼｯｸM-PRO" pitchFamily="50" charset="-128"/>
                        </a:rPr>
                        <a:t>７月２９日～８月１５日（予定）</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r h="177501">
                <a:tc>
                  <a:txBody>
                    <a:bodyPr/>
                    <a:lstStyle/>
                    <a:p>
                      <a:pPr algn="ctr"/>
                      <a:r>
                        <a:rPr kumimoji="1" lang="ja-JP" altLang="en-US" sz="1000" b="0" dirty="0" smtClean="0">
                          <a:solidFill>
                            <a:sysClr val="windowText" lastClr="000000"/>
                          </a:solidFill>
                          <a:latin typeface="HG丸ｺﾞｼｯｸM-PRO" pitchFamily="50" charset="-128"/>
                          <a:ea typeface="HG丸ｺﾞｼｯｸM-PRO" pitchFamily="50" charset="-128"/>
                        </a:rPr>
                        <a:t>場　所</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ysClr val="windowText" lastClr="000000"/>
                          </a:solidFill>
                          <a:latin typeface="HG丸ｺﾞｼｯｸM-PRO" pitchFamily="50" charset="-128"/>
                          <a:ea typeface="HG丸ｺﾞｼｯｸM-PRO" pitchFamily="50" charset="-128"/>
                        </a:rPr>
                        <a:t>岡山後楽園</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r h="177501">
                <a:tc>
                  <a:txBody>
                    <a:bodyPr/>
                    <a:lstStyle/>
                    <a:p>
                      <a:pPr algn="ctr"/>
                      <a:r>
                        <a:rPr kumimoji="1" lang="ja-JP" altLang="en-US" sz="1000" b="0" dirty="0" smtClean="0">
                          <a:solidFill>
                            <a:sysClr val="windowText" lastClr="000000"/>
                          </a:solidFill>
                          <a:latin typeface="HG丸ｺﾞｼｯｸM-PRO" pitchFamily="50" charset="-128"/>
                          <a:ea typeface="HG丸ｺﾞｼｯｸM-PRO" pitchFamily="50" charset="-128"/>
                        </a:rPr>
                        <a:t>概　要</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ysClr val="windowText" lastClr="000000"/>
                          </a:solidFill>
                          <a:latin typeface="HG丸ｺﾞｼｯｸM-PRO" pitchFamily="50" charset="-128"/>
                          <a:ea typeface="HG丸ｺﾞｼｯｸM-PRO" pitchFamily="50" charset="-128"/>
                        </a:rPr>
                        <a:t>夜間のろうそくや</a:t>
                      </a:r>
                      <a:r>
                        <a:rPr kumimoji="1" lang="en-US" altLang="ja-JP" sz="1000" b="0" dirty="0" smtClean="0">
                          <a:solidFill>
                            <a:sysClr val="windowText" lastClr="000000"/>
                          </a:solidFill>
                          <a:latin typeface="HG丸ｺﾞｼｯｸM-PRO" pitchFamily="50" charset="-128"/>
                          <a:ea typeface="HG丸ｺﾞｼｯｸM-PRO" pitchFamily="50" charset="-128"/>
                        </a:rPr>
                        <a:t>LED</a:t>
                      </a:r>
                      <a:r>
                        <a:rPr kumimoji="1" lang="ja-JP" altLang="en-US" sz="1000" b="0" dirty="0" smtClean="0">
                          <a:solidFill>
                            <a:sysClr val="windowText" lastClr="000000"/>
                          </a:solidFill>
                          <a:latin typeface="HG丸ｺﾞｼｯｸM-PRO" pitchFamily="50" charset="-128"/>
                          <a:ea typeface="HG丸ｺﾞｼｯｸM-PRO" pitchFamily="50" charset="-128"/>
                        </a:rPr>
                        <a:t>を用いたライトアップイベントを行います。</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bl>
          </a:graphicData>
        </a:graphic>
      </p:graphicFrame>
      <p:graphicFrame>
        <p:nvGraphicFramePr>
          <p:cNvPr id="35" name="表 34"/>
          <p:cNvGraphicFramePr>
            <a:graphicFrameLocks noGrp="1" noChangeAspect="1"/>
          </p:cNvGraphicFramePr>
          <p:nvPr>
            <p:extLst>
              <p:ext uri="{D42A27DB-BD31-4B8C-83A1-F6EECF244321}">
                <p14:modId xmlns:p14="http://schemas.microsoft.com/office/powerpoint/2010/main" val="2966079474"/>
              </p:ext>
            </p:extLst>
          </p:nvPr>
        </p:nvGraphicFramePr>
        <p:xfrm>
          <a:off x="4683091" y="3068960"/>
          <a:ext cx="4270350" cy="1463040"/>
        </p:xfrm>
        <a:graphic>
          <a:graphicData uri="http://schemas.openxmlformats.org/drawingml/2006/table">
            <a:tbl>
              <a:tblPr firstRow="1" bandRow="1">
                <a:tableStyleId>{F5AB1C69-6EDB-4FF4-983F-18BD219EF322}</a:tableStyleId>
              </a:tblPr>
              <a:tblGrid>
                <a:gridCol w="1080120"/>
                <a:gridCol w="3190230"/>
              </a:tblGrid>
              <a:tr h="1432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丸ｺﾞｼｯｸM-PRO" pitchFamily="50" charset="-128"/>
                          <a:ea typeface="HG丸ｺﾞｼｯｸM-PRO" pitchFamily="50" charset="-128"/>
                        </a:rPr>
                        <a:t>　　岡山後楽園秋季賑わい創出事業</a:t>
                      </a:r>
                      <a:endParaRPr kumimoji="1" lang="ja-JP" altLang="en-US" sz="1200" b="0" dirty="0">
                        <a:solidFill>
                          <a:schemeClr val="tx2">
                            <a:lumMod val="75000"/>
                          </a:schemeClr>
                        </a:solidFill>
                        <a:latin typeface="HG丸ｺﾞｼｯｸM-PRO" pitchFamily="50" charset="-128"/>
                        <a:ea typeface="HG丸ｺﾞｼｯｸM-PRO" pitchFamily="50" charset="-128"/>
                      </a:endParaRPr>
                    </a:p>
                  </a:txBody>
                  <a:tcPr/>
                </a:tc>
                <a:tc hMerge="1">
                  <a:txBody>
                    <a:bodyPr/>
                    <a:lstStyle/>
                    <a:p>
                      <a:endParaRPr kumimoji="1" lang="ja-JP" altLang="en-US" dirty="0"/>
                    </a:p>
                  </a:txBody>
                  <a:tcPr/>
                </a:tc>
              </a:tr>
              <a:tr h="140988">
                <a:tc>
                  <a:txBody>
                    <a:bodyPr/>
                    <a:lstStyle/>
                    <a:p>
                      <a:pPr algn="ctr"/>
                      <a:r>
                        <a:rPr kumimoji="1" lang="ja-JP" altLang="en-US" sz="1000" b="0" dirty="0" smtClean="0">
                          <a:latin typeface="HG丸ｺﾞｼｯｸM-PRO" pitchFamily="50" charset="-128"/>
                          <a:ea typeface="HG丸ｺﾞｼｯｸM-PRO" pitchFamily="50" charset="-128"/>
                        </a:rPr>
                        <a:t>時　期</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latin typeface="HG丸ｺﾞｼｯｸM-PRO" pitchFamily="50" charset="-128"/>
                          <a:ea typeface="HG丸ｺﾞｼｯｸM-PRO" pitchFamily="50" charset="-128"/>
                        </a:rPr>
                        <a:t>１０月１日～１０月１０日（予定）</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r>
              <a:tr h="140988">
                <a:tc>
                  <a:txBody>
                    <a:bodyPr/>
                    <a:lstStyle/>
                    <a:p>
                      <a:pPr algn="ctr"/>
                      <a:r>
                        <a:rPr kumimoji="1" lang="ja-JP" altLang="en-US" sz="1000" b="0" dirty="0" smtClean="0">
                          <a:latin typeface="HG丸ｺﾞｼｯｸM-PRO" pitchFamily="50" charset="-128"/>
                          <a:ea typeface="HG丸ｺﾞｼｯｸM-PRO" pitchFamily="50" charset="-128"/>
                        </a:rPr>
                        <a:t>場　所</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latin typeface="HG丸ｺﾞｼｯｸM-PRO" pitchFamily="50" charset="-128"/>
                          <a:ea typeface="HG丸ｺﾞｼｯｸM-PRO" pitchFamily="50" charset="-128"/>
                        </a:rPr>
                        <a:t>岡山後楽園とその周辺</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r>
              <a:tr h="206885">
                <a:tc>
                  <a:txBody>
                    <a:bodyPr/>
                    <a:lstStyle/>
                    <a:p>
                      <a:pPr algn="ctr"/>
                      <a:r>
                        <a:rPr kumimoji="1" lang="ja-JP" altLang="en-US" sz="1000" b="0" dirty="0" smtClean="0">
                          <a:latin typeface="HG丸ｺﾞｼｯｸM-PRO" pitchFamily="50" charset="-128"/>
                          <a:ea typeface="HG丸ｺﾞｼｯｸM-PRO" pitchFamily="50" charset="-128"/>
                        </a:rPr>
                        <a:t>概　要</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夏の「幻想庭園」に加え、秋の観光シーズンに園内のライトアップやイベントを行います。また、秋のおかやま桃太郎まつりで、岡山城と一体となったイベントも行います。</a:t>
                      </a:r>
                      <a:endParaRPr kumimoji="1" lang="ja-JP" altLang="en-US" sz="1000" b="0" dirty="0">
                        <a:solidFill>
                          <a:schemeClr val="tx1"/>
                        </a:solidFill>
                        <a:latin typeface="HG丸ｺﾞｼｯｸM-PRO" pitchFamily="50" charset="-128"/>
                        <a:ea typeface="HG丸ｺﾞｼｯｸM-PRO" pitchFamily="50" charset="-128"/>
                      </a:endParaRPr>
                    </a:p>
                  </a:txBody>
                  <a:tcPr/>
                </a:tc>
              </a:tr>
            </a:tbl>
          </a:graphicData>
        </a:graphic>
      </p:graphicFrame>
      <p:graphicFrame>
        <p:nvGraphicFramePr>
          <p:cNvPr id="37" name="表 36"/>
          <p:cNvGraphicFramePr>
            <a:graphicFrameLocks noGrp="1" noChangeAspect="1"/>
          </p:cNvGraphicFramePr>
          <p:nvPr>
            <p:extLst>
              <p:ext uri="{D42A27DB-BD31-4B8C-83A1-F6EECF244321}">
                <p14:modId xmlns:p14="http://schemas.microsoft.com/office/powerpoint/2010/main" val="1792801548"/>
              </p:ext>
            </p:extLst>
          </p:nvPr>
        </p:nvGraphicFramePr>
        <p:xfrm>
          <a:off x="4682108" y="4725144"/>
          <a:ext cx="4262726" cy="1310640"/>
        </p:xfrm>
        <a:graphic>
          <a:graphicData uri="http://schemas.openxmlformats.org/drawingml/2006/table">
            <a:tbl>
              <a:tblPr firstRow="1" bandRow="1">
                <a:tableStyleId>{073A0DAA-6AF3-43AB-8588-CEC1D06C72B9}</a:tableStyleId>
              </a:tblPr>
              <a:tblGrid>
                <a:gridCol w="1059796"/>
                <a:gridCol w="3202930"/>
              </a:tblGrid>
              <a:tr h="13643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丸ｺﾞｼｯｸM-PRO" pitchFamily="50" charset="-128"/>
                          <a:ea typeface="HG丸ｺﾞｼｯｸM-PRO" pitchFamily="50" charset="-128"/>
                        </a:rPr>
                        <a:t>　 「ｱｰﾄ・ｽｸｴｱ・ｲﾝ岡山ｶﾙﾁｬｰｿﾞｰﾝ」ﾌﾟﾚｲﾍﾞﾝﾄ</a:t>
                      </a:r>
                      <a:endParaRPr kumimoji="1" lang="ja-JP" altLang="en-US" sz="1200" b="0" dirty="0">
                        <a:solidFill>
                          <a:schemeClr val="tx2">
                            <a:lumMod val="75000"/>
                          </a:schemeClr>
                        </a:solidFill>
                        <a:latin typeface="HG丸ｺﾞｼｯｸM-PRO" pitchFamily="50" charset="-128"/>
                        <a:ea typeface="HG丸ｺﾞｼｯｸM-PRO" pitchFamily="50" charset="-128"/>
                      </a:endParaRPr>
                    </a:p>
                  </a:txBody>
                  <a:tcPr>
                    <a:solidFill>
                      <a:schemeClr val="tx1">
                        <a:lumMod val="50000"/>
                        <a:lumOff val="50000"/>
                      </a:schemeClr>
                    </a:solidFill>
                  </a:tcPr>
                </a:tc>
                <a:tc hMerge="1">
                  <a:txBody>
                    <a:bodyPr/>
                    <a:lstStyle/>
                    <a:p>
                      <a:endParaRPr kumimoji="1" lang="ja-JP" altLang="en-US" dirty="0"/>
                    </a:p>
                  </a:txBody>
                  <a:tcPr/>
                </a:tc>
              </a:tr>
              <a:tr h="121277">
                <a:tc>
                  <a:txBody>
                    <a:bodyPr/>
                    <a:lstStyle/>
                    <a:p>
                      <a:pPr algn="ctr"/>
                      <a:r>
                        <a:rPr kumimoji="1" lang="ja-JP" altLang="en-US" sz="1000" b="0" dirty="0" smtClean="0">
                          <a:latin typeface="HG丸ｺﾞｼｯｸM-PRO" pitchFamily="50" charset="-128"/>
                          <a:ea typeface="HG丸ｺﾞｼｯｸM-PRO" pitchFamily="50" charset="-128"/>
                        </a:rPr>
                        <a:t>時　期</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latin typeface="HG丸ｺﾞｼｯｸM-PRO" pitchFamily="50" charset="-128"/>
                          <a:ea typeface="HG丸ｺﾞｼｯｸM-PRO" pitchFamily="50" charset="-128"/>
                        </a:rPr>
                        <a:t>１１月中旬～１２月上旬（予定）</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r>
              <a:tr h="121277">
                <a:tc>
                  <a:txBody>
                    <a:bodyPr/>
                    <a:lstStyle/>
                    <a:p>
                      <a:pPr algn="ctr"/>
                      <a:r>
                        <a:rPr kumimoji="1" lang="ja-JP" altLang="en-US" sz="1000" b="0" dirty="0" smtClean="0">
                          <a:latin typeface="HG丸ｺﾞｼｯｸM-PRO" pitchFamily="50" charset="-128"/>
                          <a:ea typeface="HG丸ｺﾞｼｯｸM-PRO" pitchFamily="50" charset="-128"/>
                        </a:rPr>
                        <a:t>場　所</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latin typeface="HG丸ｺﾞｼｯｸM-PRO" pitchFamily="50" charset="-128"/>
                          <a:ea typeface="HG丸ｺﾞｼｯｸM-PRO" pitchFamily="50" charset="-128"/>
                        </a:rPr>
                        <a:t>岡山カルチャーゾーン周辺</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r>
              <a:tr h="197075">
                <a:tc>
                  <a:txBody>
                    <a:bodyPr/>
                    <a:lstStyle/>
                    <a:p>
                      <a:pPr algn="ctr"/>
                      <a:r>
                        <a:rPr kumimoji="1" lang="ja-JP" altLang="en-US" sz="1000" b="0" dirty="0" smtClean="0">
                          <a:latin typeface="HG丸ｺﾞｼｯｸM-PRO" pitchFamily="50" charset="-128"/>
                          <a:ea typeface="HG丸ｺﾞｼｯｸM-PRO" pitchFamily="50" charset="-128"/>
                        </a:rPr>
                        <a:t>概　要</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pPr fontAlgn="base">
                        <a:spcBef>
                          <a:spcPct val="0"/>
                        </a:spcBef>
                        <a:spcAft>
                          <a:spcPct val="0"/>
                        </a:spcAft>
                      </a:pPr>
                      <a:r>
                        <a:rPr lang="ja-JP" altLang="en-US" sz="1000" b="0" dirty="0" smtClean="0">
                          <a:latin typeface="HG丸ｺﾞｼｯｸM-PRO" pitchFamily="50" charset="-128"/>
                          <a:ea typeface="HG丸ｺﾞｼｯｸM-PRO" pitchFamily="50" charset="-128"/>
                        </a:rPr>
                        <a:t>後楽園を中心とした岡山カルチャーゾーン内の施設等において、県内外の作家によるアート作品の屋外展示やワークショップを行います。</a:t>
                      </a:r>
                      <a:endParaRPr lang="en-US" altLang="ja-JP" sz="1000" b="0" dirty="0" smtClean="0">
                        <a:latin typeface="HG丸ｺﾞｼｯｸM-PRO" pitchFamily="50" charset="-128"/>
                        <a:ea typeface="HG丸ｺﾞｼｯｸM-PRO" pitchFamily="50" charset="-128"/>
                      </a:endParaRPr>
                    </a:p>
                  </a:txBody>
                  <a:tcPr/>
                </a:tc>
              </a:tr>
            </a:tbl>
          </a:graphicData>
        </a:graphic>
      </p:graphicFrame>
      <p:graphicFrame>
        <p:nvGraphicFramePr>
          <p:cNvPr id="38" name="表 37"/>
          <p:cNvGraphicFramePr>
            <a:graphicFrameLocks noGrp="1" noChangeAspect="1"/>
          </p:cNvGraphicFramePr>
          <p:nvPr>
            <p:extLst>
              <p:ext uri="{D42A27DB-BD31-4B8C-83A1-F6EECF244321}">
                <p14:modId xmlns:p14="http://schemas.microsoft.com/office/powerpoint/2010/main" val="624755246"/>
              </p:ext>
            </p:extLst>
          </p:nvPr>
        </p:nvGraphicFramePr>
        <p:xfrm>
          <a:off x="251520" y="1703080"/>
          <a:ext cx="4270350" cy="1463040"/>
        </p:xfrm>
        <a:graphic>
          <a:graphicData uri="http://schemas.openxmlformats.org/drawingml/2006/table">
            <a:tbl>
              <a:tblPr firstRow="1" bandRow="1">
                <a:tableStyleId>{21E4AEA4-8DFA-4A89-87EB-49C32662AFE0}</a:tableStyleId>
              </a:tblPr>
              <a:tblGrid>
                <a:gridCol w="1070604"/>
                <a:gridCol w="3199746"/>
              </a:tblGrid>
              <a:tr h="1413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丸ｺﾞｼｯｸM-PRO" pitchFamily="50" charset="-128"/>
                          <a:ea typeface="HG丸ｺﾞｼｯｸM-PRO" pitchFamily="50" charset="-128"/>
                        </a:rPr>
                        <a:t>　　岡山県障害者スポーツ大会</a:t>
                      </a:r>
                      <a:endParaRPr kumimoji="1" lang="ja-JP" altLang="en-US" sz="1200" b="0" dirty="0">
                        <a:solidFill>
                          <a:schemeClr val="tx2">
                            <a:lumMod val="75000"/>
                          </a:schemeClr>
                        </a:solidFill>
                        <a:latin typeface="HG丸ｺﾞｼｯｸM-PRO" pitchFamily="50" charset="-128"/>
                        <a:ea typeface="HG丸ｺﾞｼｯｸM-PRO" pitchFamily="50" charset="-128"/>
                      </a:endParaRPr>
                    </a:p>
                  </a:txBody>
                  <a:tcPr>
                    <a:solidFill>
                      <a:srgbClr val="FF8BBA"/>
                    </a:solidFill>
                  </a:tcPr>
                </a:tc>
                <a:tc hMerge="1">
                  <a:txBody>
                    <a:bodyPr/>
                    <a:lstStyle/>
                    <a:p>
                      <a:endParaRPr kumimoji="1" lang="ja-JP" altLang="en-US" dirty="0"/>
                    </a:p>
                  </a:txBody>
                  <a:tcPr/>
                </a:tc>
              </a:tr>
              <a:tr h="204123">
                <a:tc>
                  <a:txBody>
                    <a:bodyPr/>
                    <a:lstStyle/>
                    <a:p>
                      <a:pPr algn="ctr"/>
                      <a:r>
                        <a:rPr kumimoji="1" lang="ja-JP" altLang="en-US" sz="1000" b="0" dirty="0" smtClean="0">
                          <a:latin typeface="HG丸ｺﾞｼｯｸM-PRO" pitchFamily="50" charset="-128"/>
                          <a:ea typeface="HG丸ｺﾞｼｯｸM-PRO" pitchFamily="50" charset="-128"/>
                        </a:rPr>
                        <a:t>時　期</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ysClr val="windowText" lastClr="000000"/>
                          </a:solidFill>
                          <a:latin typeface="HG丸ｺﾞｼｯｸM-PRO" pitchFamily="50" charset="-128"/>
                          <a:ea typeface="HG丸ｺﾞｼｯｸM-PRO" pitchFamily="50" charset="-128"/>
                        </a:rPr>
                        <a:t>４月下旬～７月上旬（予定）</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r h="204123">
                <a:tc>
                  <a:txBody>
                    <a:bodyPr/>
                    <a:lstStyle/>
                    <a:p>
                      <a:pPr algn="ctr"/>
                      <a:r>
                        <a:rPr kumimoji="1" lang="ja-JP" altLang="en-US" sz="1000" b="0" dirty="0" smtClean="0">
                          <a:latin typeface="HG丸ｺﾞｼｯｸM-PRO" pitchFamily="50" charset="-128"/>
                          <a:ea typeface="HG丸ｺﾞｼｯｸM-PRO" pitchFamily="50" charset="-128"/>
                        </a:rPr>
                        <a:t>場　所</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chemeClr val="dk1"/>
                          </a:solidFill>
                          <a:latin typeface="HG丸ｺﾞｼｯｸM-PRO" pitchFamily="50" charset="-128"/>
                          <a:ea typeface="HG丸ｺﾞｼｯｸM-PRO" pitchFamily="50" charset="-128"/>
                        </a:rPr>
                        <a:t>岡山県陸上競技場（</a:t>
                      </a:r>
                      <a:r>
                        <a:rPr kumimoji="1" lang="en-US" altLang="ja-JP" sz="1000" b="0" dirty="0" err="1" smtClean="0">
                          <a:solidFill>
                            <a:schemeClr val="dk1"/>
                          </a:solidFill>
                          <a:latin typeface="HG丸ｺﾞｼｯｸM-PRO" pitchFamily="50" charset="-128"/>
                          <a:ea typeface="HG丸ｺﾞｼｯｸM-PRO" pitchFamily="50" charset="-128"/>
                        </a:rPr>
                        <a:t>kanko</a:t>
                      </a:r>
                      <a:r>
                        <a:rPr kumimoji="1" lang="ja-JP" altLang="en-US" sz="1000" b="0" dirty="0" smtClean="0">
                          <a:solidFill>
                            <a:schemeClr val="dk1"/>
                          </a:solidFill>
                          <a:latin typeface="HG丸ｺﾞｼｯｸM-PRO" pitchFamily="50" charset="-128"/>
                          <a:ea typeface="HG丸ｺﾞｼｯｸM-PRO" pitchFamily="50" charset="-128"/>
                        </a:rPr>
                        <a:t>スタジアム）ほか</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r h="204123">
                <a:tc>
                  <a:txBody>
                    <a:bodyPr/>
                    <a:lstStyle/>
                    <a:p>
                      <a:pPr algn="ctr"/>
                      <a:r>
                        <a:rPr kumimoji="1" lang="ja-JP" altLang="en-US" sz="1000" b="0" dirty="0" smtClean="0">
                          <a:latin typeface="HG丸ｺﾞｼｯｸM-PRO" pitchFamily="50" charset="-128"/>
                          <a:ea typeface="HG丸ｺﾞｼｯｸM-PRO" pitchFamily="50" charset="-128"/>
                        </a:rPr>
                        <a:t>概　要</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chemeClr val="dk1"/>
                          </a:solidFill>
                          <a:latin typeface="HG丸ｺﾞｼｯｸM-PRO" pitchFamily="50" charset="-128"/>
                          <a:ea typeface="HG丸ｺﾞｼｯｸM-PRO" pitchFamily="50" charset="-128"/>
                        </a:rPr>
                        <a:t>スポーツを通じて障害のある人の社会参加を促進するため、陸上競技、フライングディスクなど</a:t>
                      </a:r>
                      <a:r>
                        <a:rPr kumimoji="1" lang="en-US" altLang="ja-JP" sz="1000" b="0" dirty="0" smtClean="0">
                          <a:solidFill>
                            <a:schemeClr val="dk1"/>
                          </a:solidFill>
                          <a:latin typeface="HG丸ｺﾞｼｯｸM-PRO" pitchFamily="50" charset="-128"/>
                          <a:ea typeface="HG丸ｺﾞｼｯｸM-PRO" pitchFamily="50" charset="-128"/>
                        </a:rPr>
                        <a:t>14</a:t>
                      </a:r>
                      <a:r>
                        <a:rPr kumimoji="1" lang="ja-JP" altLang="en-US" sz="1000" b="0" dirty="0" smtClean="0">
                          <a:solidFill>
                            <a:schemeClr val="dk1"/>
                          </a:solidFill>
                          <a:latin typeface="HG丸ｺﾞｼｯｸM-PRO" pitchFamily="50" charset="-128"/>
                          <a:ea typeface="HG丸ｺﾞｼｯｸM-PRO" pitchFamily="50" charset="-128"/>
                        </a:rPr>
                        <a:t>競技のスポーツ大会を行います。また、</a:t>
                      </a:r>
                      <a:r>
                        <a:rPr kumimoji="1" lang="en-US" altLang="ja-JP" sz="1000" b="0" dirty="0" smtClean="0">
                          <a:solidFill>
                            <a:schemeClr val="dk1"/>
                          </a:solidFill>
                          <a:latin typeface="HG丸ｺﾞｼｯｸM-PRO" pitchFamily="50" charset="-128"/>
                          <a:ea typeface="HG丸ｺﾞｼｯｸM-PRO" pitchFamily="50" charset="-128"/>
                        </a:rPr>
                        <a:t>5</a:t>
                      </a:r>
                      <a:r>
                        <a:rPr kumimoji="1" lang="ja-JP" altLang="en-US" sz="1000" b="0" dirty="0" smtClean="0">
                          <a:solidFill>
                            <a:schemeClr val="dk1"/>
                          </a:solidFill>
                          <a:latin typeface="HG丸ｺﾞｼｯｸM-PRO" pitchFamily="50" charset="-128"/>
                          <a:ea typeface="HG丸ｺﾞｼｯｸM-PRO" pitchFamily="50" charset="-128"/>
                        </a:rPr>
                        <a:t>月８日</a:t>
                      </a:r>
                      <a:r>
                        <a:rPr kumimoji="1" lang="en-US" altLang="ja-JP" sz="1000" b="0" dirty="0" smtClean="0">
                          <a:solidFill>
                            <a:schemeClr val="dk1"/>
                          </a:solidFill>
                          <a:latin typeface="HG丸ｺﾞｼｯｸM-PRO" pitchFamily="50" charset="-128"/>
                          <a:ea typeface="HG丸ｺﾞｼｯｸM-PRO" pitchFamily="50" charset="-128"/>
                        </a:rPr>
                        <a:t>(</a:t>
                      </a:r>
                      <a:r>
                        <a:rPr kumimoji="1" lang="ja-JP" altLang="en-US" sz="1000" b="0" dirty="0" smtClean="0">
                          <a:solidFill>
                            <a:schemeClr val="dk1"/>
                          </a:solidFill>
                          <a:latin typeface="HG丸ｺﾞｼｯｸM-PRO" pitchFamily="50" charset="-128"/>
                          <a:ea typeface="HG丸ｺﾞｼｯｸM-PRO" pitchFamily="50" charset="-128"/>
                        </a:rPr>
                        <a:t>日</a:t>
                      </a:r>
                      <a:r>
                        <a:rPr kumimoji="1" lang="en-US" altLang="ja-JP" sz="1000" b="0" dirty="0" smtClean="0">
                          <a:solidFill>
                            <a:schemeClr val="dk1"/>
                          </a:solidFill>
                          <a:latin typeface="HG丸ｺﾞｼｯｸM-PRO" pitchFamily="50" charset="-128"/>
                          <a:ea typeface="HG丸ｺﾞｼｯｸM-PRO" pitchFamily="50" charset="-128"/>
                        </a:rPr>
                        <a:t>)</a:t>
                      </a:r>
                      <a:r>
                        <a:rPr kumimoji="1" lang="ja-JP" altLang="en-US" sz="1000" b="0" dirty="0" smtClean="0">
                          <a:solidFill>
                            <a:schemeClr val="dk1"/>
                          </a:solidFill>
                          <a:latin typeface="HG丸ｺﾞｼｯｸM-PRO" pitchFamily="50" charset="-128"/>
                          <a:ea typeface="HG丸ｺﾞｼｯｸM-PRO" pitchFamily="50" charset="-128"/>
                        </a:rPr>
                        <a:t>に岡山県陸上競技場で開会式を行います。</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bl>
          </a:graphicData>
        </a:graphic>
      </p:graphicFrame>
      <p:grpSp>
        <p:nvGrpSpPr>
          <p:cNvPr id="4" name="グループ化 3"/>
          <p:cNvGrpSpPr/>
          <p:nvPr/>
        </p:nvGrpSpPr>
        <p:grpSpPr>
          <a:xfrm rot="345950">
            <a:off x="216482" y="-83884"/>
            <a:ext cx="6954243" cy="1655581"/>
            <a:chOff x="251520" y="-394991"/>
            <a:chExt cx="6954243" cy="1655581"/>
          </a:xfrm>
        </p:grpSpPr>
        <p:sp>
          <p:nvSpPr>
            <p:cNvPr id="29" name="正方形/長方形 28"/>
            <p:cNvSpPr/>
            <p:nvPr/>
          </p:nvSpPr>
          <p:spPr>
            <a:xfrm rot="20907474">
              <a:off x="251520" y="116632"/>
              <a:ext cx="195598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夢と</a:t>
              </a:r>
              <a:r>
                <a:rPr lang="ja-JP"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元気</a:t>
              </a:r>
              <a:endParaRPr lang="ja-JP"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3" name="グループ化 2"/>
            <p:cNvGrpSpPr/>
            <p:nvPr/>
          </p:nvGrpSpPr>
          <p:grpSpPr>
            <a:xfrm>
              <a:off x="823197" y="-394991"/>
              <a:ext cx="6382566" cy="1655581"/>
              <a:chOff x="823197" y="-394991"/>
              <a:chExt cx="6382566" cy="1655581"/>
            </a:xfrm>
          </p:grpSpPr>
          <p:grpSp>
            <p:nvGrpSpPr>
              <p:cNvPr id="28" name="グループ化 27"/>
              <p:cNvGrpSpPr/>
              <p:nvPr/>
            </p:nvGrpSpPr>
            <p:grpSpPr>
              <a:xfrm rot="20911287">
                <a:off x="823197" y="540590"/>
                <a:ext cx="2880240" cy="720000"/>
                <a:chOff x="1619672" y="972000"/>
                <a:chExt cx="2880240" cy="720000"/>
              </a:xfrm>
              <a:effectLst/>
            </p:grpSpPr>
            <p:sp>
              <p:nvSpPr>
                <p:cNvPr id="30" name="正方形/長方形 29"/>
                <p:cNvSpPr/>
                <p:nvPr/>
              </p:nvSpPr>
              <p:spPr>
                <a:xfrm>
                  <a:off x="161967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ln w="12700">
                        <a:noFill/>
                      </a:ln>
                      <a:solidFill>
                        <a:schemeClr val="tx2"/>
                      </a:solidFill>
                      <a:effectLst>
                        <a:outerShdw blurRad="50800" dist="38100" sx="106000" sy="106000" algn="l" rotWithShape="0">
                          <a:prstClr val="black">
                            <a:alpha val="40000"/>
                          </a:prstClr>
                        </a:outerShdw>
                      </a:effectLst>
                    </a:rPr>
                    <a:t>イ</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sp>
              <p:nvSpPr>
                <p:cNvPr id="31" name="正方形/長方形 30"/>
                <p:cNvSpPr/>
                <p:nvPr/>
              </p:nvSpPr>
              <p:spPr>
                <a:xfrm>
                  <a:off x="233975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ln w="12700">
                        <a:noFill/>
                      </a:ln>
                      <a:solidFill>
                        <a:schemeClr val="tx2"/>
                      </a:solidFill>
                      <a:effectLst>
                        <a:outerShdw blurRad="50800" dist="38100" sx="106000" sy="106000" algn="l" rotWithShape="0">
                          <a:prstClr val="black">
                            <a:alpha val="40000"/>
                          </a:prstClr>
                        </a:outerShdw>
                      </a:effectLst>
                    </a:rPr>
                    <a:t>ベ</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sp>
              <p:nvSpPr>
                <p:cNvPr id="32" name="正方形/長方形 31"/>
                <p:cNvSpPr/>
                <p:nvPr/>
              </p:nvSpPr>
              <p:spPr>
                <a:xfrm>
                  <a:off x="305983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ln w="12700">
                        <a:noFill/>
                      </a:ln>
                      <a:solidFill>
                        <a:schemeClr val="tx2"/>
                      </a:solidFill>
                      <a:effectLst>
                        <a:outerShdw blurRad="50800" dist="38100" sx="106000" sy="106000" algn="l" rotWithShape="0">
                          <a:prstClr val="black">
                            <a:alpha val="40000"/>
                          </a:prstClr>
                        </a:outerShdw>
                      </a:effectLst>
                    </a:rPr>
                    <a:t>ン</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sp>
              <p:nvSpPr>
                <p:cNvPr id="33" name="正方形/長方形 32"/>
                <p:cNvSpPr/>
                <p:nvPr/>
              </p:nvSpPr>
              <p:spPr>
                <a:xfrm>
                  <a:off x="377991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ln w="12700">
                        <a:noFill/>
                      </a:ln>
                      <a:solidFill>
                        <a:schemeClr val="tx2"/>
                      </a:solidFill>
                      <a:effectLst>
                        <a:outerShdw blurRad="50800" dist="38100" sx="106000" sy="106000" algn="l" rotWithShape="0">
                          <a:prstClr val="black">
                            <a:alpha val="40000"/>
                          </a:prstClr>
                        </a:outerShdw>
                      </a:effectLst>
                    </a:rPr>
                    <a:t>ト</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grpSp>
          <p:grpSp>
            <p:nvGrpSpPr>
              <p:cNvPr id="40" name="グループ化 39"/>
              <p:cNvGrpSpPr/>
              <p:nvPr/>
            </p:nvGrpSpPr>
            <p:grpSpPr>
              <a:xfrm rot="20911287">
                <a:off x="3632125" y="-36030"/>
                <a:ext cx="2880240" cy="720000"/>
                <a:chOff x="1619672" y="972000"/>
                <a:chExt cx="2880240" cy="720000"/>
              </a:xfrm>
              <a:effectLst/>
            </p:grpSpPr>
            <p:sp>
              <p:nvSpPr>
                <p:cNvPr id="41" name="正方形/長方形 40"/>
                <p:cNvSpPr/>
                <p:nvPr/>
              </p:nvSpPr>
              <p:spPr>
                <a:xfrm>
                  <a:off x="161967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ln w="12700">
                        <a:noFill/>
                      </a:ln>
                      <a:solidFill>
                        <a:schemeClr val="tx2"/>
                      </a:solidFill>
                      <a:effectLst>
                        <a:outerShdw blurRad="50800" dist="38100" sx="106000" sy="106000" algn="l" rotWithShape="0">
                          <a:prstClr val="black">
                            <a:alpha val="40000"/>
                          </a:prstClr>
                        </a:outerShdw>
                      </a:effectLst>
                    </a:rPr>
                    <a:t>カ</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sp>
              <p:nvSpPr>
                <p:cNvPr id="42" name="正方形/長方形 41"/>
                <p:cNvSpPr/>
                <p:nvPr/>
              </p:nvSpPr>
              <p:spPr>
                <a:xfrm>
                  <a:off x="233975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ln w="12700">
                        <a:noFill/>
                      </a:ln>
                      <a:solidFill>
                        <a:schemeClr val="tx2"/>
                      </a:solidFill>
                      <a:effectLst>
                        <a:outerShdw blurRad="50800" dist="38100" sx="106000" sy="106000" algn="l" rotWithShape="0">
                          <a:prstClr val="black">
                            <a:alpha val="40000"/>
                          </a:prstClr>
                        </a:outerShdw>
                      </a:effectLst>
                    </a:rPr>
                    <a:t>レ</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sp>
              <p:nvSpPr>
                <p:cNvPr id="43" name="正方形/長方形 42"/>
                <p:cNvSpPr/>
                <p:nvPr/>
              </p:nvSpPr>
              <p:spPr>
                <a:xfrm>
                  <a:off x="305983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ln w="12700">
                        <a:noFill/>
                      </a:ln>
                      <a:solidFill>
                        <a:schemeClr val="tx2"/>
                      </a:solidFill>
                      <a:effectLst>
                        <a:outerShdw blurRad="50800" dist="38100" sx="106000" sy="106000" algn="l" rotWithShape="0">
                          <a:prstClr val="black">
                            <a:alpha val="40000"/>
                          </a:prstClr>
                        </a:outerShdw>
                      </a:effectLst>
                    </a:rPr>
                    <a:t>ン</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sp>
              <p:nvSpPr>
                <p:cNvPr id="44" name="正方形/長方形 43"/>
                <p:cNvSpPr/>
                <p:nvPr/>
              </p:nvSpPr>
              <p:spPr>
                <a:xfrm>
                  <a:off x="3779912" y="972000"/>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ln w="12700">
                        <a:noFill/>
                      </a:ln>
                      <a:solidFill>
                        <a:schemeClr val="tx2"/>
                      </a:solidFill>
                      <a:effectLst>
                        <a:outerShdw blurRad="50800" dist="38100" sx="106000" sy="106000" algn="l" rotWithShape="0">
                          <a:prstClr val="black">
                            <a:alpha val="40000"/>
                          </a:prstClr>
                        </a:outerShdw>
                      </a:effectLst>
                    </a:rPr>
                    <a:t>ダ</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grpSp>
          <p:sp>
            <p:nvSpPr>
              <p:cNvPr id="45" name="正方形/長方形 44"/>
              <p:cNvSpPr/>
              <p:nvPr/>
            </p:nvSpPr>
            <p:spPr>
              <a:xfrm rot="20911287">
                <a:off x="6485763" y="-394991"/>
                <a:ext cx="720000" cy="720000"/>
              </a:xfrm>
              <a:prstGeom prst="rect">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err="1" smtClean="0">
                    <a:ln w="12700">
                      <a:noFill/>
                    </a:ln>
                    <a:solidFill>
                      <a:schemeClr val="tx2"/>
                    </a:solidFill>
                    <a:effectLst>
                      <a:outerShdw blurRad="50800" dist="38100" sx="106000" sy="106000" algn="l" rotWithShape="0">
                        <a:prstClr val="black">
                          <a:alpha val="40000"/>
                        </a:prstClr>
                      </a:outerShdw>
                    </a:effectLst>
                  </a:rPr>
                  <a:t>ー</a:t>
                </a:r>
                <a:endParaRPr kumimoji="1" lang="ja-JP" altLang="en-US" sz="4400" dirty="0">
                  <a:ln w="12700">
                    <a:noFill/>
                  </a:ln>
                  <a:solidFill>
                    <a:schemeClr val="tx2"/>
                  </a:solidFill>
                  <a:effectLst>
                    <a:outerShdw blurRad="50800" dist="38100" sx="106000" sy="106000" algn="l" rotWithShape="0">
                      <a:prstClr val="black">
                        <a:alpha val="40000"/>
                      </a:prstClr>
                    </a:outerShdw>
                  </a:effectLst>
                </a:endParaRPr>
              </a:p>
            </p:txBody>
          </p:sp>
        </p:grpSp>
      </p:grpSp>
      <p:graphicFrame>
        <p:nvGraphicFramePr>
          <p:cNvPr id="46" name="表 45"/>
          <p:cNvGraphicFramePr>
            <a:graphicFrameLocks noGrp="1" noChangeAspect="1"/>
          </p:cNvGraphicFramePr>
          <p:nvPr>
            <p:extLst>
              <p:ext uri="{D42A27DB-BD31-4B8C-83A1-F6EECF244321}">
                <p14:modId xmlns:p14="http://schemas.microsoft.com/office/powerpoint/2010/main" val="3474252670"/>
              </p:ext>
            </p:extLst>
          </p:nvPr>
        </p:nvGraphicFramePr>
        <p:xfrm>
          <a:off x="4694138" y="1713508"/>
          <a:ext cx="4270350" cy="1158240"/>
        </p:xfrm>
        <a:graphic>
          <a:graphicData uri="http://schemas.openxmlformats.org/drawingml/2006/table">
            <a:tbl>
              <a:tblPr firstRow="1" bandRow="1">
                <a:tableStyleId>{F5AB1C69-6EDB-4FF4-983F-18BD219EF322}</a:tableStyleId>
              </a:tblPr>
              <a:tblGrid>
                <a:gridCol w="1080120"/>
                <a:gridCol w="3190230"/>
              </a:tblGrid>
              <a:tr h="1432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丸ｺﾞｼｯｸM-PRO" pitchFamily="50" charset="-128"/>
                          <a:ea typeface="HG丸ｺﾞｼｯｸM-PRO" pitchFamily="50" charset="-128"/>
                        </a:rPr>
                        <a:t>　　おかやま県民文化祭</a:t>
                      </a:r>
                      <a:endParaRPr kumimoji="1" lang="ja-JP" altLang="en-US" sz="1200" b="0" dirty="0">
                        <a:solidFill>
                          <a:schemeClr val="tx2">
                            <a:lumMod val="75000"/>
                          </a:schemeClr>
                        </a:solidFill>
                        <a:latin typeface="HG丸ｺﾞｼｯｸM-PRO" pitchFamily="50" charset="-128"/>
                        <a:ea typeface="HG丸ｺﾞｼｯｸM-PRO" pitchFamily="50" charset="-128"/>
                      </a:endParaRPr>
                    </a:p>
                  </a:txBody>
                  <a:tcPr/>
                </a:tc>
                <a:tc hMerge="1">
                  <a:txBody>
                    <a:bodyPr/>
                    <a:lstStyle/>
                    <a:p>
                      <a:endParaRPr kumimoji="1" lang="ja-JP" altLang="en-US" dirty="0"/>
                    </a:p>
                  </a:txBody>
                  <a:tcPr/>
                </a:tc>
              </a:tr>
              <a:tr h="140988">
                <a:tc>
                  <a:txBody>
                    <a:bodyPr/>
                    <a:lstStyle/>
                    <a:p>
                      <a:pPr algn="ctr"/>
                      <a:r>
                        <a:rPr kumimoji="1" lang="ja-JP" altLang="en-US" sz="1000" b="0" dirty="0" smtClean="0">
                          <a:latin typeface="HG丸ｺﾞｼｯｸM-PRO" pitchFamily="50" charset="-128"/>
                          <a:ea typeface="HG丸ｺﾞｼｯｸM-PRO" pitchFamily="50" charset="-128"/>
                        </a:rPr>
                        <a:t>時　期</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latin typeface="HG丸ｺﾞｼｯｸM-PRO" pitchFamily="50" charset="-128"/>
                          <a:ea typeface="HG丸ｺﾞｼｯｸM-PRO" pitchFamily="50" charset="-128"/>
                        </a:rPr>
                        <a:t>９月～１１月（予定）</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r>
              <a:tr h="140988">
                <a:tc>
                  <a:txBody>
                    <a:bodyPr/>
                    <a:lstStyle/>
                    <a:p>
                      <a:pPr algn="ctr"/>
                      <a:r>
                        <a:rPr kumimoji="1" lang="ja-JP" altLang="en-US" sz="1000" b="0" dirty="0" smtClean="0">
                          <a:latin typeface="HG丸ｺﾞｼｯｸM-PRO" pitchFamily="50" charset="-128"/>
                          <a:ea typeface="HG丸ｺﾞｼｯｸM-PRO" pitchFamily="50" charset="-128"/>
                        </a:rPr>
                        <a:t>場　所</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chemeClr val="dk1"/>
                          </a:solidFill>
                          <a:latin typeface="HG丸ｺﾞｼｯｸM-PRO" pitchFamily="50" charset="-128"/>
                          <a:ea typeface="HG丸ｺﾞｼｯｸM-PRO" pitchFamily="50" charset="-128"/>
                        </a:rPr>
                        <a:t>県内各地</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r>
              <a:tr h="206885">
                <a:tc>
                  <a:txBody>
                    <a:bodyPr/>
                    <a:lstStyle/>
                    <a:p>
                      <a:pPr algn="ctr"/>
                      <a:r>
                        <a:rPr kumimoji="1" lang="ja-JP" altLang="en-US" sz="1000" b="0" dirty="0" smtClean="0">
                          <a:latin typeface="HG丸ｺﾞｼｯｸM-PRO" pitchFamily="50" charset="-128"/>
                          <a:ea typeface="HG丸ｺﾞｼｯｸM-PRO" pitchFamily="50" charset="-128"/>
                        </a:rPr>
                        <a:t>概　要</a:t>
                      </a:r>
                      <a:endParaRPr kumimoji="1" lang="ja-JP" altLang="en-US" sz="1000" b="0" dirty="0">
                        <a:solidFill>
                          <a:schemeClr val="tx2">
                            <a:lumMod val="75000"/>
                          </a:schemeClr>
                        </a:solidFill>
                        <a:latin typeface="HG丸ｺﾞｼｯｸM-PRO" pitchFamily="50" charset="-128"/>
                        <a:ea typeface="HG丸ｺﾞｼｯｸM-PRO" pitchFamily="50" charset="-128"/>
                      </a:endParaRPr>
                    </a:p>
                  </a:txBody>
                  <a:tcPr/>
                </a:tc>
                <a:tc>
                  <a:txBody>
                    <a:bodyPr/>
                    <a:lstStyle/>
                    <a:p>
                      <a:r>
                        <a:rPr kumimoji="1" lang="ja-JP" altLang="en-US" sz="1000" b="0" dirty="0" smtClean="0">
                          <a:solidFill>
                            <a:schemeClr val="tx1"/>
                          </a:solidFill>
                          <a:latin typeface="HG丸ｺﾞｼｯｸM-PRO" pitchFamily="50" charset="-128"/>
                          <a:ea typeface="HG丸ｺﾞｼｯｸM-PRO" pitchFamily="50" charset="-128"/>
                        </a:rPr>
                        <a:t>音楽、舞台、芸術作品など県民が多彩な文化に触れ、親しむことができるフェスティバルを開催します。</a:t>
                      </a:r>
                      <a:endParaRPr kumimoji="1" lang="ja-JP" altLang="en-US" sz="1000" b="0" dirty="0">
                        <a:solidFill>
                          <a:schemeClr val="tx1"/>
                        </a:solidFill>
                        <a:latin typeface="HG丸ｺﾞｼｯｸM-PRO" pitchFamily="50" charset="-128"/>
                        <a:ea typeface="HG丸ｺﾞｼｯｸM-PRO" pitchFamily="50" charset="-128"/>
                      </a:endParaRPr>
                    </a:p>
                  </a:txBody>
                  <a:tcPr/>
                </a:tc>
              </a:tr>
            </a:tbl>
          </a:graphicData>
        </a:graphic>
      </p:graphicFrame>
      <p:graphicFrame>
        <p:nvGraphicFramePr>
          <p:cNvPr id="47" name="表 46"/>
          <p:cNvGraphicFramePr>
            <a:graphicFrameLocks noGrp="1" noChangeAspect="1"/>
          </p:cNvGraphicFramePr>
          <p:nvPr>
            <p:extLst>
              <p:ext uri="{D42A27DB-BD31-4B8C-83A1-F6EECF244321}">
                <p14:modId xmlns:p14="http://schemas.microsoft.com/office/powerpoint/2010/main" val="1063586403"/>
              </p:ext>
            </p:extLst>
          </p:nvPr>
        </p:nvGraphicFramePr>
        <p:xfrm>
          <a:off x="242342" y="4719032"/>
          <a:ext cx="4270350" cy="1158240"/>
        </p:xfrm>
        <a:graphic>
          <a:graphicData uri="http://schemas.openxmlformats.org/drawingml/2006/table">
            <a:tbl>
              <a:tblPr firstRow="1" bandRow="1">
                <a:tableStyleId>{F5AB1C69-6EDB-4FF4-983F-18BD219EF322}</a:tableStyleId>
              </a:tblPr>
              <a:tblGrid>
                <a:gridCol w="1070604"/>
                <a:gridCol w="3199746"/>
              </a:tblGrid>
              <a:tr h="1413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丸ｺﾞｼｯｸM-PRO" pitchFamily="50" charset="-128"/>
                          <a:ea typeface="HG丸ｺﾞｼｯｸM-PRO" pitchFamily="50" charset="-128"/>
                        </a:rPr>
                        <a:t>　　おかやま</a:t>
                      </a:r>
                      <a:r>
                        <a:rPr lang="en-US" altLang="ja-JP" sz="1200" b="0" dirty="0" smtClean="0">
                          <a:latin typeface="HG丸ｺﾞｼｯｸM-PRO" pitchFamily="50" charset="-128"/>
                          <a:ea typeface="HG丸ｺﾞｼｯｸM-PRO" pitchFamily="50" charset="-128"/>
                        </a:rPr>
                        <a:t>B</a:t>
                      </a:r>
                      <a:r>
                        <a:rPr lang="ja-JP" altLang="en-US" sz="1200" b="0" dirty="0" smtClean="0">
                          <a:latin typeface="HG丸ｺﾞｼｯｸM-PRO" pitchFamily="50" charset="-128"/>
                          <a:ea typeface="HG丸ｺﾞｼｯｸM-PRO" pitchFamily="50" charset="-128"/>
                        </a:rPr>
                        <a:t>級グルメフェスタｉｎ真庭（仮称）</a:t>
                      </a:r>
                      <a:endParaRPr kumimoji="1" lang="ja-JP" altLang="en-US" sz="1200" b="0" dirty="0">
                        <a:solidFill>
                          <a:schemeClr val="tx2">
                            <a:lumMod val="75000"/>
                          </a:schemeClr>
                        </a:solidFill>
                        <a:latin typeface="HG丸ｺﾞｼｯｸM-PRO" pitchFamily="50" charset="-128"/>
                        <a:ea typeface="HG丸ｺﾞｼｯｸM-PRO" pitchFamily="50" charset="-128"/>
                      </a:endParaRPr>
                    </a:p>
                  </a:txBody>
                  <a:tcPr/>
                </a:tc>
                <a:tc hMerge="1">
                  <a:txBody>
                    <a:bodyPr/>
                    <a:lstStyle/>
                    <a:p>
                      <a:endParaRPr kumimoji="1" lang="ja-JP" altLang="en-US" dirty="0"/>
                    </a:p>
                  </a:txBody>
                  <a:tcPr/>
                </a:tc>
              </a:tr>
              <a:tr h="204123">
                <a:tc>
                  <a:txBody>
                    <a:bodyPr/>
                    <a:lstStyle/>
                    <a:p>
                      <a:pPr algn="ctr"/>
                      <a:r>
                        <a:rPr kumimoji="1" lang="ja-JP" altLang="en-US" sz="1000" b="0" dirty="0" smtClean="0">
                          <a:latin typeface="HG丸ｺﾞｼｯｸM-PRO" pitchFamily="50" charset="-128"/>
                          <a:ea typeface="HG丸ｺﾞｼｯｸM-PRO" pitchFamily="50" charset="-128"/>
                        </a:rPr>
                        <a:t>時　期</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en-US" altLang="ja-JP" sz="1000" b="0" dirty="0" smtClean="0">
                          <a:latin typeface="HG丸ｺﾞｼｯｸM-PRO" pitchFamily="50" charset="-128"/>
                          <a:ea typeface="HG丸ｺﾞｼｯｸM-PRO" pitchFamily="50" charset="-128"/>
                        </a:rPr>
                        <a:t>9</a:t>
                      </a:r>
                      <a:r>
                        <a:rPr kumimoji="1" lang="ja-JP" altLang="en-US" sz="1000" b="0" dirty="0" smtClean="0">
                          <a:latin typeface="HG丸ｺﾞｼｯｸM-PRO" pitchFamily="50" charset="-128"/>
                          <a:ea typeface="HG丸ｺﾞｼｯｸM-PRO" pitchFamily="50" charset="-128"/>
                        </a:rPr>
                        <a:t>月～１１月の２日間（予定）</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r h="204123">
                <a:tc>
                  <a:txBody>
                    <a:bodyPr/>
                    <a:lstStyle/>
                    <a:p>
                      <a:pPr algn="ctr"/>
                      <a:r>
                        <a:rPr kumimoji="1" lang="ja-JP" altLang="en-US" sz="1000" b="0" dirty="0" smtClean="0">
                          <a:latin typeface="HG丸ｺﾞｼｯｸM-PRO" pitchFamily="50" charset="-128"/>
                          <a:ea typeface="HG丸ｺﾞｼｯｸM-PRO" pitchFamily="50" charset="-128"/>
                        </a:rPr>
                        <a:t>場　所</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latin typeface="HG丸ｺﾞｼｯｸM-PRO" pitchFamily="50" charset="-128"/>
                          <a:ea typeface="HG丸ｺﾞｼｯｸM-PRO" pitchFamily="50" charset="-128"/>
                        </a:rPr>
                        <a:t>真庭市内</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r h="204123">
                <a:tc>
                  <a:txBody>
                    <a:bodyPr/>
                    <a:lstStyle/>
                    <a:p>
                      <a:pPr algn="ctr"/>
                      <a:r>
                        <a:rPr kumimoji="1" lang="ja-JP" altLang="en-US" sz="1000" b="0" dirty="0" smtClean="0">
                          <a:latin typeface="HG丸ｺﾞｼｯｸM-PRO" pitchFamily="50" charset="-128"/>
                          <a:ea typeface="HG丸ｺﾞｼｯｸM-PRO" pitchFamily="50" charset="-128"/>
                        </a:rPr>
                        <a:t>概　要</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c>
                  <a:txBody>
                    <a:bodyPr/>
                    <a:lstStyle/>
                    <a:p>
                      <a:r>
                        <a:rPr kumimoji="1" lang="ja-JP" altLang="en-US" sz="1000" b="0" dirty="0" smtClean="0">
                          <a:latin typeface="HG丸ｺﾞｼｯｸM-PRO" pitchFamily="50" charset="-128"/>
                          <a:ea typeface="HG丸ｺﾞｼｯｸM-PRO" pitchFamily="50" charset="-128"/>
                        </a:rPr>
                        <a:t>全国や県内各地の</a:t>
                      </a:r>
                      <a:r>
                        <a:rPr kumimoji="1" lang="en-US" altLang="ja-JP" sz="1000" b="0" dirty="0" smtClean="0">
                          <a:latin typeface="HG丸ｺﾞｼｯｸM-PRO" pitchFamily="50" charset="-128"/>
                          <a:ea typeface="HG丸ｺﾞｼｯｸM-PRO" pitchFamily="50" charset="-128"/>
                        </a:rPr>
                        <a:t>B</a:t>
                      </a:r>
                      <a:r>
                        <a:rPr kumimoji="1" lang="ja-JP" altLang="en-US" sz="1000" b="0" dirty="0" smtClean="0">
                          <a:latin typeface="HG丸ｺﾞｼｯｸM-PRO" pitchFamily="50" charset="-128"/>
                          <a:ea typeface="HG丸ｺﾞｼｯｸM-PRO" pitchFamily="50" charset="-128"/>
                        </a:rPr>
                        <a:t>級ご当地グルメを味わい楽しむことができる食文化の祭典を開催します。</a:t>
                      </a:r>
                      <a:endParaRPr kumimoji="1" lang="ja-JP" altLang="en-US" sz="1000" b="0" dirty="0">
                        <a:solidFill>
                          <a:sysClr val="windowText" lastClr="000000"/>
                        </a:solidFill>
                        <a:latin typeface="HG丸ｺﾞｼｯｸM-PRO" pitchFamily="50" charset="-128"/>
                        <a:ea typeface="HG丸ｺﾞｼｯｸM-PRO" pitchFamily="50" charset="-128"/>
                      </a:endParaRPr>
                    </a:p>
                  </a:txBody>
                  <a:tcPr/>
                </a:tc>
              </a:tr>
            </a:tbl>
          </a:graphicData>
        </a:graphic>
      </p:graphicFrame>
      <p:pic>
        <p:nvPicPr>
          <p:cNvPr id="23" name="Picture 13" descr="11_仲間（きじっ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440" y="913305"/>
            <a:ext cx="581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descr="10_仲間（さるっち）"/>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1225" y="920598"/>
            <a:ext cx="6016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1"/>
          <p:cNvSpPr>
            <a:spLocks noChangeArrowheads="1"/>
          </p:cNvSpPr>
          <p:nvPr/>
        </p:nvSpPr>
        <p:spPr bwMode="auto">
          <a:xfrm>
            <a:off x="7740352" y="188640"/>
            <a:ext cx="1262062" cy="576263"/>
          </a:xfrm>
          <a:prstGeom prst="wedgeEllipseCallout">
            <a:avLst>
              <a:gd name="adj1" fmla="val -50188"/>
              <a:gd name="adj2" fmla="val 61294"/>
            </a:avLst>
          </a:prstGeom>
          <a:solidFill>
            <a:schemeClr val="bg1"/>
          </a:solidFill>
          <a:ln w="12700" algn="ctr">
            <a:solidFill>
              <a:schemeClr val="tx1"/>
            </a:solidFill>
            <a:miter lim="800000"/>
            <a:headEnd/>
            <a:tailEnd/>
          </a:ln>
          <a:effectLst>
            <a:outerShdw dist="80322" dir="1106097" algn="ctr" rotWithShape="0">
              <a:schemeClr val="bg2">
                <a:alpha val="50000"/>
              </a:schemeClr>
            </a:outerShdw>
          </a:effectLst>
        </p:spPr>
        <p:txBody>
          <a:bodyPr anchor="ctr"/>
          <a:lstStyle/>
          <a:p>
            <a:pPr fontAlgn="base">
              <a:spcBef>
                <a:spcPct val="50000"/>
              </a:spcBef>
              <a:spcAft>
                <a:spcPct val="0"/>
              </a:spcAft>
              <a:defRPr/>
            </a:pPr>
            <a:r>
              <a:rPr lang="en-US" altLang="ja-JP" sz="800" dirty="0" smtClean="0">
                <a:solidFill>
                  <a:prstClr val="black"/>
                </a:solidFill>
                <a:latin typeface="ＭＳ Ｐゴシック" pitchFamily="50" charset="-128"/>
              </a:rPr>
              <a:t>23</a:t>
            </a:r>
            <a:r>
              <a:rPr lang="ja-JP" altLang="en-US" sz="800" dirty="0" smtClean="0">
                <a:solidFill>
                  <a:prstClr val="black"/>
                </a:solidFill>
                <a:latin typeface="ＭＳ Ｐゴシック" pitchFamily="50" charset="-128"/>
              </a:rPr>
              <a:t>年度</a:t>
            </a:r>
            <a:r>
              <a:rPr lang="ja-JP" altLang="en-US" sz="800" dirty="0">
                <a:solidFill>
                  <a:prstClr val="black"/>
                </a:solidFill>
                <a:latin typeface="ＭＳ Ｐゴシック" pitchFamily="50" charset="-128"/>
              </a:rPr>
              <a:t>の県の主な行事を紹介します。</a:t>
            </a:r>
          </a:p>
        </p:txBody>
      </p:sp>
      <p:pic>
        <p:nvPicPr>
          <p:cNvPr id="65538" name="図 125" descr="04_斜めB.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994" y="844991"/>
            <a:ext cx="69578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9_仲間（いぬっち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2205" y="981100"/>
            <a:ext cx="600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569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17" descr="9_仲間（いぬっち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782" y="1041731"/>
            <a:ext cx="10017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8" descr="11_仲間（きじっ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910" y="872090"/>
            <a:ext cx="9699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19" descr="10_仲間（さるっ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7159" y="969698"/>
            <a:ext cx="10048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p:nvPr/>
        </p:nvGrpSpPr>
        <p:grpSpPr>
          <a:xfrm>
            <a:off x="179512" y="1592170"/>
            <a:ext cx="8063865" cy="3925062"/>
            <a:chOff x="252551" y="1052736"/>
            <a:chExt cx="8063865" cy="3925062"/>
          </a:xfrm>
        </p:grpSpPr>
        <p:pic>
          <p:nvPicPr>
            <p:cNvPr id="64514" name="図 138" descr="17_インフォメーションB.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551" y="1052736"/>
              <a:ext cx="8063865" cy="39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5"/>
            <p:cNvSpPr>
              <a:spLocks noChangeArrowheads="1"/>
            </p:cNvSpPr>
            <p:nvPr/>
          </p:nvSpPr>
          <p:spPr bwMode="auto">
            <a:xfrm>
              <a:off x="3276887" y="2579418"/>
              <a:ext cx="2663825" cy="1511300"/>
            </a:xfrm>
            <a:prstGeom prst="roundRect">
              <a:avLst>
                <a:gd name="adj" fmla="val 1090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en-US" altLang="ja-JP" sz="3600" dirty="0">
                  <a:solidFill>
                    <a:srgbClr val="FF0066"/>
                  </a:solidFill>
                  <a:latin typeface="Arial" charset="0"/>
                  <a:ea typeface="HGP創英角ﾎﾟｯﾌﾟ体" pitchFamily="50" charset="-128"/>
                </a:rPr>
                <a:t>《</a:t>
              </a:r>
              <a:r>
                <a:rPr lang="ja-JP" altLang="en-US" sz="3600" dirty="0">
                  <a:solidFill>
                    <a:srgbClr val="FF0066"/>
                  </a:solidFill>
                  <a:latin typeface="Arial" charset="0"/>
                  <a:ea typeface="HGP創英角ﾎﾟｯﾌﾟ体" pitchFamily="50" charset="-128"/>
                </a:rPr>
                <a:t>参考資料</a:t>
              </a:r>
              <a:r>
                <a:rPr lang="en-US" altLang="ja-JP" sz="3600" dirty="0">
                  <a:solidFill>
                    <a:srgbClr val="FF0066"/>
                  </a:solidFill>
                  <a:latin typeface="Arial" charset="0"/>
                  <a:ea typeface="HGP創英角ﾎﾟｯﾌﾟ体" pitchFamily="50" charset="-128"/>
                </a:rPr>
                <a:t>》</a:t>
              </a:r>
            </a:p>
          </p:txBody>
        </p:sp>
      </p:grpSp>
    </p:spTree>
    <p:extLst>
      <p:ext uri="{BB962C8B-B14F-4D97-AF65-F5344CB8AC3E}">
        <p14:creationId xmlns:p14="http://schemas.microsoft.com/office/powerpoint/2010/main" val="313151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604" name="Text Box 28"/>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63491" name="Oval 2"/>
          <p:cNvSpPr>
            <a:spLocks noChangeArrowheads="1"/>
          </p:cNvSpPr>
          <p:nvPr/>
        </p:nvSpPr>
        <p:spPr bwMode="auto">
          <a:xfrm>
            <a:off x="250825" y="692150"/>
            <a:ext cx="8675688" cy="5472113"/>
          </a:xfrm>
          <a:prstGeom prst="ellipse">
            <a:avLst/>
          </a:prstGeom>
          <a:gradFill rotWithShape="1">
            <a:gsLst>
              <a:gs pos="0">
                <a:srgbClr val="FF8BBA"/>
              </a:gs>
              <a:gs pos="100000">
                <a:srgbClr val="FFFF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3492" name="AutoShape 3"/>
          <p:cNvSpPr>
            <a:spLocks noChangeArrowheads="1"/>
          </p:cNvSpPr>
          <p:nvPr/>
        </p:nvSpPr>
        <p:spPr bwMode="auto">
          <a:xfrm>
            <a:off x="177800" y="1414463"/>
            <a:ext cx="4465638" cy="576262"/>
          </a:xfrm>
          <a:prstGeom prst="roundRect">
            <a:avLst>
              <a:gd name="adj" fmla="val 16667"/>
            </a:avLst>
          </a:prstGeom>
          <a:solidFill>
            <a:srgbClr val="FFE1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r>
              <a:rPr lang="en-US" altLang="ja-JP">
                <a:solidFill>
                  <a:prstClr val="black"/>
                </a:solidFill>
                <a:latin typeface="Arial" charset="0"/>
              </a:rPr>
              <a:t>①</a:t>
            </a:r>
            <a:r>
              <a:rPr lang="ja-JP" altLang="en-US">
                <a:solidFill>
                  <a:prstClr val="black"/>
                </a:solidFill>
                <a:latin typeface="Arial" charset="0"/>
              </a:rPr>
              <a:t>　歳入に見合った歳出規模へ転換します。</a:t>
            </a:r>
          </a:p>
        </p:txBody>
      </p:sp>
      <p:sp>
        <p:nvSpPr>
          <p:cNvPr id="63493" name="AutoShape 4"/>
          <p:cNvSpPr>
            <a:spLocks noChangeArrowheads="1"/>
          </p:cNvSpPr>
          <p:nvPr/>
        </p:nvSpPr>
        <p:spPr bwMode="auto">
          <a:xfrm>
            <a:off x="177800" y="2133600"/>
            <a:ext cx="4465638" cy="576263"/>
          </a:xfrm>
          <a:prstGeom prst="roundRect">
            <a:avLst>
              <a:gd name="adj" fmla="val 16667"/>
            </a:avLst>
          </a:prstGeom>
          <a:solidFill>
            <a:srgbClr val="FFE1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r>
              <a:rPr lang="en-US" altLang="ja-JP">
                <a:solidFill>
                  <a:prstClr val="black"/>
                </a:solidFill>
                <a:latin typeface="Arial" charset="0"/>
              </a:rPr>
              <a:t>②</a:t>
            </a:r>
            <a:r>
              <a:rPr lang="ja-JP" altLang="en-US">
                <a:solidFill>
                  <a:prstClr val="black"/>
                </a:solidFill>
                <a:latin typeface="Arial" charset="0"/>
              </a:rPr>
              <a:t>　プライマリーバランス（元金ベース）の黒</a:t>
            </a:r>
            <a:br>
              <a:rPr lang="ja-JP" altLang="en-US">
                <a:solidFill>
                  <a:prstClr val="black"/>
                </a:solidFill>
                <a:latin typeface="Arial" charset="0"/>
              </a:rPr>
            </a:br>
            <a:r>
              <a:rPr lang="ja-JP" altLang="en-US">
                <a:solidFill>
                  <a:prstClr val="black"/>
                </a:solidFill>
                <a:latin typeface="Arial" charset="0"/>
              </a:rPr>
              <a:t>　　 字を維持していきます。</a:t>
            </a:r>
          </a:p>
        </p:txBody>
      </p:sp>
      <p:sp>
        <p:nvSpPr>
          <p:cNvPr id="63494" name="AutoShape 5"/>
          <p:cNvSpPr>
            <a:spLocks noChangeArrowheads="1"/>
          </p:cNvSpPr>
          <p:nvPr/>
        </p:nvSpPr>
        <p:spPr bwMode="auto">
          <a:xfrm>
            <a:off x="177800" y="2854325"/>
            <a:ext cx="4465638" cy="576263"/>
          </a:xfrm>
          <a:prstGeom prst="roundRect">
            <a:avLst>
              <a:gd name="adj" fmla="val 16667"/>
            </a:avLst>
          </a:prstGeom>
          <a:solidFill>
            <a:srgbClr val="FFE1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r>
              <a:rPr lang="en-US" altLang="ja-JP">
                <a:solidFill>
                  <a:prstClr val="black"/>
                </a:solidFill>
                <a:latin typeface="ＭＳ ゴシック" pitchFamily="49" charset="-128"/>
                <a:ea typeface="ＭＳ ゴシック" pitchFamily="49" charset="-128"/>
              </a:rPr>
              <a:t>③</a:t>
            </a:r>
            <a:r>
              <a:rPr lang="ja-JP" altLang="en-US">
                <a:solidFill>
                  <a:prstClr val="black"/>
                </a:solidFill>
                <a:latin typeface="ＭＳ ゴシック" pitchFamily="49" charset="-128"/>
                <a:ea typeface="ＭＳ ゴシック" pitchFamily="49" charset="-128"/>
              </a:rPr>
              <a:t>　柔軟でスリムな組織で効率的・効果</a:t>
            </a:r>
            <a:br>
              <a:rPr lang="ja-JP" altLang="en-US">
                <a:solidFill>
                  <a:prstClr val="black"/>
                </a:solidFill>
                <a:latin typeface="ＭＳ ゴシック" pitchFamily="49" charset="-128"/>
                <a:ea typeface="ＭＳ ゴシック" pitchFamily="49" charset="-128"/>
              </a:rPr>
            </a:br>
            <a:r>
              <a:rPr lang="ja-JP" altLang="en-US">
                <a:solidFill>
                  <a:prstClr val="black"/>
                </a:solidFill>
                <a:latin typeface="ＭＳ ゴシック" pitchFamily="49" charset="-128"/>
                <a:ea typeface="ＭＳ ゴシック" pitchFamily="49" charset="-128"/>
              </a:rPr>
              <a:t>　　的な業務を行います。</a:t>
            </a:r>
          </a:p>
        </p:txBody>
      </p:sp>
      <p:sp>
        <p:nvSpPr>
          <p:cNvPr id="63495" name="AutoShape 6"/>
          <p:cNvSpPr>
            <a:spLocks noChangeArrowheads="1"/>
          </p:cNvSpPr>
          <p:nvPr/>
        </p:nvSpPr>
        <p:spPr bwMode="auto">
          <a:xfrm>
            <a:off x="179388" y="3573463"/>
            <a:ext cx="4465637" cy="576262"/>
          </a:xfrm>
          <a:prstGeom prst="roundRect">
            <a:avLst>
              <a:gd name="adj" fmla="val 16667"/>
            </a:avLst>
          </a:prstGeom>
          <a:solidFill>
            <a:srgbClr val="FFE1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r>
              <a:rPr lang="en-US" altLang="ja-JP">
                <a:solidFill>
                  <a:prstClr val="black"/>
                </a:solidFill>
                <a:latin typeface="Arial" charset="0"/>
              </a:rPr>
              <a:t>④</a:t>
            </a:r>
            <a:r>
              <a:rPr lang="ja-JP" altLang="en-US">
                <a:solidFill>
                  <a:prstClr val="black"/>
                </a:solidFill>
                <a:latin typeface="Arial" charset="0"/>
              </a:rPr>
              <a:t>　臨時的な歳入対策に頼らない健全な財</a:t>
            </a:r>
            <a:br>
              <a:rPr lang="ja-JP" altLang="en-US">
                <a:solidFill>
                  <a:prstClr val="black"/>
                </a:solidFill>
                <a:latin typeface="Arial" charset="0"/>
              </a:rPr>
            </a:br>
            <a:r>
              <a:rPr lang="ja-JP" altLang="en-US">
                <a:solidFill>
                  <a:prstClr val="black"/>
                </a:solidFill>
                <a:latin typeface="Arial" charset="0"/>
              </a:rPr>
              <a:t>　　 政運営を行います。</a:t>
            </a:r>
          </a:p>
        </p:txBody>
      </p:sp>
      <p:sp>
        <p:nvSpPr>
          <p:cNvPr id="63496" name="AutoShape 7"/>
          <p:cNvSpPr>
            <a:spLocks noChangeArrowheads="1"/>
          </p:cNvSpPr>
          <p:nvPr/>
        </p:nvSpPr>
        <p:spPr bwMode="auto">
          <a:xfrm>
            <a:off x="179388" y="4295775"/>
            <a:ext cx="4465637" cy="576263"/>
          </a:xfrm>
          <a:prstGeom prst="roundRect">
            <a:avLst>
              <a:gd name="adj" fmla="val 16667"/>
            </a:avLst>
          </a:prstGeom>
          <a:solidFill>
            <a:srgbClr val="FFE1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r>
              <a:rPr lang="en-US" altLang="ja-JP">
                <a:solidFill>
                  <a:prstClr val="black"/>
                </a:solidFill>
                <a:latin typeface="Arial" charset="0"/>
              </a:rPr>
              <a:t>⑤</a:t>
            </a:r>
            <a:r>
              <a:rPr lang="ja-JP" altLang="en-US">
                <a:solidFill>
                  <a:prstClr val="black"/>
                </a:solidFill>
                <a:latin typeface="Arial" charset="0"/>
              </a:rPr>
              <a:t>　以上、すべての改革を平成２４年度 まで</a:t>
            </a:r>
            <a:br>
              <a:rPr lang="ja-JP" altLang="en-US">
                <a:solidFill>
                  <a:prstClr val="black"/>
                </a:solidFill>
                <a:latin typeface="Arial" charset="0"/>
              </a:rPr>
            </a:br>
            <a:r>
              <a:rPr lang="ja-JP" altLang="en-US">
                <a:solidFill>
                  <a:prstClr val="black"/>
                </a:solidFill>
                <a:latin typeface="Arial" charset="0"/>
              </a:rPr>
              <a:t>　　 に達成します。</a:t>
            </a:r>
          </a:p>
        </p:txBody>
      </p:sp>
      <p:sp>
        <p:nvSpPr>
          <p:cNvPr id="63497" name="AutoShape 8"/>
          <p:cNvSpPr>
            <a:spLocks noChangeArrowheads="1"/>
          </p:cNvSpPr>
          <p:nvPr/>
        </p:nvSpPr>
        <p:spPr bwMode="auto">
          <a:xfrm>
            <a:off x="5075238" y="1412875"/>
            <a:ext cx="3887787" cy="576263"/>
          </a:xfrm>
          <a:prstGeom prst="roundRect">
            <a:avLst>
              <a:gd name="adj" fmla="val 16667"/>
            </a:avLst>
          </a:prstGeom>
          <a:solidFill>
            <a:srgbClr val="FF9900"/>
          </a:solidFill>
          <a:ln w="9525">
            <a:solidFill>
              <a:srgbClr val="800000"/>
            </a:solidFill>
            <a:round/>
            <a:headEnd/>
            <a:tailEnd/>
          </a:ln>
        </p:spPr>
        <p:txBody>
          <a:bodyPr wrap="none" anchor="ctr"/>
          <a:lstStyle/>
          <a:p>
            <a:pPr fontAlgn="base">
              <a:spcBef>
                <a:spcPct val="0"/>
              </a:spcBef>
              <a:spcAft>
                <a:spcPct val="0"/>
              </a:spcAft>
            </a:pPr>
            <a:r>
              <a:rPr lang="en-US" altLang="ja-JP" b="1">
                <a:solidFill>
                  <a:prstClr val="white"/>
                </a:solidFill>
                <a:latin typeface="Arial" charset="0"/>
              </a:rPr>
              <a:t>●</a:t>
            </a:r>
            <a:r>
              <a:rPr lang="ja-JP" altLang="en-US" b="1">
                <a:solidFill>
                  <a:prstClr val="white"/>
                </a:solidFill>
                <a:latin typeface="Arial" charset="0"/>
              </a:rPr>
              <a:t>　収入にあわせた予算を組みます　　</a:t>
            </a:r>
          </a:p>
        </p:txBody>
      </p:sp>
      <p:sp>
        <p:nvSpPr>
          <p:cNvPr id="63498" name="AutoShape 9"/>
          <p:cNvSpPr>
            <a:spLocks noChangeArrowheads="1"/>
          </p:cNvSpPr>
          <p:nvPr/>
        </p:nvSpPr>
        <p:spPr bwMode="auto">
          <a:xfrm>
            <a:off x="5075238" y="2132013"/>
            <a:ext cx="3887787" cy="576262"/>
          </a:xfrm>
          <a:prstGeom prst="roundRect">
            <a:avLst>
              <a:gd name="adj" fmla="val 16667"/>
            </a:avLst>
          </a:prstGeom>
          <a:solidFill>
            <a:srgbClr val="FF9900"/>
          </a:solidFill>
          <a:ln w="9525">
            <a:solidFill>
              <a:srgbClr val="800000"/>
            </a:solidFill>
            <a:round/>
            <a:headEnd/>
            <a:tailEnd/>
          </a:ln>
        </p:spPr>
        <p:txBody>
          <a:bodyPr wrap="none" anchor="ctr"/>
          <a:lstStyle/>
          <a:p>
            <a:pPr fontAlgn="base">
              <a:spcBef>
                <a:spcPct val="0"/>
              </a:spcBef>
              <a:spcAft>
                <a:spcPct val="0"/>
              </a:spcAft>
            </a:pPr>
            <a:r>
              <a:rPr lang="en-US" altLang="ja-JP" b="1">
                <a:solidFill>
                  <a:prstClr val="white"/>
                </a:solidFill>
                <a:latin typeface="Arial" charset="0"/>
              </a:rPr>
              <a:t>●</a:t>
            </a:r>
            <a:r>
              <a:rPr lang="ja-JP" altLang="en-US" b="1">
                <a:solidFill>
                  <a:prstClr val="white"/>
                </a:solidFill>
                <a:latin typeface="Arial" charset="0"/>
              </a:rPr>
              <a:t>　県債残高をこれ以上増やしません　</a:t>
            </a:r>
          </a:p>
        </p:txBody>
      </p:sp>
      <p:sp>
        <p:nvSpPr>
          <p:cNvPr id="63499" name="AutoShape 10"/>
          <p:cNvSpPr>
            <a:spLocks noChangeArrowheads="1"/>
          </p:cNvSpPr>
          <p:nvPr/>
        </p:nvSpPr>
        <p:spPr bwMode="auto">
          <a:xfrm>
            <a:off x="5075238" y="2852738"/>
            <a:ext cx="3887787" cy="576262"/>
          </a:xfrm>
          <a:prstGeom prst="roundRect">
            <a:avLst>
              <a:gd name="adj" fmla="val 16667"/>
            </a:avLst>
          </a:prstGeom>
          <a:solidFill>
            <a:srgbClr val="FF9900"/>
          </a:solidFill>
          <a:ln w="9525">
            <a:solidFill>
              <a:srgbClr val="800000"/>
            </a:solidFill>
            <a:round/>
            <a:headEnd/>
            <a:tailEnd/>
          </a:ln>
        </p:spPr>
        <p:txBody>
          <a:bodyPr wrap="none" anchor="ctr"/>
          <a:lstStyle/>
          <a:p>
            <a:pPr fontAlgn="base">
              <a:spcBef>
                <a:spcPct val="0"/>
              </a:spcBef>
              <a:spcAft>
                <a:spcPct val="0"/>
              </a:spcAft>
            </a:pPr>
            <a:r>
              <a:rPr lang="en-US" altLang="ja-JP" b="1">
                <a:solidFill>
                  <a:prstClr val="white"/>
                </a:solidFill>
                <a:latin typeface="Arial" charset="0"/>
              </a:rPr>
              <a:t>●</a:t>
            </a:r>
            <a:r>
              <a:rPr lang="ja-JP" altLang="en-US" b="1">
                <a:solidFill>
                  <a:prstClr val="white"/>
                </a:solidFill>
                <a:latin typeface="Arial" charset="0"/>
              </a:rPr>
              <a:t>　同規模県と比較して最もスリムな</a:t>
            </a:r>
            <a:br>
              <a:rPr lang="ja-JP" altLang="en-US" b="1">
                <a:solidFill>
                  <a:prstClr val="white"/>
                </a:solidFill>
                <a:latin typeface="Arial" charset="0"/>
              </a:rPr>
            </a:br>
            <a:r>
              <a:rPr lang="ja-JP" altLang="en-US" b="1">
                <a:solidFill>
                  <a:prstClr val="white"/>
                </a:solidFill>
                <a:latin typeface="Arial" charset="0"/>
              </a:rPr>
              <a:t>　　 体制を目指します　</a:t>
            </a:r>
          </a:p>
        </p:txBody>
      </p:sp>
      <p:sp>
        <p:nvSpPr>
          <p:cNvPr id="63500" name="AutoShape 11"/>
          <p:cNvSpPr>
            <a:spLocks noChangeArrowheads="1"/>
          </p:cNvSpPr>
          <p:nvPr/>
        </p:nvSpPr>
        <p:spPr bwMode="auto">
          <a:xfrm>
            <a:off x="5075238" y="3573463"/>
            <a:ext cx="3887787" cy="576262"/>
          </a:xfrm>
          <a:prstGeom prst="roundRect">
            <a:avLst>
              <a:gd name="adj" fmla="val 16667"/>
            </a:avLst>
          </a:prstGeom>
          <a:solidFill>
            <a:srgbClr val="FF9900"/>
          </a:solidFill>
          <a:ln w="9525">
            <a:solidFill>
              <a:srgbClr val="800000"/>
            </a:solidFill>
            <a:round/>
            <a:headEnd/>
            <a:tailEnd/>
          </a:ln>
        </p:spPr>
        <p:txBody>
          <a:bodyPr wrap="none" anchor="ctr"/>
          <a:lstStyle/>
          <a:p>
            <a:pPr fontAlgn="base">
              <a:spcBef>
                <a:spcPct val="0"/>
              </a:spcBef>
              <a:spcAft>
                <a:spcPct val="0"/>
              </a:spcAft>
            </a:pPr>
            <a:r>
              <a:rPr lang="en-US" altLang="ja-JP" b="1">
                <a:solidFill>
                  <a:prstClr val="white"/>
                </a:solidFill>
                <a:latin typeface="Arial" charset="0"/>
              </a:rPr>
              <a:t>●</a:t>
            </a:r>
            <a:r>
              <a:rPr lang="ja-JP" altLang="en-US" b="1">
                <a:solidFill>
                  <a:prstClr val="white"/>
                </a:solidFill>
                <a:latin typeface="Arial" charset="0"/>
              </a:rPr>
              <a:t>　行革推進債などの緊急避難的な</a:t>
            </a:r>
            <a:br>
              <a:rPr lang="ja-JP" altLang="en-US" b="1">
                <a:solidFill>
                  <a:prstClr val="white"/>
                </a:solidFill>
                <a:latin typeface="Arial" charset="0"/>
              </a:rPr>
            </a:br>
            <a:r>
              <a:rPr lang="ja-JP" altLang="en-US" b="1">
                <a:solidFill>
                  <a:prstClr val="white"/>
                </a:solidFill>
                <a:latin typeface="Arial" charset="0"/>
              </a:rPr>
              <a:t>　　 対策による財政運営と決別します　</a:t>
            </a:r>
          </a:p>
        </p:txBody>
      </p:sp>
      <p:sp>
        <p:nvSpPr>
          <p:cNvPr id="63501" name="AutoShape 12"/>
          <p:cNvSpPr>
            <a:spLocks noChangeArrowheads="1"/>
          </p:cNvSpPr>
          <p:nvPr/>
        </p:nvSpPr>
        <p:spPr bwMode="auto">
          <a:xfrm>
            <a:off x="5076825" y="4294188"/>
            <a:ext cx="3887788" cy="576262"/>
          </a:xfrm>
          <a:prstGeom prst="roundRect">
            <a:avLst>
              <a:gd name="adj" fmla="val 16667"/>
            </a:avLst>
          </a:prstGeom>
          <a:solidFill>
            <a:srgbClr val="FF9900"/>
          </a:solidFill>
          <a:ln w="9525">
            <a:solidFill>
              <a:srgbClr val="800000"/>
            </a:solidFill>
            <a:round/>
            <a:headEnd/>
            <a:tailEnd/>
          </a:ln>
        </p:spPr>
        <p:txBody>
          <a:bodyPr wrap="none" anchor="ctr"/>
          <a:lstStyle/>
          <a:p>
            <a:pPr fontAlgn="base">
              <a:spcBef>
                <a:spcPct val="0"/>
              </a:spcBef>
              <a:spcAft>
                <a:spcPct val="0"/>
              </a:spcAft>
            </a:pPr>
            <a:r>
              <a:rPr lang="en-US" altLang="ja-JP" b="1">
                <a:solidFill>
                  <a:prstClr val="white"/>
                </a:solidFill>
                <a:latin typeface="Arial" charset="0"/>
              </a:rPr>
              <a:t>●</a:t>
            </a:r>
            <a:r>
              <a:rPr lang="ja-JP" altLang="en-US" b="1">
                <a:solidFill>
                  <a:prstClr val="white"/>
                </a:solidFill>
                <a:latin typeface="Arial" charset="0"/>
              </a:rPr>
              <a:t>　今後、４年間で改革の総仕上げを　</a:t>
            </a:r>
            <a:br>
              <a:rPr lang="ja-JP" altLang="en-US" b="1">
                <a:solidFill>
                  <a:prstClr val="white"/>
                </a:solidFill>
                <a:latin typeface="Arial" charset="0"/>
              </a:rPr>
            </a:br>
            <a:r>
              <a:rPr lang="ja-JP" altLang="en-US" b="1">
                <a:solidFill>
                  <a:prstClr val="white"/>
                </a:solidFill>
                <a:latin typeface="Arial" charset="0"/>
              </a:rPr>
              <a:t>      行います　</a:t>
            </a:r>
          </a:p>
        </p:txBody>
      </p:sp>
      <p:sp>
        <p:nvSpPr>
          <p:cNvPr id="63502" name="AutoShape 13"/>
          <p:cNvSpPr>
            <a:spLocks noChangeArrowheads="1"/>
          </p:cNvSpPr>
          <p:nvPr/>
        </p:nvSpPr>
        <p:spPr bwMode="auto">
          <a:xfrm>
            <a:off x="4716463" y="1414463"/>
            <a:ext cx="287337" cy="576262"/>
          </a:xfrm>
          <a:prstGeom prst="rightArrow">
            <a:avLst>
              <a:gd name="adj1" fmla="val 49861"/>
              <a:gd name="adj2" fmla="val 43171"/>
            </a:avLst>
          </a:prstGeom>
          <a:solidFill>
            <a:srgbClr val="8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3503" name="AutoShape 14"/>
          <p:cNvSpPr>
            <a:spLocks noChangeArrowheads="1"/>
          </p:cNvSpPr>
          <p:nvPr/>
        </p:nvSpPr>
        <p:spPr bwMode="auto">
          <a:xfrm>
            <a:off x="4716463" y="2133600"/>
            <a:ext cx="287337" cy="576263"/>
          </a:xfrm>
          <a:prstGeom prst="rightArrow">
            <a:avLst>
              <a:gd name="adj1" fmla="val 49861"/>
              <a:gd name="adj2" fmla="val 43171"/>
            </a:avLst>
          </a:prstGeom>
          <a:solidFill>
            <a:srgbClr val="8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3504" name="AutoShape 15"/>
          <p:cNvSpPr>
            <a:spLocks noChangeArrowheads="1"/>
          </p:cNvSpPr>
          <p:nvPr/>
        </p:nvSpPr>
        <p:spPr bwMode="auto">
          <a:xfrm>
            <a:off x="4716463" y="2854325"/>
            <a:ext cx="287337" cy="576263"/>
          </a:xfrm>
          <a:prstGeom prst="rightArrow">
            <a:avLst>
              <a:gd name="adj1" fmla="val 49861"/>
              <a:gd name="adj2" fmla="val 43171"/>
            </a:avLst>
          </a:prstGeom>
          <a:solidFill>
            <a:srgbClr val="8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3505" name="AutoShape 16"/>
          <p:cNvSpPr>
            <a:spLocks noChangeArrowheads="1"/>
          </p:cNvSpPr>
          <p:nvPr/>
        </p:nvSpPr>
        <p:spPr bwMode="auto">
          <a:xfrm>
            <a:off x="4716463" y="3575050"/>
            <a:ext cx="287337" cy="576263"/>
          </a:xfrm>
          <a:prstGeom prst="rightArrow">
            <a:avLst>
              <a:gd name="adj1" fmla="val 49861"/>
              <a:gd name="adj2" fmla="val 43171"/>
            </a:avLst>
          </a:prstGeom>
          <a:solidFill>
            <a:srgbClr val="8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3506" name="AutoShape 17"/>
          <p:cNvSpPr>
            <a:spLocks noChangeArrowheads="1"/>
          </p:cNvSpPr>
          <p:nvPr/>
        </p:nvSpPr>
        <p:spPr bwMode="auto">
          <a:xfrm>
            <a:off x="4718050" y="4295775"/>
            <a:ext cx="287338" cy="576263"/>
          </a:xfrm>
          <a:prstGeom prst="rightArrow">
            <a:avLst>
              <a:gd name="adj1" fmla="val 49861"/>
              <a:gd name="adj2" fmla="val 43171"/>
            </a:avLst>
          </a:prstGeom>
          <a:solidFill>
            <a:srgbClr val="8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20594" name="Cloud" descr="ざらざら"/>
          <p:cNvSpPr>
            <a:spLocks noChangeAspect="1" noEditPoints="1" noChangeArrowheads="1"/>
          </p:cNvSpPr>
          <p:nvPr/>
        </p:nvSpPr>
        <p:spPr bwMode="auto">
          <a:xfrm>
            <a:off x="1979613" y="4941888"/>
            <a:ext cx="5329237" cy="12239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trellis">
            <a:fgClr>
              <a:srgbClr val="FF99CC"/>
            </a:fgClr>
            <a:bgClr>
              <a:srgbClr val="FFFCF9"/>
            </a:bgClr>
          </a:pattFill>
          <a:ln w="15875" cap="rnd">
            <a:noFill/>
            <a:prstDash val="sysDot"/>
            <a:miter lim="800000"/>
            <a:headEnd/>
            <a:tailEnd/>
          </a:ln>
          <a:effectLst>
            <a:outerShdw dist="107763" dir="2700000" algn="ctr" rotWithShape="0">
              <a:srgbClr val="808080"/>
            </a:outerShdw>
          </a:effectLst>
        </p:spPr>
        <p:txBody>
          <a:bodyPr/>
          <a:lstStyle/>
          <a:p>
            <a:pPr algn="ctr" fontAlgn="base">
              <a:spcBef>
                <a:spcPct val="50000"/>
              </a:spcBef>
              <a:spcAft>
                <a:spcPct val="0"/>
              </a:spcAft>
              <a:defRPr/>
            </a:pPr>
            <a:r>
              <a:rPr lang="ja-JP" altLang="en-US" i="1">
                <a:solidFill>
                  <a:srgbClr val="800000"/>
                </a:solidFill>
                <a:effectLst>
                  <a:outerShdw blurRad="38100" dist="38100" dir="2700000" algn="tl">
                    <a:srgbClr val="C0C0C0"/>
                  </a:outerShdw>
                </a:effectLst>
                <a:latin typeface="Arial" charset="0"/>
                <a:ea typeface="HGPｺﾞｼｯｸE" pitchFamily="50" charset="-128"/>
              </a:rPr>
              <a:t>今後、持続可能な財政運営を</a:t>
            </a:r>
            <a:br>
              <a:rPr lang="ja-JP" altLang="en-US" i="1">
                <a:solidFill>
                  <a:srgbClr val="800000"/>
                </a:solidFill>
                <a:effectLst>
                  <a:outerShdw blurRad="38100" dist="38100" dir="2700000" algn="tl">
                    <a:srgbClr val="C0C0C0"/>
                  </a:outerShdw>
                </a:effectLst>
                <a:latin typeface="Arial" charset="0"/>
                <a:ea typeface="HGPｺﾞｼｯｸE" pitchFamily="50" charset="-128"/>
              </a:rPr>
            </a:br>
            <a:r>
              <a:rPr lang="ja-JP" altLang="en-US" i="1">
                <a:solidFill>
                  <a:srgbClr val="800000"/>
                </a:solidFill>
                <a:effectLst>
                  <a:outerShdw blurRad="38100" dist="38100" dir="2700000" algn="tl">
                    <a:srgbClr val="C0C0C0"/>
                  </a:outerShdw>
                </a:effectLst>
                <a:latin typeface="Arial" charset="0"/>
                <a:ea typeface="HGPｺﾞｼｯｸE" pitchFamily="50" charset="-128"/>
              </a:rPr>
              <a:t>維持するために</a:t>
            </a:r>
            <a:r>
              <a:rPr lang="ja-JP" altLang="en-US" i="1" u="sng">
                <a:solidFill>
                  <a:srgbClr val="FF0066"/>
                </a:solidFill>
                <a:effectLst>
                  <a:outerShdw blurRad="38100" dist="38100" dir="2700000" algn="tl">
                    <a:srgbClr val="C0C0C0"/>
                  </a:outerShdw>
                </a:effectLst>
                <a:latin typeface="Arial" charset="0"/>
                <a:ea typeface="HGP創英角ﾎﾟｯﾌﾟ体" pitchFamily="50" charset="-128"/>
              </a:rPr>
              <a:t>「５つの目標」</a:t>
            </a:r>
            <a:r>
              <a:rPr lang="ja-JP" altLang="en-US" i="1">
                <a:solidFill>
                  <a:srgbClr val="800000"/>
                </a:solidFill>
                <a:effectLst>
                  <a:outerShdw blurRad="38100" dist="38100" dir="2700000" algn="tl">
                    <a:srgbClr val="C0C0C0"/>
                  </a:outerShdw>
                </a:effectLst>
                <a:latin typeface="Arial" charset="0"/>
                <a:ea typeface="HGPｺﾞｼｯｸE" pitchFamily="50" charset="-128"/>
              </a:rPr>
              <a:t>を</a:t>
            </a:r>
            <a:br>
              <a:rPr lang="ja-JP" altLang="en-US" i="1">
                <a:solidFill>
                  <a:srgbClr val="800000"/>
                </a:solidFill>
                <a:effectLst>
                  <a:outerShdw blurRad="38100" dist="38100" dir="2700000" algn="tl">
                    <a:srgbClr val="C0C0C0"/>
                  </a:outerShdw>
                </a:effectLst>
                <a:latin typeface="Arial" charset="0"/>
                <a:ea typeface="HGPｺﾞｼｯｸE" pitchFamily="50" charset="-128"/>
              </a:rPr>
            </a:br>
            <a:r>
              <a:rPr lang="ja-JP" altLang="en-US" i="1">
                <a:solidFill>
                  <a:srgbClr val="800000"/>
                </a:solidFill>
                <a:effectLst>
                  <a:outerShdw blurRad="38100" dist="38100" dir="2700000" algn="tl">
                    <a:srgbClr val="C0C0C0"/>
                  </a:outerShdw>
                </a:effectLst>
                <a:latin typeface="Arial" charset="0"/>
                <a:ea typeface="HGPｺﾞｼｯｸE" pitchFamily="50" charset="-128"/>
              </a:rPr>
              <a:t>必ず守っていきます。</a:t>
            </a:r>
          </a:p>
        </p:txBody>
      </p:sp>
      <p:grpSp>
        <p:nvGrpSpPr>
          <p:cNvPr id="63508" name="Group 19"/>
          <p:cNvGrpSpPr>
            <a:grpSpLocks/>
          </p:cNvGrpSpPr>
          <p:nvPr/>
        </p:nvGrpSpPr>
        <p:grpSpPr bwMode="auto">
          <a:xfrm>
            <a:off x="53975" y="6381750"/>
            <a:ext cx="1638300" cy="457200"/>
            <a:chOff x="4728" y="3999"/>
            <a:chExt cx="1032" cy="288"/>
          </a:xfrm>
        </p:grpSpPr>
        <p:sp>
          <p:nvSpPr>
            <p:cNvPr id="920596" name="Text Box 2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63515"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09" name="Text Box 2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－４５－</a:t>
            </a:r>
            <a:endParaRPr lang="ja-JP" altLang="en-US" sz="1800" dirty="0">
              <a:solidFill>
                <a:prstClr val="black"/>
              </a:solidFill>
            </a:endParaRPr>
          </a:p>
        </p:txBody>
      </p:sp>
      <p:sp>
        <p:nvSpPr>
          <p:cNvPr id="63510" name="Line 24"/>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920601" name="AutoShape 25"/>
          <p:cNvSpPr>
            <a:spLocks noChangeArrowheads="1"/>
          </p:cNvSpPr>
          <p:nvPr/>
        </p:nvSpPr>
        <p:spPr bwMode="auto">
          <a:xfrm>
            <a:off x="179388" y="765175"/>
            <a:ext cx="7200900" cy="360363"/>
          </a:xfrm>
          <a:prstGeom prst="roundRect">
            <a:avLst>
              <a:gd name="adj" fmla="val 16667"/>
            </a:avLst>
          </a:prstGeom>
          <a:gradFill rotWithShape="1">
            <a:gsLst>
              <a:gs pos="0">
                <a:srgbClr val="FF0066"/>
              </a:gs>
              <a:gs pos="100000">
                <a:srgbClr val="FF0066">
                  <a:gamma/>
                  <a:tint val="0"/>
                  <a:invGamma/>
                </a:srgbClr>
              </a:gs>
            </a:gsLst>
            <a:lin ang="0" scaled="1"/>
          </a:gradFill>
          <a:ln w="9525">
            <a:noFill/>
            <a:round/>
            <a:headEnd/>
            <a:tailEnd/>
          </a:ln>
          <a:effectLst/>
        </p:spPr>
        <p:txBody>
          <a:bodyPr wrap="none" anchor="ctr"/>
          <a:lstStyle/>
          <a:p>
            <a:pPr fontAlgn="base">
              <a:spcBef>
                <a:spcPct val="0"/>
              </a:spcBef>
              <a:spcAft>
                <a:spcPct val="0"/>
              </a:spcAft>
              <a:defRPr/>
            </a:pPr>
            <a:r>
              <a:rPr lang="en-US" altLang="ja-JP" b="1">
                <a:solidFill>
                  <a:prstClr val="white"/>
                </a:solidFill>
                <a:effectLst>
                  <a:outerShdw blurRad="38100" dist="38100" dir="2700000" algn="tl">
                    <a:srgbClr val="000000"/>
                  </a:outerShdw>
                </a:effectLst>
                <a:latin typeface="Arial" charset="0"/>
              </a:rPr>
              <a:t>■</a:t>
            </a:r>
            <a:r>
              <a:rPr lang="ja-JP" altLang="en-US" b="1">
                <a:solidFill>
                  <a:prstClr val="white"/>
                </a:solidFill>
                <a:effectLst>
                  <a:outerShdw blurRad="38100" dist="38100" dir="2700000" algn="tl">
                    <a:srgbClr val="000000"/>
                  </a:outerShdw>
                </a:effectLst>
                <a:latin typeface="Arial" charset="0"/>
              </a:rPr>
              <a:t>　</a:t>
            </a:r>
            <a:r>
              <a:rPr lang="ja-JP" altLang="en-US" i="1">
                <a:solidFill>
                  <a:prstClr val="white"/>
                </a:solidFill>
                <a:effectLst>
                  <a:outerShdw blurRad="38100" dist="38100" dir="2700000" algn="tl">
                    <a:srgbClr val="000000"/>
                  </a:outerShdw>
                </a:effectLst>
                <a:latin typeface="Arial" charset="0"/>
              </a:rPr>
              <a:t>持続可能な財政運営のための</a:t>
            </a:r>
            <a:r>
              <a:rPr lang="en-US" altLang="ja-JP" sz="2000" i="1">
                <a:solidFill>
                  <a:srgbClr val="FF0066"/>
                </a:solidFill>
                <a:effectLst>
                  <a:outerShdw blurRad="38100" dist="38100" dir="2700000" algn="tl">
                    <a:srgbClr val="000000"/>
                  </a:outerShdw>
                </a:effectLst>
                <a:latin typeface="Arial" charset="0"/>
                <a:ea typeface="HGP創英角ﾎﾟｯﾌﾟ体" pitchFamily="50" charset="-128"/>
              </a:rPr>
              <a:t>『</a:t>
            </a:r>
            <a:r>
              <a:rPr lang="ja-JP" altLang="en-US" sz="2000" i="1">
                <a:solidFill>
                  <a:srgbClr val="FF0066"/>
                </a:solidFill>
                <a:effectLst>
                  <a:outerShdw blurRad="38100" dist="38100" dir="2700000" algn="tl">
                    <a:srgbClr val="000000"/>
                  </a:outerShdw>
                </a:effectLst>
                <a:latin typeface="Arial" charset="0"/>
                <a:ea typeface="HGP創英角ﾎﾟｯﾌﾟ体" pitchFamily="50" charset="-128"/>
              </a:rPr>
              <a:t>５つの目標</a:t>
            </a:r>
            <a:r>
              <a:rPr lang="en-US" altLang="ja-JP" sz="2000" i="1">
                <a:solidFill>
                  <a:srgbClr val="FF0066"/>
                </a:solidFill>
                <a:effectLst>
                  <a:outerShdw blurRad="38100" dist="38100" dir="2700000" algn="tl">
                    <a:srgbClr val="000000"/>
                  </a:outerShdw>
                </a:effectLst>
                <a:latin typeface="Arial" charset="0"/>
                <a:ea typeface="HGP創英角ﾎﾟｯﾌﾟ体" pitchFamily="50" charset="-128"/>
              </a:rPr>
              <a:t>』</a:t>
            </a:r>
            <a:r>
              <a:rPr lang="ja-JP" altLang="en-US" sz="2000" i="1">
                <a:solidFill>
                  <a:srgbClr val="FF0066"/>
                </a:solidFill>
                <a:effectLst>
                  <a:outerShdw blurRad="38100" dist="38100" dir="2700000" algn="tl">
                    <a:srgbClr val="000000"/>
                  </a:outerShdw>
                </a:effectLst>
                <a:latin typeface="Arial" charset="0"/>
                <a:ea typeface="HGP創英角ﾎﾟｯﾌﾟ体" pitchFamily="50" charset="-128"/>
              </a:rPr>
              <a:t>　</a:t>
            </a:r>
            <a:endParaRPr lang="ja-JP" altLang="en-US" sz="2000" b="1">
              <a:solidFill>
                <a:srgbClr val="FF0066"/>
              </a:solidFill>
              <a:effectLst>
                <a:outerShdw blurRad="38100" dist="38100" dir="2700000" algn="tl">
                  <a:srgbClr val="000000"/>
                </a:outerShdw>
              </a:effectLst>
              <a:latin typeface="Arial" charset="0"/>
              <a:ea typeface="HGP創英角ﾎﾟｯﾌﾟ体" pitchFamily="50" charset="-128"/>
            </a:endParaRPr>
          </a:p>
        </p:txBody>
      </p:sp>
      <p:sp>
        <p:nvSpPr>
          <p:cNvPr id="920602" name="Text Box 26"/>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en-US" altLang="ja-JP" sz="3600" i="1">
                <a:solidFill>
                  <a:prstClr val="white"/>
                </a:solidFill>
                <a:effectLst>
                  <a:outerShdw blurRad="38100" dist="38100" dir="2700000" algn="tl">
                    <a:srgbClr val="000000"/>
                  </a:outerShdw>
                </a:effectLst>
                <a:latin typeface="HGPｺﾞｼｯｸE" pitchFamily="50" charset="-128"/>
                <a:ea typeface="HGPｺﾞｼｯｸE" pitchFamily="50" charset="-128"/>
              </a:rPr>
              <a:t>『</a:t>
            </a:r>
            <a:r>
              <a:rPr lang="ja-JP" altLang="en-US" sz="3600" i="1">
                <a:solidFill>
                  <a:prstClr val="white"/>
                </a:solidFill>
                <a:effectLst>
                  <a:outerShdw blurRad="38100" dist="38100" dir="2700000" algn="tl">
                    <a:srgbClr val="000000"/>
                  </a:outerShdw>
                </a:effectLst>
                <a:latin typeface="HGPｺﾞｼｯｸE" pitchFamily="50" charset="-128"/>
                <a:ea typeface="HGPｺﾞｼｯｸE" pitchFamily="50" charset="-128"/>
              </a:rPr>
              <a:t>岡山県行財政構造改革大綱</a:t>
            </a:r>
            <a:r>
              <a:rPr lang="en-US" altLang="ja-JP" sz="3600" i="1">
                <a:solidFill>
                  <a:prstClr val="white"/>
                </a:solidFill>
                <a:effectLst>
                  <a:outerShdw blurRad="38100" dist="38100" dir="2700000" algn="tl">
                    <a:srgbClr val="000000"/>
                  </a:outerShdw>
                </a:effectLst>
                <a:latin typeface="HGPｺﾞｼｯｸE" pitchFamily="50" charset="-128"/>
                <a:ea typeface="HGPｺﾞｼｯｸE" pitchFamily="50" charset="-128"/>
              </a:rPr>
              <a:t>2008』</a:t>
            </a:r>
            <a:r>
              <a:rPr lang="ja-JP" altLang="en-US" sz="3600" i="1">
                <a:solidFill>
                  <a:prstClr val="white"/>
                </a:solidFill>
                <a:effectLst>
                  <a:outerShdw blurRad="38100" dist="38100" dir="2700000" algn="tl">
                    <a:srgbClr val="000000"/>
                  </a:outerShdw>
                </a:effectLst>
                <a:latin typeface="HGPｺﾞｼｯｸE" pitchFamily="50" charset="-128"/>
                <a:ea typeface="HGPｺﾞｼｯｸE" pitchFamily="50" charset="-128"/>
              </a:rPr>
              <a:t>の概要</a:t>
            </a:r>
          </a:p>
        </p:txBody>
      </p:sp>
      <p:sp>
        <p:nvSpPr>
          <p:cNvPr id="63513" name="Text Box 29"/>
          <p:cNvSpPr txBox="1">
            <a:spLocks noChangeArrowheads="1"/>
          </p:cNvSpPr>
          <p:nvPr/>
        </p:nvSpPr>
        <p:spPr bwMode="auto">
          <a:xfrm>
            <a:off x="6877050" y="620713"/>
            <a:ext cx="1979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b="1">
                <a:solidFill>
                  <a:srgbClr val="800000"/>
                </a:solidFill>
              </a:rPr>
              <a:t>（Ｈ２０．１２策定）</a:t>
            </a:r>
          </a:p>
        </p:txBody>
      </p:sp>
    </p:spTree>
    <p:extLst>
      <p:ext uri="{BB962C8B-B14F-4D97-AF65-F5344CB8AC3E}">
        <p14:creationId xmlns:p14="http://schemas.microsoft.com/office/powerpoint/2010/main" val="656624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6" name="Text Box 46"/>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dirty="0">
                <a:solidFill>
                  <a:prstClr val="white"/>
                </a:solidFill>
                <a:effectLst>
                  <a:outerShdw blurRad="38100" dist="38100" dir="2700000" algn="tl">
                    <a:srgbClr val="000000"/>
                  </a:outerShdw>
                </a:effectLst>
                <a:latin typeface="Arial" charset="0"/>
              </a:rPr>
              <a:t>《</a:t>
            </a:r>
            <a:r>
              <a:rPr lang="ja-JP" altLang="en-US" b="1" i="1" dirty="0">
                <a:solidFill>
                  <a:prstClr val="white"/>
                </a:solidFill>
                <a:effectLst>
                  <a:outerShdw blurRad="38100" dist="38100" dir="2700000" algn="tl">
                    <a:srgbClr val="000000"/>
                  </a:outerShdw>
                </a:effectLst>
                <a:latin typeface="Arial" charset="0"/>
              </a:rPr>
              <a:t>参考資料</a:t>
            </a:r>
            <a:r>
              <a:rPr lang="en-US" altLang="ja-JP" b="1" i="1" dirty="0">
                <a:solidFill>
                  <a:prstClr val="white"/>
                </a:solidFill>
                <a:effectLst>
                  <a:outerShdw blurRad="38100" dist="38100" dir="2700000" algn="tl">
                    <a:srgbClr val="000000"/>
                  </a:outerShdw>
                </a:effectLst>
                <a:latin typeface="Arial" charset="0"/>
              </a:rPr>
              <a:t>》</a:t>
            </a:r>
          </a:p>
        </p:txBody>
      </p:sp>
      <p:sp>
        <p:nvSpPr>
          <p:cNvPr id="64515" name="Oval 3"/>
          <p:cNvSpPr>
            <a:spLocks noChangeArrowheads="1"/>
          </p:cNvSpPr>
          <p:nvPr/>
        </p:nvSpPr>
        <p:spPr bwMode="auto">
          <a:xfrm>
            <a:off x="250825" y="1341438"/>
            <a:ext cx="8675688" cy="4464050"/>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16" name="Oval 4"/>
          <p:cNvSpPr>
            <a:spLocks noChangeArrowheads="1"/>
          </p:cNvSpPr>
          <p:nvPr/>
        </p:nvSpPr>
        <p:spPr bwMode="auto">
          <a:xfrm rot="-826501">
            <a:off x="7381875" y="1628775"/>
            <a:ext cx="1511300" cy="719138"/>
          </a:xfrm>
          <a:prstGeom prst="ellipse">
            <a:avLst/>
          </a:prstGeom>
          <a:solidFill>
            <a:schemeClr val="folHlink">
              <a:alpha val="4196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17" name="AutoShape 5" descr="市松模様 (小)"/>
          <p:cNvSpPr>
            <a:spLocks noChangeArrowheads="1"/>
          </p:cNvSpPr>
          <p:nvPr/>
        </p:nvSpPr>
        <p:spPr bwMode="auto">
          <a:xfrm>
            <a:off x="468313" y="3068638"/>
            <a:ext cx="2303462" cy="1081087"/>
          </a:xfrm>
          <a:prstGeom prst="can">
            <a:avLst>
              <a:gd name="adj" fmla="val 30042"/>
            </a:avLst>
          </a:prstGeom>
          <a:pattFill prst="smCheck">
            <a:fgClr>
              <a:srgbClr val="FF5B5B"/>
            </a:fgClr>
            <a:bgClr>
              <a:srgbClr val="FFE1FF"/>
            </a:bgClr>
          </a:pattFill>
          <a:ln w="38100">
            <a:solidFill>
              <a:srgbClr val="FF0000"/>
            </a:solidFill>
            <a:prstDash val="sysDot"/>
            <a:round/>
            <a:headEnd/>
            <a:tailEnd/>
          </a:ln>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21606" name="Text Box 6"/>
          <p:cNvSpPr txBox="1">
            <a:spLocks noChangeArrowheads="1"/>
          </p:cNvSpPr>
          <p:nvPr/>
        </p:nvSpPr>
        <p:spPr bwMode="auto">
          <a:xfrm>
            <a:off x="539750" y="3455988"/>
            <a:ext cx="2160588" cy="549275"/>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sz="1400" b="1" i="1">
                <a:solidFill>
                  <a:srgbClr val="800000"/>
                </a:solidFill>
                <a:effectLst>
                  <a:outerShdw blurRad="38100" dist="38100" dir="2700000" algn="tl">
                    <a:srgbClr val="C0C0C0"/>
                  </a:outerShdw>
                </a:effectLst>
                <a:latin typeface="Arial" charset="0"/>
              </a:rPr>
              <a:t>◆</a:t>
            </a:r>
            <a:r>
              <a:rPr lang="ja-JP" altLang="en-US" sz="1400" b="1" i="1">
                <a:solidFill>
                  <a:srgbClr val="800000"/>
                </a:solidFill>
                <a:effectLst>
                  <a:outerShdw blurRad="38100" dist="38100" dir="2700000" algn="tl">
                    <a:srgbClr val="C0C0C0"/>
                  </a:outerShdw>
                </a:effectLst>
                <a:latin typeface="Arial" charset="0"/>
              </a:rPr>
              <a:t>独自の給与カット</a:t>
            </a:r>
            <a:br>
              <a:rPr lang="ja-JP" altLang="en-US" sz="1400" b="1" i="1">
                <a:solidFill>
                  <a:srgbClr val="800000"/>
                </a:solidFill>
                <a:effectLst>
                  <a:outerShdw blurRad="38100" dist="38100" dir="2700000" algn="tl">
                    <a:srgbClr val="C0C0C0"/>
                  </a:outerShdw>
                </a:effectLst>
                <a:latin typeface="Arial" charset="0"/>
              </a:rPr>
            </a:br>
            <a:r>
              <a:rPr lang="ja-JP" altLang="en-US" sz="1600" b="1" i="1" u="sng">
                <a:solidFill>
                  <a:srgbClr val="800000"/>
                </a:solidFill>
                <a:effectLst>
                  <a:outerShdw blurRad="38100" dist="38100" dir="2700000" algn="tl">
                    <a:srgbClr val="C0C0C0"/>
                  </a:outerShdw>
                </a:effectLst>
                <a:latin typeface="Arial" charset="0"/>
                <a:ea typeface="HGP創英角ﾎﾟｯﾌﾟ体" pitchFamily="50" charset="-128"/>
              </a:rPr>
              <a:t>約１２０億円</a:t>
            </a:r>
          </a:p>
        </p:txBody>
      </p:sp>
      <p:sp>
        <p:nvSpPr>
          <p:cNvPr id="921607" name="Text Box 7"/>
          <p:cNvSpPr txBox="1">
            <a:spLocks noChangeArrowheads="1"/>
          </p:cNvSpPr>
          <p:nvPr/>
        </p:nvSpPr>
        <p:spPr bwMode="auto">
          <a:xfrm>
            <a:off x="7381875" y="1557338"/>
            <a:ext cx="1476375" cy="915987"/>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i="1" u="sng">
                <a:solidFill>
                  <a:prstClr val="black"/>
                </a:solidFill>
                <a:effectLst>
                  <a:outerShdw blurRad="38100" dist="38100" dir="2700000" algn="tl">
                    <a:srgbClr val="C0C0C0"/>
                  </a:outerShdw>
                </a:effectLst>
                <a:latin typeface="Arial" charset="0"/>
              </a:rPr>
              <a:t>人件費・内部管理経費の削減</a:t>
            </a:r>
          </a:p>
        </p:txBody>
      </p:sp>
      <p:sp>
        <p:nvSpPr>
          <p:cNvPr id="64520" name="Text Box 8"/>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－４６－</a:t>
            </a:r>
            <a:endParaRPr lang="ja-JP" altLang="en-US" sz="1800" dirty="0">
              <a:solidFill>
                <a:prstClr val="black"/>
              </a:solidFill>
            </a:endParaRPr>
          </a:p>
        </p:txBody>
      </p:sp>
      <p:grpSp>
        <p:nvGrpSpPr>
          <p:cNvPr id="64521" name="Group 9"/>
          <p:cNvGrpSpPr>
            <a:grpSpLocks/>
          </p:cNvGrpSpPr>
          <p:nvPr/>
        </p:nvGrpSpPr>
        <p:grpSpPr bwMode="auto">
          <a:xfrm>
            <a:off x="53975" y="6381750"/>
            <a:ext cx="1638300" cy="457200"/>
            <a:chOff x="4728" y="3999"/>
            <a:chExt cx="1032" cy="288"/>
          </a:xfrm>
        </p:grpSpPr>
        <p:sp>
          <p:nvSpPr>
            <p:cNvPr id="921610" name="Text Box 1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6455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612" name="AutoShape 12"/>
          <p:cNvSpPr>
            <a:spLocks noChangeArrowheads="1"/>
          </p:cNvSpPr>
          <p:nvPr/>
        </p:nvSpPr>
        <p:spPr bwMode="auto">
          <a:xfrm>
            <a:off x="7489825" y="2474913"/>
            <a:ext cx="1223963" cy="431800"/>
          </a:xfrm>
          <a:prstGeom prst="roundRect">
            <a:avLst>
              <a:gd name="adj" fmla="val 16667"/>
            </a:avLst>
          </a:prstGeom>
          <a:gradFill rotWithShape="1">
            <a:gsLst>
              <a:gs pos="0">
                <a:srgbClr val="800080"/>
              </a:gs>
              <a:gs pos="50000">
                <a:srgbClr val="FFFFFF"/>
              </a:gs>
              <a:gs pos="100000">
                <a:srgbClr val="800080"/>
              </a:gs>
            </a:gsLst>
            <a:lin ang="5400000" scaled="1"/>
          </a:gradFill>
          <a:ln w="76200" cmpd="tri"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buFont typeface="Wingdings" pitchFamily="2" charset="2"/>
              <a:buNone/>
              <a:defRPr/>
            </a:pPr>
            <a:r>
              <a:rPr lang="ja-JP" altLang="en-US" sz="1600" i="1" u="sng">
                <a:solidFill>
                  <a:prstClr val="black"/>
                </a:solidFill>
                <a:effectLst>
                  <a:outerShdw blurRad="38100" dist="38100" dir="2700000" algn="tl">
                    <a:srgbClr val="FFFFFF"/>
                  </a:outerShdw>
                </a:effectLst>
                <a:latin typeface="ＭＳ Ｐゴシック" pitchFamily="50" charset="-128"/>
              </a:rPr>
              <a:t>約１３８億円</a:t>
            </a:r>
          </a:p>
        </p:txBody>
      </p:sp>
      <p:sp>
        <p:nvSpPr>
          <p:cNvPr id="64523" name="AutoShape 13"/>
          <p:cNvSpPr>
            <a:spLocks noChangeArrowheads="1"/>
          </p:cNvSpPr>
          <p:nvPr/>
        </p:nvSpPr>
        <p:spPr bwMode="auto">
          <a:xfrm>
            <a:off x="3565525" y="4581525"/>
            <a:ext cx="3311525" cy="1295400"/>
          </a:xfrm>
          <a:prstGeom prst="can">
            <a:avLst>
              <a:gd name="adj" fmla="val 50000"/>
            </a:avLst>
          </a:prstGeom>
          <a:gradFill rotWithShape="1">
            <a:gsLst>
              <a:gs pos="0">
                <a:srgbClr val="3366FF"/>
              </a:gs>
              <a:gs pos="50000">
                <a:srgbClr val="CCECFF"/>
              </a:gs>
              <a:gs pos="100000">
                <a:srgbClr val="33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24" name="AutoShape 14"/>
          <p:cNvSpPr>
            <a:spLocks noChangeArrowheads="1"/>
          </p:cNvSpPr>
          <p:nvPr/>
        </p:nvSpPr>
        <p:spPr bwMode="auto">
          <a:xfrm>
            <a:off x="3565525" y="4292600"/>
            <a:ext cx="3311525" cy="1296988"/>
          </a:xfrm>
          <a:prstGeom prst="can">
            <a:avLst>
              <a:gd name="adj" fmla="val 50000"/>
            </a:avLst>
          </a:prstGeom>
          <a:gradFill rotWithShape="1">
            <a:gsLst>
              <a:gs pos="0">
                <a:srgbClr val="339966"/>
              </a:gs>
              <a:gs pos="50000">
                <a:srgbClr val="CCFFFF"/>
              </a:gs>
              <a:gs pos="100000">
                <a:srgbClr val="3399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25" name="AutoShape 15"/>
          <p:cNvSpPr>
            <a:spLocks noChangeArrowheads="1"/>
          </p:cNvSpPr>
          <p:nvPr/>
        </p:nvSpPr>
        <p:spPr bwMode="auto">
          <a:xfrm>
            <a:off x="3565525" y="4292600"/>
            <a:ext cx="3311525" cy="1008063"/>
          </a:xfrm>
          <a:prstGeom prst="can">
            <a:avLst>
              <a:gd name="adj" fmla="val 39255"/>
            </a:avLst>
          </a:prstGeom>
          <a:gradFill rotWithShape="1">
            <a:gsLst>
              <a:gs pos="0">
                <a:srgbClr val="000080"/>
              </a:gs>
              <a:gs pos="50000">
                <a:srgbClr val="CCECFF"/>
              </a:gs>
              <a:gs pos="100000">
                <a:srgbClr val="000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26" name="AutoShape 16"/>
          <p:cNvSpPr>
            <a:spLocks noChangeArrowheads="1"/>
          </p:cNvSpPr>
          <p:nvPr/>
        </p:nvSpPr>
        <p:spPr bwMode="auto">
          <a:xfrm>
            <a:off x="3565525" y="3573463"/>
            <a:ext cx="3311525" cy="1008062"/>
          </a:xfrm>
          <a:prstGeom prst="can">
            <a:avLst>
              <a:gd name="adj" fmla="val 38370"/>
            </a:avLst>
          </a:prstGeom>
          <a:gradFill rotWithShape="1">
            <a:gsLst>
              <a:gs pos="0">
                <a:srgbClr val="FFCC00"/>
              </a:gs>
              <a:gs pos="50000">
                <a:srgbClr val="FFFF99"/>
              </a:gs>
              <a:gs pos="100000">
                <a:srgbClr val="FFCC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27" name="AutoShape 17"/>
          <p:cNvSpPr>
            <a:spLocks noChangeArrowheads="1"/>
          </p:cNvSpPr>
          <p:nvPr/>
        </p:nvSpPr>
        <p:spPr bwMode="auto">
          <a:xfrm>
            <a:off x="3565525" y="2925763"/>
            <a:ext cx="3311525" cy="1009650"/>
          </a:xfrm>
          <a:prstGeom prst="can">
            <a:avLst>
              <a:gd name="adj" fmla="val 50000"/>
            </a:avLst>
          </a:prstGeom>
          <a:gradFill rotWithShape="1">
            <a:gsLst>
              <a:gs pos="0">
                <a:srgbClr val="FF6600"/>
              </a:gs>
              <a:gs pos="50000">
                <a:srgbClr val="FFFF99"/>
              </a:gs>
              <a:gs pos="100000">
                <a:srgbClr val="FF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21618" name="Text Box 18"/>
          <p:cNvSpPr txBox="1">
            <a:spLocks noChangeArrowheads="1"/>
          </p:cNvSpPr>
          <p:nvPr/>
        </p:nvSpPr>
        <p:spPr bwMode="auto">
          <a:xfrm>
            <a:off x="3563938" y="5246688"/>
            <a:ext cx="32416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②</a:t>
            </a:r>
            <a:r>
              <a:rPr lang="ja-JP" altLang="en-US">
                <a:solidFill>
                  <a:srgbClr val="800000"/>
                </a:solidFill>
                <a:latin typeface="Arial" charset="0"/>
                <a:ea typeface="HGP創英角ﾎﾟｯﾌﾟ体" pitchFamily="50" charset="-128"/>
              </a:rPr>
              <a:t>公の施設の見直し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約９億円</a:t>
            </a:r>
          </a:p>
        </p:txBody>
      </p:sp>
      <p:sp>
        <p:nvSpPr>
          <p:cNvPr id="921619" name="Text Box 19"/>
          <p:cNvSpPr txBox="1">
            <a:spLocks noChangeArrowheads="1"/>
          </p:cNvSpPr>
          <p:nvPr/>
        </p:nvSpPr>
        <p:spPr bwMode="auto">
          <a:xfrm>
            <a:off x="3636963" y="4652963"/>
            <a:ext cx="3168650" cy="36671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①</a:t>
            </a:r>
            <a:r>
              <a:rPr lang="ja-JP" altLang="en-US">
                <a:solidFill>
                  <a:srgbClr val="800000"/>
                </a:solidFill>
                <a:latin typeface="Arial" charset="0"/>
                <a:ea typeface="HGP創英角ﾎﾟｯﾌﾟ体" pitchFamily="50" charset="-128"/>
              </a:rPr>
              <a:t>一般施策等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約１０７億円</a:t>
            </a:r>
          </a:p>
        </p:txBody>
      </p:sp>
      <p:sp>
        <p:nvSpPr>
          <p:cNvPr id="921620" name="Text Box 20"/>
          <p:cNvSpPr txBox="1">
            <a:spLocks noChangeArrowheads="1"/>
          </p:cNvSpPr>
          <p:nvPr/>
        </p:nvSpPr>
        <p:spPr bwMode="auto">
          <a:xfrm>
            <a:off x="3924300" y="5535613"/>
            <a:ext cx="2520950" cy="36671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③</a:t>
            </a:r>
            <a:r>
              <a:rPr lang="ja-JP" altLang="en-US">
                <a:solidFill>
                  <a:srgbClr val="800000"/>
                </a:solidFill>
                <a:latin typeface="Arial" charset="0"/>
                <a:ea typeface="HGP創英角ﾎﾟｯﾌﾟ体" pitchFamily="50" charset="-128"/>
              </a:rPr>
              <a:t>公共事業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約２億円</a:t>
            </a:r>
          </a:p>
        </p:txBody>
      </p:sp>
      <p:sp>
        <p:nvSpPr>
          <p:cNvPr id="921621" name="Text Box 21"/>
          <p:cNvSpPr txBox="1">
            <a:spLocks noChangeArrowheads="1"/>
          </p:cNvSpPr>
          <p:nvPr/>
        </p:nvSpPr>
        <p:spPr bwMode="auto">
          <a:xfrm>
            <a:off x="3852863" y="3494088"/>
            <a:ext cx="2736850" cy="36671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①</a:t>
            </a:r>
            <a:r>
              <a:rPr lang="ja-JP" altLang="en-US">
                <a:solidFill>
                  <a:srgbClr val="800000"/>
                </a:solidFill>
                <a:latin typeface="Arial" charset="0"/>
                <a:ea typeface="HGP創英角ﾎﾟｯﾌﾟ体" pitchFamily="50" charset="-128"/>
              </a:rPr>
              <a:t>歳入確保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約５０億円</a:t>
            </a:r>
          </a:p>
        </p:txBody>
      </p:sp>
      <p:sp>
        <p:nvSpPr>
          <p:cNvPr id="921622" name="Text Box 22"/>
          <p:cNvSpPr txBox="1">
            <a:spLocks noChangeArrowheads="1"/>
          </p:cNvSpPr>
          <p:nvPr/>
        </p:nvSpPr>
        <p:spPr bwMode="auto">
          <a:xfrm>
            <a:off x="3636963" y="4070350"/>
            <a:ext cx="3097212" cy="36671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②</a:t>
            </a:r>
            <a:r>
              <a:rPr lang="ja-JP" altLang="en-US">
                <a:solidFill>
                  <a:srgbClr val="800000"/>
                </a:solidFill>
                <a:latin typeface="Arial" charset="0"/>
                <a:ea typeface="HGP創英角ﾎﾟｯﾌﾟ体" pitchFamily="50" charset="-128"/>
              </a:rPr>
              <a:t>退職手当債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約９０億円</a:t>
            </a:r>
          </a:p>
        </p:txBody>
      </p:sp>
      <p:sp>
        <p:nvSpPr>
          <p:cNvPr id="921623" name="AutoShape 23"/>
          <p:cNvSpPr>
            <a:spLocks noChangeArrowheads="1"/>
          </p:cNvSpPr>
          <p:nvPr/>
        </p:nvSpPr>
        <p:spPr bwMode="auto">
          <a:xfrm>
            <a:off x="3563938" y="2341563"/>
            <a:ext cx="3311525" cy="1008062"/>
          </a:xfrm>
          <a:prstGeom prst="can">
            <a:avLst>
              <a:gd name="adj" fmla="val 50000"/>
            </a:avLst>
          </a:prstGeom>
          <a:gradFill rotWithShape="1">
            <a:gsLst>
              <a:gs pos="0">
                <a:srgbClr val="333333"/>
              </a:gs>
              <a:gs pos="50000">
                <a:schemeClr val="accent1"/>
              </a:gs>
              <a:gs pos="100000">
                <a:srgbClr val="333333"/>
              </a:gs>
            </a:gsLst>
            <a:lin ang="0" scaled="1"/>
          </a:gradFill>
          <a:ln w="9525">
            <a:noFill/>
            <a:round/>
            <a:headEnd/>
            <a:tailEnd/>
          </a:ln>
          <a:effectLst/>
        </p:spPr>
        <p:txBody>
          <a:bodyPr anchor="ctr">
            <a:spAutoFit/>
          </a:bodyPr>
          <a:lstStyle/>
          <a:p>
            <a:pPr fontAlgn="base">
              <a:spcBef>
                <a:spcPct val="50000"/>
              </a:spcBef>
              <a:spcAft>
                <a:spcPct val="0"/>
              </a:spcAft>
              <a:defRPr/>
            </a:pPr>
            <a:endParaRPr lang="ja-JP" altLang="en-US" sz="1000">
              <a:solidFill>
                <a:prstClr val="black"/>
              </a:solidFill>
              <a:latin typeface="Arial" charset="0"/>
            </a:endParaRPr>
          </a:p>
        </p:txBody>
      </p:sp>
      <p:sp>
        <p:nvSpPr>
          <p:cNvPr id="64534" name="AutoShape 24"/>
          <p:cNvSpPr>
            <a:spLocks noChangeArrowheads="1"/>
          </p:cNvSpPr>
          <p:nvPr/>
        </p:nvSpPr>
        <p:spPr bwMode="auto">
          <a:xfrm>
            <a:off x="3565525" y="1981200"/>
            <a:ext cx="3311525" cy="1152525"/>
          </a:xfrm>
          <a:prstGeom prst="can">
            <a:avLst>
              <a:gd name="adj" fmla="val 50000"/>
            </a:avLst>
          </a:prstGeom>
          <a:gradFill rotWithShape="1">
            <a:gsLst>
              <a:gs pos="0">
                <a:srgbClr val="666699"/>
              </a:gs>
              <a:gs pos="50000">
                <a:srgbClr val="DDDDDD"/>
              </a:gs>
              <a:gs pos="100000">
                <a:srgbClr val="66669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35" name="AutoShape 25"/>
          <p:cNvSpPr>
            <a:spLocks noChangeArrowheads="1"/>
          </p:cNvSpPr>
          <p:nvPr/>
        </p:nvSpPr>
        <p:spPr bwMode="auto">
          <a:xfrm>
            <a:off x="3563938" y="1711325"/>
            <a:ext cx="3311525" cy="1190625"/>
          </a:xfrm>
          <a:prstGeom prst="can">
            <a:avLst>
              <a:gd name="adj" fmla="val 50000"/>
            </a:avLst>
          </a:prstGeom>
          <a:gradFill rotWithShape="1">
            <a:gsLst>
              <a:gs pos="0">
                <a:srgbClr val="CC99FF"/>
              </a:gs>
              <a:gs pos="50000">
                <a:srgbClr val="ECD9FF"/>
              </a:gs>
              <a:gs pos="100000">
                <a:srgbClr val="CC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fontAlgn="base">
              <a:spcBef>
                <a:spcPct val="50000"/>
              </a:spcBef>
              <a:spcAft>
                <a:spcPct val="0"/>
              </a:spcAft>
            </a:pPr>
            <a:endParaRPr lang="ja-JP" altLang="ja-JP">
              <a:solidFill>
                <a:prstClr val="black"/>
              </a:solidFill>
              <a:latin typeface="Arial" charset="0"/>
              <a:ea typeface="HGP創英角ﾎﾟｯﾌﾟ体" pitchFamily="50" charset="-128"/>
            </a:endParaRPr>
          </a:p>
        </p:txBody>
      </p:sp>
      <p:sp>
        <p:nvSpPr>
          <p:cNvPr id="64536" name="AutoShape 26"/>
          <p:cNvSpPr>
            <a:spLocks noChangeArrowheads="1"/>
          </p:cNvSpPr>
          <p:nvPr/>
        </p:nvSpPr>
        <p:spPr bwMode="auto">
          <a:xfrm>
            <a:off x="3565525" y="1473200"/>
            <a:ext cx="3311525" cy="1069975"/>
          </a:xfrm>
          <a:prstGeom prst="can">
            <a:avLst>
              <a:gd name="adj" fmla="val 50000"/>
            </a:avLst>
          </a:prstGeom>
          <a:gradFill rotWithShape="1">
            <a:gsLst>
              <a:gs pos="0">
                <a:srgbClr val="800080"/>
              </a:gs>
              <a:gs pos="50000">
                <a:srgbClr val="CC99FF"/>
              </a:gs>
              <a:gs pos="100000">
                <a:srgbClr val="800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fontAlgn="base">
              <a:spcBef>
                <a:spcPct val="50000"/>
              </a:spcBef>
              <a:spcAft>
                <a:spcPct val="0"/>
              </a:spcAft>
            </a:pPr>
            <a:endParaRPr lang="ja-JP" altLang="ja-JP" sz="1600">
              <a:solidFill>
                <a:prstClr val="black"/>
              </a:solidFill>
              <a:latin typeface="Arial" charset="0"/>
              <a:ea typeface="HGP創英角ﾎﾟｯﾌﾟ体" pitchFamily="50" charset="-128"/>
            </a:endParaRPr>
          </a:p>
        </p:txBody>
      </p:sp>
      <p:sp>
        <p:nvSpPr>
          <p:cNvPr id="921627" name="AutoShape 27"/>
          <p:cNvSpPr>
            <a:spLocks noChangeArrowheads="1"/>
          </p:cNvSpPr>
          <p:nvPr/>
        </p:nvSpPr>
        <p:spPr bwMode="auto">
          <a:xfrm>
            <a:off x="3779838" y="1196975"/>
            <a:ext cx="2808287" cy="576263"/>
          </a:xfrm>
          <a:prstGeom prst="roundRect">
            <a:avLst>
              <a:gd name="adj" fmla="val 16667"/>
            </a:avLst>
          </a:prstGeom>
          <a:solidFill>
            <a:srgbClr val="FFE7FF"/>
          </a:solidFill>
          <a:ln w="76200" cmpd="tri" algn="ctr">
            <a:solidFill>
              <a:srgbClr val="800000"/>
            </a:solid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buFont typeface="Wingdings" pitchFamily="2" charset="2"/>
              <a:buNone/>
              <a:defRPr/>
            </a:pPr>
            <a:r>
              <a:rPr lang="ja-JP" altLang="en-US" sz="2000" i="1" u="sng">
                <a:solidFill>
                  <a:srgbClr val="FF0066"/>
                </a:solidFill>
                <a:effectLst>
                  <a:outerShdw blurRad="38100" dist="38100" dir="2700000" algn="tl">
                    <a:srgbClr val="000000"/>
                  </a:outerShdw>
                </a:effectLst>
                <a:latin typeface="ＭＳ Ｐゴシック" pitchFamily="50" charset="-128"/>
                <a:ea typeface="HGP創英角ﾎﾟｯﾌﾟ体" pitchFamily="50" charset="-128"/>
              </a:rPr>
              <a:t>総額　約３９６億円</a:t>
            </a:r>
          </a:p>
        </p:txBody>
      </p:sp>
      <p:sp>
        <p:nvSpPr>
          <p:cNvPr id="921628" name="Text Box 28"/>
          <p:cNvSpPr txBox="1">
            <a:spLocks noChangeArrowheads="1"/>
          </p:cNvSpPr>
          <p:nvPr/>
        </p:nvSpPr>
        <p:spPr bwMode="auto">
          <a:xfrm>
            <a:off x="3708400" y="2773363"/>
            <a:ext cx="309562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③</a:t>
            </a:r>
            <a:r>
              <a:rPr lang="ja-JP" altLang="en-US">
                <a:solidFill>
                  <a:srgbClr val="800000"/>
                </a:solidFill>
                <a:latin typeface="Arial" charset="0"/>
                <a:ea typeface="HGP創英角ﾎﾟｯﾌﾟ体" pitchFamily="50" charset="-128"/>
              </a:rPr>
              <a:t>運営費（Ｄ項）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約３０億円</a:t>
            </a:r>
          </a:p>
        </p:txBody>
      </p:sp>
      <p:sp>
        <p:nvSpPr>
          <p:cNvPr id="921629" name="Text Box 29"/>
          <p:cNvSpPr txBox="1">
            <a:spLocks noChangeArrowheads="1"/>
          </p:cNvSpPr>
          <p:nvPr/>
        </p:nvSpPr>
        <p:spPr bwMode="auto">
          <a:xfrm>
            <a:off x="3924300" y="2055813"/>
            <a:ext cx="2592388" cy="36671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①</a:t>
            </a:r>
            <a:r>
              <a:rPr lang="ja-JP" altLang="en-US">
                <a:solidFill>
                  <a:srgbClr val="800000"/>
                </a:solidFill>
                <a:latin typeface="Arial" charset="0"/>
                <a:ea typeface="HGP創英角ﾎﾟｯﾌﾟ体" pitchFamily="50" charset="-128"/>
              </a:rPr>
              <a:t>定数削減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約６８億円</a:t>
            </a:r>
          </a:p>
        </p:txBody>
      </p:sp>
      <p:sp>
        <p:nvSpPr>
          <p:cNvPr id="921630" name="Text Box 30"/>
          <p:cNvSpPr txBox="1">
            <a:spLocks noChangeArrowheads="1"/>
          </p:cNvSpPr>
          <p:nvPr/>
        </p:nvSpPr>
        <p:spPr bwMode="auto">
          <a:xfrm>
            <a:off x="3563938" y="2486025"/>
            <a:ext cx="3168650" cy="36671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②</a:t>
            </a:r>
            <a:r>
              <a:rPr lang="ja-JP" altLang="en-US">
                <a:solidFill>
                  <a:srgbClr val="800000"/>
                </a:solidFill>
                <a:latin typeface="Arial" charset="0"/>
                <a:ea typeface="HGP創英角ﾎﾟｯﾌﾟ体" pitchFamily="50" charset="-128"/>
              </a:rPr>
              <a:t>手当等の見直し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約３０億円</a:t>
            </a:r>
            <a:r>
              <a:rPr lang="ja-JP" altLang="en-US" u="sng">
                <a:solidFill>
                  <a:srgbClr val="800000"/>
                </a:solidFill>
                <a:latin typeface="Arial" charset="0"/>
                <a:ea typeface="HGP創英角ﾎﾟｯﾌﾟ体" pitchFamily="50" charset="-128"/>
              </a:rPr>
              <a:t>　</a:t>
            </a:r>
          </a:p>
        </p:txBody>
      </p:sp>
      <p:sp>
        <p:nvSpPr>
          <p:cNvPr id="921631" name="Text Box 31"/>
          <p:cNvSpPr txBox="1">
            <a:spLocks noChangeArrowheads="1"/>
          </p:cNvSpPr>
          <p:nvPr/>
        </p:nvSpPr>
        <p:spPr bwMode="auto">
          <a:xfrm>
            <a:off x="3781425" y="3062288"/>
            <a:ext cx="2951163" cy="36671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en-US" altLang="ja-JP">
                <a:solidFill>
                  <a:srgbClr val="800000"/>
                </a:solidFill>
                <a:latin typeface="Arial" charset="0"/>
                <a:ea typeface="HGP創英角ﾎﾟｯﾌﾟ体" pitchFamily="50" charset="-128"/>
              </a:rPr>
              <a:t>④</a:t>
            </a:r>
            <a:r>
              <a:rPr lang="ja-JP" altLang="en-US">
                <a:solidFill>
                  <a:srgbClr val="800000"/>
                </a:solidFill>
                <a:latin typeface="Arial" charset="0"/>
                <a:ea typeface="HGP創英角ﾎﾟｯﾌﾟ体" pitchFamily="50" charset="-128"/>
              </a:rPr>
              <a:t>公債費（Ａ項）　</a:t>
            </a:r>
            <a:r>
              <a:rPr lang="ja-JP" altLang="en-US" u="sng">
                <a:solidFill>
                  <a:srgbClr val="FF0066"/>
                </a:solidFill>
                <a:effectLst>
                  <a:outerShdw blurRad="38100" dist="38100" dir="2700000" algn="tl">
                    <a:srgbClr val="C0C0C0"/>
                  </a:outerShdw>
                </a:effectLst>
                <a:latin typeface="Arial" charset="0"/>
                <a:ea typeface="HGP創英角ﾎﾟｯﾌﾟ体" pitchFamily="50" charset="-128"/>
              </a:rPr>
              <a:t>約１０億円</a:t>
            </a:r>
          </a:p>
        </p:txBody>
      </p:sp>
      <p:sp>
        <p:nvSpPr>
          <p:cNvPr id="64542" name="AutoShape 32"/>
          <p:cNvSpPr>
            <a:spLocks/>
          </p:cNvSpPr>
          <p:nvPr/>
        </p:nvSpPr>
        <p:spPr bwMode="auto">
          <a:xfrm>
            <a:off x="7019925" y="3213100"/>
            <a:ext cx="217488" cy="1152525"/>
          </a:xfrm>
          <a:prstGeom prst="rightBrace">
            <a:avLst>
              <a:gd name="adj1" fmla="val 4416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43" name="AutoShape 33"/>
          <p:cNvSpPr>
            <a:spLocks/>
          </p:cNvSpPr>
          <p:nvPr/>
        </p:nvSpPr>
        <p:spPr bwMode="auto">
          <a:xfrm>
            <a:off x="7019925" y="1754188"/>
            <a:ext cx="217488" cy="1368425"/>
          </a:xfrm>
          <a:prstGeom prst="rightBrace">
            <a:avLst>
              <a:gd name="adj1" fmla="val 524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44" name="AutoShape 34"/>
          <p:cNvSpPr>
            <a:spLocks/>
          </p:cNvSpPr>
          <p:nvPr/>
        </p:nvSpPr>
        <p:spPr bwMode="auto">
          <a:xfrm>
            <a:off x="7019925" y="4508500"/>
            <a:ext cx="217488" cy="1081088"/>
          </a:xfrm>
          <a:prstGeom prst="rightBrace">
            <a:avLst>
              <a:gd name="adj1" fmla="val 4142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45" name="Oval 35"/>
          <p:cNvSpPr>
            <a:spLocks noChangeArrowheads="1"/>
          </p:cNvSpPr>
          <p:nvPr/>
        </p:nvSpPr>
        <p:spPr bwMode="auto">
          <a:xfrm rot="-826501">
            <a:off x="7354888" y="3143250"/>
            <a:ext cx="1511300" cy="503238"/>
          </a:xfrm>
          <a:prstGeom prst="ellipse">
            <a:avLst/>
          </a:prstGeom>
          <a:solidFill>
            <a:schemeClr val="folHlink">
              <a:alpha val="4196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21636" name="Text Box 36"/>
          <p:cNvSpPr txBox="1">
            <a:spLocks noChangeArrowheads="1"/>
          </p:cNvSpPr>
          <p:nvPr/>
        </p:nvSpPr>
        <p:spPr bwMode="auto">
          <a:xfrm>
            <a:off x="7381875" y="3213100"/>
            <a:ext cx="1476375" cy="36671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i="1" u="sng">
                <a:solidFill>
                  <a:prstClr val="black"/>
                </a:solidFill>
                <a:effectLst>
                  <a:outerShdw blurRad="38100" dist="38100" dir="2700000" algn="tl">
                    <a:srgbClr val="C0C0C0"/>
                  </a:outerShdw>
                </a:effectLst>
                <a:latin typeface="Arial" charset="0"/>
              </a:rPr>
              <a:t>歳入の確保</a:t>
            </a:r>
          </a:p>
        </p:txBody>
      </p:sp>
      <p:sp>
        <p:nvSpPr>
          <p:cNvPr id="921637" name="AutoShape 37"/>
          <p:cNvSpPr>
            <a:spLocks noChangeArrowheads="1"/>
          </p:cNvSpPr>
          <p:nvPr/>
        </p:nvSpPr>
        <p:spPr bwMode="auto">
          <a:xfrm>
            <a:off x="7489825" y="3717925"/>
            <a:ext cx="1223963" cy="431800"/>
          </a:xfrm>
          <a:prstGeom prst="roundRect">
            <a:avLst>
              <a:gd name="adj" fmla="val 16667"/>
            </a:avLst>
          </a:prstGeom>
          <a:gradFill rotWithShape="1">
            <a:gsLst>
              <a:gs pos="0">
                <a:srgbClr val="FF6600"/>
              </a:gs>
              <a:gs pos="50000">
                <a:srgbClr val="FFFFFF"/>
              </a:gs>
              <a:gs pos="100000">
                <a:srgbClr val="FF6600"/>
              </a:gs>
            </a:gsLst>
            <a:lin ang="5400000" scaled="1"/>
          </a:gradFill>
          <a:ln w="76200" cmpd="tri"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buFont typeface="Wingdings" pitchFamily="2" charset="2"/>
              <a:buNone/>
              <a:defRPr/>
            </a:pPr>
            <a:r>
              <a:rPr lang="ja-JP" altLang="en-US" sz="1600" i="1" u="sng">
                <a:solidFill>
                  <a:prstClr val="black"/>
                </a:solidFill>
                <a:effectLst>
                  <a:outerShdw blurRad="38100" dist="38100" dir="2700000" algn="tl">
                    <a:srgbClr val="FFFFFF"/>
                  </a:outerShdw>
                </a:effectLst>
                <a:latin typeface="ＭＳ Ｐゴシック" pitchFamily="50" charset="-128"/>
              </a:rPr>
              <a:t>約１４０億円</a:t>
            </a:r>
          </a:p>
        </p:txBody>
      </p:sp>
      <p:sp>
        <p:nvSpPr>
          <p:cNvPr id="64548" name="Oval 38"/>
          <p:cNvSpPr>
            <a:spLocks noChangeArrowheads="1"/>
          </p:cNvSpPr>
          <p:nvPr/>
        </p:nvSpPr>
        <p:spPr bwMode="auto">
          <a:xfrm rot="-826501">
            <a:off x="7381875" y="4365625"/>
            <a:ext cx="1511300" cy="647700"/>
          </a:xfrm>
          <a:prstGeom prst="ellipse">
            <a:avLst/>
          </a:prstGeom>
          <a:solidFill>
            <a:schemeClr val="folHlink">
              <a:alpha val="4196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21639" name="Text Box 39"/>
          <p:cNvSpPr txBox="1">
            <a:spLocks noChangeArrowheads="1"/>
          </p:cNvSpPr>
          <p:nvPr/>
        </p:nvSpPr>
        <p:spPr bwMode="auto">
          <a:xfrm>
            <a:off x="7451725" y="4371975"/>
            <a:ext cx="1441450" cy="641350"/>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i="1" u="sng">
                <a:solidFill>
                  <a:prstClr val="black"/>
                </a:solidFill>
                <a:effectLst>
                  <a:outerShdw blurRad="38100" dist="38100" dir="2700000" algn="tl">
                    <a:srgbClr val="C0C0C0"/>
                  </a:outerShdw>
                </a:effectLst>
                <a:latin typeface="Arial" charset="0"/>
              </a:rPr>
              <a:t>行政経費の</a:t>
            </a:r>
            <a:br>
              <a:rPr lang="ja-JP" altLang="en-US" i="1" u="sng">
                <a:solidFill>
                  <a:prstClr val="black"/>
                </a:solidFill>
                <a:effectLst>
                  <a:outerShdw blurRad="38100" dist="38100" dir="2700000" algn="tl">
                    <a:srgbClr val="C0C0C0"/>
                  </a:outerShdw>
                </a:effectLst>
                <a:latin typeface="Arial" charset="0"/>
              </a:rPr>
            </a:br>
            <a:r>
              <a:rPr lang="ja-JP" altLang="en-US" i="1" u="sng">
                <a:solidFill>
                  <a:prstClr val="black"/>
                </a:solidFill>
                <a:effectLst>
                  <a:outerShdw blurRad="38100" dist="38100" dir="2700000" algn="tl">
                    <a:srgbClr val="C0C0C0"/>
                  </a:outerShdw>
                </a:effectLst>
                <a:latin typeface="Arial" charset="0"/>
              </a:rPr>
              <a:t>削減</a:t>
            </a:r>
          </a:p>
        </p:txBody>
      </p:sp>
      <p:sp>
        <p:nvSpPr>
          <p:cNvPr id="921640" name="AutoShape 40"/>
          <p:cNvSpPr>
            <a:spLocks noChangeArrowheads="1"/>
          </p:cNvSpPr>
          <p:nvPr/>
        </p:nvSpPr>
        <p:spPr bwMode="auto">
          <a:xfrm>
            <a:off x="7489825" y="5086350"/>
            <a:ext cx="1223963" cy="431800"/>
          </a:xfrm>
          <a:prstGeom prst="roundRect">
            <a:avLst>
              <a:gd name="adj" fmla="val 16667"/>
            </a:avLst>
          </a:prstGeom>
          <a:gradFill rotWithShape="1">
            <a:gsLst>
              <a:gs pos="0">
                <a:schemeClr val="accent2"/>
              </a:gs>
              <a:gs pos="50000">
                <a:srgbClr val="CCECFF"/>
              </a:gs>
              <a:gs pos="100000">
                <a:schemeClr val="accent2"/>
              </a:gs>
            </a:gsLst>
            <a:lin ang="5400000" scaled="1"/>
          </a:gradFill>
          <a:ln w="76200" cmpd="tri"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buFont typeface="Wingdings" pitchFamily="2" charset="2"/>
              <a:buNone/>
              <a:defRPr/>
            </a:pPr>
            <a:r>
              <a:rPr lang="ja-JP" altLang="en-US" sz="1600" i="1" u="sng">
                <a:solidFill>
                  <a:prstClr val="black"/>
                </a:solidFill>
                <a:effectLst>
                  <a:outerShdw blurRad="38100" dist="38100" dir="2700000" algn="tl">
                    <a:srgbClr val="FFFFFF"/>
                  </a:outerShdw>
                </a:effectLst>
                <a:latin typeface="ＭＳ Ｐゴシック" pitchFamily="50" charset="-128"/>
              </a:rPr>
              <a:t>約１１８億円</a:t>
            </a:r>
          </a:p>
        </p:txBody>
      </p:sp>
      <p:sp>
        <p:nvSpPr>
          <p:cNvPr id="64551" name="AutoShape 41"/>
          <p:cNvSpPr>
            <a:spLocks noChangeArrowheads="1"/>
          </p:cNvSpPr>
          <p:nvPr/>
        </p:nvSpPr>
        <p:spPr bwMode="auto">
          <a:xfrm>
            <a:off x="250825" y="2565400"/>
            <a:ext cx="2808288" cy="2303463"/>
          </a:xfrm>
          <a:prstGeom prst="roundRect">
            <a:avLst>
              <a:gd name="adj" fmla="val 20949"/>
            </a:avLst>
          </a:prstGeom>
          <a:noFill/>
          <a:ln w="28575" algn="ctr">
            <a:solidFill>
              <a:srgbClr val="800000"/>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64552" name="AutoShape 42"/>
          <p:cNvSpPr>
            <a:spLocks noChangeArrowheads="1"/>
          </p:cNvSpPr>
          <p:nvPr/>
        </p:nvSpPr>
        <p:spPr bwMode="auto">
          <a:xfrm>
            <a:off x="1187450" y="4652963"/>
            <a:ext cx="944563" cy="392112"/>
          </a:xfrm>
          <a:prstGeom prst="roundRect">
            <a:avLst>
              <a:gd name="adj" fmla="val 17218"/>
            </a:avLst>
          </a:prstGeom>
          <a:solidFill>
            <a:srgbClr val="FF9B9B"/>
          </a:solidFill>
          <a:ln w="28575" algn="ctr">
            <a:solidFill>
              <a:srgbClr val="800000"/>
            </a:solidFill>
            <a:round/>
            <a:headEnd/>
            <a:tailEnd/>
          </a:ln>
        </p:spPr>
        <p:txBody>
          <a:bodyPr anchor="ctr">
            <a:spAutoFit/>
          </a:bodyPr>
          <a:lstStyle/>
          <a:p>
            <a:pPr algn="ctr" fontAlgn="base">
              <a:spcBef>
                <a:spcPct val="50000"/>
              </a:spcBef>
              <a:spcAft>
                <a:spcPct val="0"/>
              </a:spcAft>
            </a:pPr>
            <a:r>
              <a:rPr lang="en-US" altLang="ja-JP" sz="1600">
                <a:solidFill>
                  <a:prstClr val="black"/>
                </a:solidFill>
                <a:latin typeface="ＭＳ Ｐゴシック" charset="-128"/>
              </a:rPr>
              <a:t>H24</a:t>
            </a:r>
            <a:r>
              <a:rPr lang="ja-JP" altLang="en-US" sz="1600">
                <a:solidFill>
                  <a:prstClr val="black"/>
                </a:solidFill>
                <a:latin typeface="ＭＳ Ｐゴシック" charset="-128"/>
              </a:rPr>
              <a:t>まで</a:t>
            </a:r>
          </a:p>
        </p:txBody>
      </p:sp>
      <p:sp>
        <p:nvSpPr>
          <p:cNvPr id="64553" name="Line 43"/>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921644" name="AutoShape 44"/>
          <p:cNvSpPr>
            <a:spLocks noChangeArrowheads="1"/>
          </p:cNvSpPr>
          <p:nvPr/>
        </p:nvSpPr>
        <p:spPr bwMode="auto">
          <a:xfrm>
            <a:off x="179388" y="549275"/>
            <a:ext cx="8785225" cy="360363"/>
          </a:xfrm>
          <a:prstGeom prst="roundRect">
            <a:avLst>
              <a:gd name="adj" fmla="val 16667"/>
            </a:avLst>
          </a:prstGeom>
          <a:gradFill rotWithShape="1">
            <a:gsLst>
              <a:gs pos="0">
                <a:srgbClr val="FF0066"/>
              </a:gs>
              <a:gs pos="100000">
                <a:srgbClr val="FF0066">
                  <a:gamma/>
                  <a:tint val="0"/>
                  <a:invGamma/>
                </a:srgbClr>
              </a:gs>
            </a:gsLst>
            <a:lin ang="0" scaled="1"/>
          </a:gradFill>
          <a:ln w="9525">
            <a:noFill/>
            <a:round/>
            <a:headEnd/>
            <a:tailEnd/>
          </a:ln>
          <a:effectLst/>
        </p:spPr>
        <p:txBody>
          <a:bodyPr wrap="none" anchor="ctr"/>
          <a:lstStyle/>
          <a:p>
            <a:pPr fontAlgn="base">
              <a:spcBef>
                <a:spcPct val="0"/>
              </a:spcBef>
              <a:spcAft>
                <a:spcPct val="0"/>
              </a:spcAft>
              <a:defRPr/>
            </a:pPr>
            <a:r>
              <a:rPr lang="en-US" altLang="ja-JP" b="1" dirty="0">
                <a:solidFill>
                  <a:prstClr val="white"/>
                </a:solidFill>
                <a:effectLst>
                  <a:outerShdw blurRad="38100" dist="38100" dir="2700000" algn="tl">
                    <a:srgbClr val="000000"/>
                  </a:outerShdw>
                </a:effectLst>
                <a:latin typeface="Arial" charset="0"/>
              </a:rPr>
              <a:t>■</a:t>
            </a:r>
            <a:r>
              <a:rPr lang="ja-JP" altLang="en-US" b="1" dirty="0">
                <a:solidFill>
                  <a:prstClr val="white"/>
                </a:solidFill>
                <a:effectLst>
                  <a:outerShdw blurRad="38100" dist="38100" dir="2700000" algn="tl">
                    <a:srgbClr val="000000"/>
                  </a:outerShdw>
                </a:effectLst>
                <a:latin typeface="Arial" charset="0"/>
              </a:rPr>
              <a:t>　</a:t>
            </a:r>
            <a:r>
              <a:rPr lang="ja-JP" altLang="en-US" i="1" dirty="0">
                <a:solidFill>
                  <a:prstClr val="white"/>
                </a:solidFill>
                <a:effectLst>
                  <a:outerShdw blurRad="38100" dist="38100" dir="2700000" algn="tl">
                    <a:srgbClr val="000000"/>
                  </a:outerShdw>
                </a:effectLst>
                <a:latin typeface="Arial" charset="0"/>
              </a:rPr>
              <a:t>策定時（Ｈ２０．１２）の取組目標　</a:t>
            </a:r>
            <a:endParaRPr lang="ja-JP" altLang="en-US" b="1" dirty="0">
              <a:solidFill>
                <a:prstClr val="white"/>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59293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56"/>
          <p:cNvGraphicFramePr>
            <a:graphicFrameLocks noChangeAspect="1"/>
          </p:cNvGraphicFramePr>
          <p:nvPr>
            <p:extLst>
              <p:ext uri="{D42A27DB-BD31-4B8C-83A1-F6EECF244321}">
                <p14:modId xmlns:p14="http://schemas.microsoft.com/office/powerpoint/2010/main" val="2853252680"/>
              </p:ext>
            </p:extLst>
          </p:nvPr>
        </p:nvGraphicFramePr>
        <p:xfrm>
          <a:off x="1654176" y="1268413"/>
          <a:ext cx="4657726" cy="4194175"/>
        </p:xfrm>
        <a:graphic>
          <a:graphicData uri="http://schemas.openxmlformats.org/presentationml/2006/ole">
            <mc:AlternateContent xmlns:mc="http://schemas.openxmlformats.org/markup-compatibility/2006">
              <mc:Choice xmlns:v="urn:schemas-microsoft-com:vml" Requires="v">
                <p:oleObj spid="_x0000_s5045" name="グラフ" r:id="rId3" imgW="4714951" imgH="4276649" progId="MSGraph.Chart.8">
                  <p:embed followColorScheme="full"/>
                </p:oleObj>
              </mc:Choice>
              <mc:Fallback>
                <p:oleObj name="グラフ" r:id="rId3" imgW="4714951" imgH="4276649" progId="MSGraph.Chart.8">
                  <p:embed followColorScheme="full"/>
                  <p:pic>
                    <p:nvPicPr>
                      <p:cNvPr id="0" name="Picture 9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6" y="1268413"/>
                        <a:ext cx="4657726"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4553" name="Text Box 57"/>
          <p:cNvSpPr txBox="1">
            <a:spLocks noChangeArrowheads="1"/>
          </p:cNvSpPr>
          <p:nvPr/>
        </p:nvSpPr>
        <p:spPr bwMode="auto">
          <a:xfrm>
            <a:off x="4335834" y="2286001"/>
            <a:ext cx="935038" cy="27463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latin typeface="Arial" charset="0"/>
              </a:rPr>
              <a:t>県　税</a:t>
            </a:r>
          </a:p>
        </p:txBody>
      </p:sp>
      <p:sp>
        <p:nvSpPr>
          <p:cNvPr id="874554" name="Text Box 58"/>
          <p:cNvSpPr txBox="1">
            <a:spLocks noChangeArrowheads="1"/>
          </p:cNvSpPr>
          <p:nvPr/>
        </p:nvSpPr>
        <p:spPr bwMode="auto">
          <a:xfrm>
            <a:off x="6357939" y="3643313"/>
            <a:ext cx="1189038" cy="457200"/>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latin typeface="Arial" charset="0"/>
              </a:rPr>
              <a:t>地方消費税</a:t>
            </a:r>
            <a:br>
              <a:rPr lang="ja-JP" altLang="en-US" sz="1200" i="1" u="sng" dirty="0">
                <a:solidFill>
                  <a:prstClr val="black"/>
                </a:solidFill>
                <a:latin typeface="Arial" charset="0"/>
              </a:rPr>
            </a:br>
            <a:r>
              <a:rPr lang="ja-JP" altLang="en-US" sz="1200" i="1" u="sng" dirty="0">
                <a:solidFill>
                  <a:prstClr val="black"/>
                </a:solidFill>
                <a:latin typeface="Arial" charset="0"/>
              </a:rPr>
              <a:t>清算金</a:t>
            </a:r>
          </a:p>
        </p:txBody>
      </p:sp>
      <p:sp>
        <p:nvSpPr>
          <p:cNvPr id="874555" name="Text Box 59"/>
          <p:cNvSpPr txBox="1">
            <a:spLocks noChangeArrowheads="1"/>
          </p:cNvSpPr>
          <p:nvPr/>
        </p:nvSpPr>
        <p:spPr bwMode="auto">
          <a:xfrm>
            <a:off x="5857877" y="4572001"/>
            <a:ext cx="935038" cy="27463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latin typeface="Arial" charset="0"/>
              </a:rPr>
              <a:t>その他</a:t>
            </a:r>
          </a:p>
        </p:txBody>
      </p:sp>
      <p:sp>
        <p:nvSpPr>
          <p:cNvPr id="874556" name="Text Box 60"/>
          <p:cNvSpPr txBox="1">
            <a:spLocks noChangeArrowheads="1"/>
          </p:cNvSpPr>
          <p:nvPr/>
        </p:nvSpPr>
        <p:spPr bwMode="auto">
          <a:xfrm>
            <a:off x="3214689" y="5286376"/>
            <a:ext cx="1366838" cy="27463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latin typeface="Arial" charset="0"/>
              </a:rPr>
              <a:t>地方譲与税等</a:t>
            </a:r>
          </a:p>
        </p:txBody>
      </p:sp>
      <p:sp>
        <p:nvSpPr>
          <p:cNvPr id="3094" name="Freeform 61"/>
          <p:cNvSpPr>
            <a:spLocks/>
          </p:cNvSpPr>
          <p:nvPr/>
        </p:nvSpPr>
        <p:spPr bwMode="auto">
          <a:xfrm>
            <a:off x="4429126" y="4857751"/>
            <a:ext cx="287338" cy="539750"/>
          </a:xfrm>
          <a:custGeom>
            <a:avLst/>
            <a:gdLst>
              <a:gd name="T0" fmla="*/ 3085 w 182"/>
              <a:gd name="T1" fmla="*/ 0 h 227"/>
              <a:gd name="T2" fmla="*/ 1593 w 182"/>
              <a:gd name="T3" fmla="*/ 958500710 h 227"/>
              <a:gd name="T4" fmla="*/ 0 w 182"/>
              <a:gd name="T5" fmla="*/ 958500710 h 227"/>
              <a:gd name="T6" fmla="*/ 0 60000 65536"/>
              <a:gd name="T7" fmla="*/ 0 60000 65536"/>
              <a:gd name="T8" fmla="*/ 0 60000 65536"/>
              <a:gd name="T9" fmla="*/ 0 w 182"/>
              <a:gd name="T10" fmla="*/ 0 h 227"/>
              <a:gd name="T11" fmla="*/ 182 w 182"/>
              <a:gd name="T12" fmla="*/ 227 h 227"/>
            </a:gdLst>
            <a:ahLst/>
            <a:cxnLst>
              <a:cxn ang="T6">
                <a:pos x="T0" y="T1"/>
              </a:cxn>
              <a:cxn ang="T7">
                <a:pos x="T2" y="T3"/>
              </a:cxn>
              <a:cxn ang="T8">
                <a:pos x="T4" y="T5"/>
              </a:cxn>
            </a:cxnLst>
            <a:rect l="T9" t="T10" r="T11" b="T12"/>
            <a:pathLst>
              <a:path w="182" h="227">
                <a:moveTo>
                  <a:pt x="182" y="0"/>
                </a:moveTo>
                <a:lnTo>
                  <a:pt x="94" y="227"/>
                </a:lnTo>
                <a:lnTo>
                  <a:pt x="0" y="227"/>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ja-JP" altLang="en-US" sz="1000">
              <a:solidFill>
                <a:prstClr val="black"/>
              </a:solidFill>
              <a:latin typeface="Arial" charset="0"/>
            </a:endParaRPr>
          </a:p>
        </p:txBody>
      </p:sp>
      <p:sp>
        <p:nvSpPr>
          <p:cNvPr id="874558" name="Text Box 62"/>
          <p:cNvSpPr txBox="1">
            <a:spLocks noChangeArrowheads="1"/>
          </p:cNvSpPr>
          <p:nvPr/>
        </p:nvSpPr>
        <p:spPr bwMode="auto">
          <a:xfrm>
            <a:off x="3286126" y="3643313"/>
            <a:ext cx="935038" cy="457200"/>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latin typeface="Arial" charset="0"/>
              </a:rPr>
              <a:t>国庫</a:t>
            </a:r>
            <a:br>
              <a:rPr lang="ja-JP" altLang="en-US" sz="1200" i="1" u="sng" dirty="0">
                <a:solidFill>
                  <a:prstClr val="black"/>
                </a:solidFill>
                <a:latin typeface="Arial" charset="0"/>
              </a:rPr>
            </a:br>
            <a:r>
              <a:rPr lang="ja-JP" altLang="en-US" sz="1200" i="1" u="sng" dirty="0">
                <a:solidFill>
                  <a:prstClr val="black"/>
                </a:solidFill>
                <a:latin typeface="Arial" charset="0"/>
              </a:rPr>
              <a:t>支出金</a:t>
            </a:r>
          </a:p>
        </p:txBody>
      </p:sp>
      <p:sp>
        <p:nvSpPr>
          <p:cNvPr id="874559" name="Text Box 63"/>
          <p:cNvSpPr txBox="1">
            <a:spLocks noChangeArrowheads="1"/>
          </p:cNvSpPr>
          <p:nvPr/>
        </p:nvSpPr>
        <p:spPr bwMode="auto">
          <a:xfrm>
            <a:off x="1785939" y="3357563"/>
            <a:ext cx="1077913" cy="27463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latin typeface="Arial" charset="0"/>
              </a:rPr>
              <a:t>県　債</a:t>
            </a:r>
          </a:p>
        </p:txBody>
      </p:sp>
      <p:sp>
        <p:nvSpPr>
          <p:cNvPr id="874560" name="Text Box 64"/>
          <p:cNvSpPr txBox="1">
            <a:spLocks noChangeArrowheads="1"/>
          </p:cNvSpPr>
          <p:nvPr/>
        </p:nvSpPr>
        <p:spPr bwMode="auto">
          <a:xfrm>
            <a:off x="2087564" y="2205038"/>
            <a:ext cx="1366838" cy="27463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latin typeface="Arial" charset="0"/>
              </a:rPr>
              <a:t>地方交付税</a:t>
            </a:r>
          </a:p>
        </p:txBody>
      </p:sp>
      <p:sp>
        <p:nvSpPr>
          <p:cNvPr id="3101" name="Freeform 77"/>
          <p:cNvSpPr>
            <a:spLocks/>
          </p:cNvSpPr>
          <p:nvPr/>
        </p:nvSpPr>
        <p:spPr bwMode="auto">
          <a:xfrm>
            <a:off x="5715002" y="3571876"/>
            <a:ext cx="720725" cy="287338"/>
          </a:xfrm>
          <a:custGeom>
            <a:avLst/>
            <a:gdLst>
              <a:gd name="T0" fmla="*/ 2147483647 w 257"/>
              <a:gd name="T1" fmla="*/ 1 h 320"/>
              <a:gd name="T2" fmla="*/ 2147483647 w 257"/>
              <a:gd name="T3" fmla="*/ 1 h 320"/>
              <a:gd name="T4" fmla="*/ 0 w 257"/>
              <a:gd name="T5" fmla="*/ 0 h 320"/>
              <a:gd name="T6" fmla="*/ 0 60000 65536"/>
              <a:gd name="T7" fmla="*/ 0 60000 65536"/>
              <a:gd name="T8" fmla="*/ 0 60000 65536"/>
              <a:gd name="T9" fmla="*/ 0 w 257"/>
              <a:gd name="T10" fmla="*/ 0 h 320"/>
              <a:gd name="T11" fmla="*/ 257 w 257"/>
              <a:gd name="T12" fmla="*/ 320 h 320"/>
            </a:gdLst>
            <a:ahLst/>
            <a:cxnLst>
              <a:cxn ang="T6">
                <a:pos x="T0" y="T1"/>
              </a:cxn>
              <a:cxn ang="T7">
                <a:pos x="T2" y="T3"/>
              </a:cxn>
              <a:cxn ang="T8">
                <a:pos x="T4" y="T5"/>
              </a:cxn>
            </a:cxnLst>
            <a:rect l="T9" t="T10" r="T11" b="T12"/>
            <a:pathLst>
              <a:path w="257" h="320">
                <a:moveTo>
                  <a:pt x="257" y="317"/>
                </a:moveTo>
                <a:lnTo>
                  <a:pt x="68" y="320"/>
                </a:lnTo>
                <a:lnTo>
                  <a:pt x="0" y="0"/>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ja-JP" altLang="en-US" sz="1000">
              <a:solidFill>
                <a:prstClr val="black"/>
              </a:solidFill>
              <a:latin typeface="Arial" charset="0"/>
            </a:endParaRPr>
          </a:p>
        </p:txBody>
      </p:sp>
      <p:sp>
        <p:nvSpPr>
          <p:cNvPr id="3103" name="Text Box 121"/>
          <p:cNvSpPr txBox="1">
            <a:spLocks noChangeArrowheads="1"/>
          </p:cNvSpPr>
          <p:nvPr/>
        </p:nvSpPr>
        <p:spPr bwMode="auto">
          <a:xfrm>
            <a:off x="6786564" y="4286251"/>
            <a:ext cx="19097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latin typeface="ＭＳ Ｐゴシック" charset="-128"/>
              </a:rPr>
              <a:t>・繰入金　</a:t>
            </a:r>
            <a:r>
              <a:rPr lang="en-US" altLang="ja-JP" dirty="0" smtClean="0">
                <a:solidFill>
                  <a:prstClr val="black"/>
                </a:solidFill>
                <a:latin typeface="ＭＳ Ｐゴシック" charset="-128"/>
              </a:rPr>
              <a:t>364</a:t>
            </a:r>
            <a:r>
              <a:rPr lang="ja-JP" altLang="en-US" dirty="0">
                <a:solidFill>
                  <a:prstClr val="black"/>
                </a:solidFill>
                <a:latin typeface="ＭＳ Ｐゴシック" charset="-128"/>
              </a:rPr>
              <a:t>　　</a:t>
            </a:r>
            <a:r>
              <a:rPr lang="en-US" altLang="ja-JP" dirty="0" smtClean="0">
                <a:solidFill>
                  <a:prstClr val="black"/>
                </a:solidFill>
                <a:latin typeface="ＭＳ Ｐゴシック" charset="-128"/>
              </a:rPr>
              <a:t>5.5%</a:t>
            </a:r>
            <a:r>
              <a:rPr lang="en-US" altLang="ja-JP" dirty="0">
                <a:solidFill>
                  <a:prstClr val="black"/>
                </a:solidFill>
                <a:latin typeface="ＭＳ Ｐゴシック" charset="-128"/>
              </a:rPr>
              <a:t/>
            </a:r>
            <a:br>
              <a:rPr lang="en-US" altLang="ja-JP" dirty="0">
                <a:solidFill>
                  <a:prstClr val="black"/>
                </a:solidFill>
                <a:latin typeface="ＭＳ Ｐゴシック" charset="-128"/>
              </a:rPr>
            </a:br>
            <a:r>
              <a:rPr lang="ja-JP" altLang="en-US" dirty="0">
                <a:solidFill>
                  <a:prstClr val="black"/>
                </a:solidFill>
                <a:latin typeface="ＭＳ Ｐゴシック" charset="-128"/>
              </a:rPr>
              <a:t>・諸収入　</a:t>
            </a:r>
            <a:r>
              <a:rPr lang="en-US" altLang="ja-JP" dirty="0" smtClean="0">
                <a:solidFill>
                  <a:prstClr val="black"/>
                </a:solidFill>
                <a:latin typeface="ＭＳ Ｐゴシック" charset="-128"/>
              </a:rPr>
              <a:t>125</a:t>
            </a:r>
            <a:r>
              <a:rPr lang="ja-JP" altLang="en-US" dirty="0">
                <a:solidFill>
                  <a:prstClr val="black"/>
                </a:solidFill>
                <a:latin typeface="ＭＳ Ｐゴシック" charset="-128"/>
              </a:rPr>
              <a:t>　　</a:t>
            </a:r>
            <a:r>
              <a:rPr lang="en-US" altLang="ja-JP" dirty="0" smtClean="0">
                <a:solidFill>
                  <a:prstClr val="black"/>
                </a:solidFill>
                <a:latin typeface="ＭＳ Ｐゴシック" charset="-128"/>
              </a:rPr>
              <a:t>1.9%</a:t>
            </a:r>
            <a:r>
              <a:rPr lang="en-US" altLang="ja-JP" dirty="0">
                <a:solidFill>
                  <a:prstClr val="black"/>
                </a:solidFill>
                <a:latin typeface="ＭＳ Ｐゴシック" charset="-128"/>
              </a:rPr>
              <a:t/>
            </a:r>
            <a:br>
              <a:rPr lang="en-US" altLang="ja-JP" dirty="0">
                <a:solidFill>
                  <a:prstClr val="black"/>
                </a:solidFill>
                <a:latin typeface="ＭＳ Ｐゴシック" charset="-128"/>
              </a:rPr>
            </a:br>
            <a:r>
              <a:rPr lang="ja-JP" altLang="en-US" dirty="0">
                <a:solidFill>
                  <a:prstClr val="black"/>
                </a:solidFill>
                <a:latin typeface="ＭＳ Ｐゴシック" charset="-128"/>
              </a:rPr>
              <a:t>・使用料及び手数料　</a:t>
            </a:r>
            <a:br>
              <a:rPr lang="ja-JP" altLang="en-US" dirty="0">
                <a:solidFill>
                  <a:prstClr val="black"/>
                </a:solidFill>
                <a:latin typeface="ＭＳ Ｐゴシック" charset="-128"/>
              </a:rPr>
            </a:br>
            <a:r>
              <a:rPr lang="ja-JP" altLang="en-US" dirty="0">
                <a:solidFill>
                  <a:prstClr val="black"/>
                </a:solidFill>
                <a:latin typeface="ＭＳ Ｐゴシック" charset="-128"/>
              </a:rPr>
              <a:t>　　　　　　　</a:t>
            </a:r>
            <a:r>
              <a:rPr lang="en-US" altLang="ja-JP" dirty="0" smtClean="0">
                <a:solidFill>
                  <a:prstClr val="black"/>
                </a:solidFill>
                <a:latin typeface="ＭＳ Ｐゴシック" charset="-128"/>
              </a:rPr>
              <a:t>60</a:t>
            </a:r>
            <a:r>
              <a:rPr lang="ja-JP" altLang="en-US" dirty="0">
                <a:solidFill>
                  <a:prstClr val="black"/>
                </a:solidFill>
                <a:latin typeface="ＭＳ Ｐゴシック" charset="-128"/>
              </a:rPr>
              <a:t>　　</a:t>
            </a:r>
            <a:r>
              <a:rPr lang="en-US" altLang="ja-JP" dirty="0" smtClean="0">
                <a:solidFill>
                  <a:prstClr val="black"/>
                </a:solidFill>
                <a:latin typeface="ＭＳ Ｐゴシック" charset="-128"/>
              </a:rPr>
              <a:t>0.9%</a:t>
            </a:r>
            <a:r>
              <a:rPr lang="en-US" altLang="ja-JP" dirty="0">
                <a:solidFill>
                  <a:prstClr val="black"/>
                </a:solidFill>
                <a:latin typeface="ＭＳ Ｐゴシック" charset="-128"/>
              </a:rPr>
              <a:t/>
            </a:r>
            <a:br>
              <a:rPr lang="en-US" altLang="ja-JP" dirty="0">
                <a:solidFill>
                  <a:prstClr val="black"/>
                </a:solidFill>
                <a:latin typeface="ＭＳ Ｐゴシック" charset="-128"/>
              </a:rPr>
            </a:br>
            <a:r>
              <a:rPr lang="ja-JP" altLang="en-US" dirty="0">
                <a:solidFill>
                  <a:prstClr val="black"/>
                </a:solidFill>
                <a:latin typeface="ＭＳ Ｐゴシック" charset="-128"/>
              </a:rPr>
              <a:t>・分担金及び負担金　</a:t>
            </a:r>
            <a:br>
              <a:rPr lang="ja-JP" altLang="en-US" dirty="0">
                <a:solidFill>
                  <a:prstClr val="black"/>
                </a:solidFill>
                <a:latin typeface="ＭＳ Ｐゴシック" charset="-128"/>
              </a:rPr>
            </a:br>
            <a:r>
              <a:rPr lang="ja-JP" altLang="en-US" dirty="0">
                <a:solidFill>
                  <a:prstClr val="black"/>
                </a:solidFill>
                <a:latin typeface="ＭＳ Ｐゴシック" charset="-128"/>
              </a:rPr>
              <a:t>　　　　　　　</a:t>
            </a:r>
            <a:r>
              <a:rPr lang="en-US" altLang="ja-JP" dirty="0" smtClean="0">
                <a:solidFill>
                  <a:prstClr val="black"/>
                </a:solidFill>
                <a:latin typeface="ＭＳ Ｐゴシック" charset="-128"/>
              </a:rPr>
              <a:t>52</a:t>
            </a:r>
            <a:r>
              <a:rPr lang="ja-JP" altLang="en-US" dirty="0">
                <a:solidFill>
                  <a:prstClr val="black"/>
                </a:solidFill>
                <a:latin typeface="ＭＳ Ｐゴシック" charset="-128"/>
              </a:rPr>
              <a:t>　　</a:t>
            </a:r>
            <a:r>
              <a:rPr lang="en-US" altLang="ja-JP" dirty="0" smtClean="0">
                <a:solidFill>
                  <a:prstClr val="black"/>
                </a:solidFill>
                <a:latin typeface="ＭＳ Ｐゴシック" charset="-128"/>
              </a:rPr>
              <a:t>0.8%</a:t>
            </a:r>
            <a:r>
              <a:rPr lang="en-US" altLang="ja-JP" dirty="0">
                <a:solidFill>
                  <a:prstClr val="black"/>
                </a:solidFill>
                <a:latin typeface="ＭＳ Ｐゴシック" charset="-128"/>
              </a:rPr>
              <a:t/>
            </a:r>
            <a:br>
              <a:rPr lang="en-US" altLang="ja-JP" dirty="0">
                <a:solidFill>
                  <a:prstClr val="black"/>
                </a:solidFill>
                <a:latin typeface="ＭＳ Ｐゴシック" charset="-128"/>
              </a:rPr>
            </a:br>
            <a:r>
              <a:rPr lang="ja-JP" altLang="en-US" dirty="0">
                <a:solidFill>
                  <a:prstClr val="black"/>
                </a:solidFill>
                <a:latin typeface="ＭＳ Ｐゴシック" charset="-128"/>
              </a:rPr>
              <a:t>・財産収入</a:t>
            </a:r>
            <a:r>
              <a:rPr lang="ja-JP" altLang="en-US" dirty="0" smtClean="0">
                <a:solidFill>
                  <a:prstClr val="black"/>
                </a:solidFill>
                <a:latin typeface="ＭＳ Ｐゴシック" charset="-128"/>
              </a:rPr>
              <a:t>等</a:t>
            </a:r>
            <a:endParaRPr lang="en-US" altLang="ja-JP" dirty="0" smtClean="0">
              <a:solidFill>
                <a:prstClr val="black"/>
              </a:solidFill>
              <a:latin typeface="ＭＳ Ｐゴシック" charset="-128"/>
            </a:endParaRPr>
          </a:p>
          <a:p>
            <a:pPr eaLnBrk="1" fontAlgn="base" hangingPunct="1">
              <a:spcAft>
                <a:spcPct val="0"/>
              </a:spcAft>
            </a:pPr>
            <a:r>
              <a:rPr lang="en-US" altLang="ja-JP" dirty="0">
                <a:solidFill>
                  <a:prstClr val="black"/>
                </a:solidFill>
                <a:latin typeface="ＭＳ Ｐゴシック" charset="-128"/>
              </a:rPr>
              <a:t> </a:t>
            </a:r>
            <a:r>
              <a:rPr lang="en-US" altLang="ja-JP" dirty="0" smtClean="0">
                <a:solidFill>
                  <a:prstClr val="black"/>
                </a:solidFill>
                <a:latin typeface="ＭＳ Ｐゴシック" charset="-128"/>
              </a:rPr>
              <a:t>            </a:t>
            </a:r>
            <a:r>
              <a:rPr lang="ja-JP" altLang="en-US" dirty="0">
                <a:solidFill>
                  <a:prstClr val="black"/>
                </a:solidFill>
                <a:latin typeface="ＭＳ Ｐゴシック" charset="-128"/>
              </a:rPr>
              <a:t>　</a:t>
            </a:r>
            <a:r>
              <a:rPr lang="en-US" altLang="ja-JP" dirty="0" smtClean="0">
                <a:solidFill>
                  <a:prstClr val="black"/>
                </a:solidFill>
                <a:latin typeface="ＭＳ Ｐゴシック" charset="-128"/>
              </a:rPr>
              <a:t>13</a:t>
            </a:r>
            <a:r>
              <a:rPr lang="ja-JP" altLang="en-US" dirty="0">
                <a:solidFill>
                  <a:prstClr val="black"/>
                </a:solidFill>
                <a:latin typeface="ＭＳ Ｐゴシック" charset="-128"/>
              </a:rPr>
              <a:t>　</a:t>
            </a:r>
            <a:r>
              <a:rPr lang="en-US" altLang="ja-JP" dirty="0">
                <a:solidFill>
                  <a:prstClr val="black"/>
                </a:solidFill>
                <a:latin typeface="ＭＳ Ｐゴシック" charset="-128"/>
              </a:rPr>
              <a:t> </a:t>
            </a:r>
            <a:r>
              <a:rPr lang="en-US" altLang="ja-JP" dirty="0" smtClean="0">
                <a:solidFill>
                  <a:prstClr val="black"/>
                </a:solidFill>
                <a:latin typeface="ＭＳ Ｐゴシック" charset="-128"/>
              </a:rPr>
              <a:t>  0.2%</a:t>
            </a:r>
            <a:endParaRPr lang="en-US" altLang="ja-JP" dirty="0">
              <a:solidFill>
                <a:prstClr val="black"/>
              </a:solidFill>
              <a:latin typeface="ＭＳ Ｐゴシック" charset="-128"/>
            </a:endParaRPr>
          </a:p>
        </p:txBody>
      </p:sp>
      <p:sp>
        <p:nvSpPr>
          <p:cNvPr id="3104" name="AutoShape 123"/>
          <p:cNvSpPr>
            <a:spLocks/>
          </p:cNvSpPr>
          <p:nvPr/>
        </p:nvSpPr>
        <p:spPr bwMode="auto">
          <a:xfrm>
            <a:off x="6786564" y="4286251"/>
            <a:ext cx="71438" cy="1117600"/>
          </a:xfrm>
          <a:prstGeom prst="leftBracket">
            <a:avLst>
              <a:gd name="adj" fmla="val 13037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3107" name="AutoShape 146"/>
          <p:cNvSpPr>
            <a:spLocks noChangeArrowheads="1"/>
          </p:cNvSpPr>
          <p:nvPr/>
        </p:nvSpPr>
        <p:spPr bwMode="auto">
          <a:xfrm>
            <a:off x="1693864" y="1581151"/>
            <a:ext cx="1441450" cy="433388"/>
          </a:xfrm>
          <a:prstGeom prst="wedgeRoundRectCallout">
            <a:avLst>
              <a:gd name="adj1" fmla="val 42069"/>
              <a:gd name="adj2" fmla="val 77472"/>
              <a:gd name="adj3" fmla="val 16667"/>
            </a:avLst>
          </a:prstGeom>
          <a:solidFill>
            <a:srgbClr val="EBFFFF"/>
          </a:solidFill>
          <a:ln w="34925" cap="sq" algn="ctr">
            <a:solidFill>
              <a:srgbClr val="0066FF"/>
            </a:solidFill>
            <a:prstDash val="sysDot"/>
            <a:miter lim="800000"/>
            <a:headEnd/>
            <a:tailEnd/>
          </a:ln>
        </p:spPr>
        <p:txBody>
          <a:bodyPr anchor="ctr"/>
          <a:lstStyle/>
          <a:p>
            <a:pPr algn="ctr" fontAlgn="base">
              <a:spcBef>
                <a:spcPct val="50000"/>
              </a:spcBef>
              <a:spcAft>
                <a:spcPct val="0"/>
              </a:spcAft>
            </a:pPr>
            <a:r>
              <a:rPr lang="ja-JP" altLang="en-US" sz="1000" dirty="0">
                <a:solidFill>
                  <a:prstClr val="black"/>
                </a:solidFill>
                <a:latin typeface="ＭＳ Ｐゴシック" charset="-128"/>
              </a:rPr>
              <a:t>依存財源（</a:t>
            </a:r>
            <a:r>
              <a:rPr lang="en-US" altLang="ja-JP" sz="1000" dirty="0" smtClean="0">
                <a:solidFill>
                  <a:prstClr val="black"/>
                </a:solidFill>
                <a:latin typeface="ＭＳ Ｐゴシック" charset="-128"/>
              </a:rPr>
              <a:t>56.9</a:t>
            </a:r>
            <a:r>
              <a:rPr lang="ja-JP" altLang="en-US" sz="1000" dirty="0" smtClean="0">
                <a:solidFill>
                  <a:prstClr val="black"/>
                </a:solidFill>
                <a:latin typeface="ＭＳ Ｐゴシック" charset="-128"/>
              </a:rPr>
              <a:t>％</a:t>
            </a:r>
            <a:r>
              <a:rPr lang="ja-JP" altLang="en-US" sz="1000" dirty="0">
                <a:solidFill>
                  <a:prstClr val="black"/>
                </a:solidFill>
                <a:latin typeface="ＭＳ Ｐゴシック" charset="-128"/>
              </a:rPr>
              <a:t>）</a:t>
            </a:r>
          </a:p>
        </p:txBody>
      </p:sp>
      <p:sp>
        <p:nvSpPr>
          <p:cNvPr id="3108" name="Freeform 149"/>
          <p:cNvSpPr>
            <a:spLocks/>
          </p:cNvSpPr>
          <p:nvPr/>
        </p:nvSpPr>
        <p:spPr bwMode="auto">
          <a:xfrm>
            <a:off x="5214939" y="4000501"/>
            <a:ext cx="785813" cy="722313"/>
          </a:xfrm>
          <a:custGeom>
            <a:avLst/>
            <a:gdLst>
              <a:gd name="T0" fmla="*/ 0 w 495"/>
              <a:gd name="T1" fmla="*/ 0 h 455"/>
              <a:gd name="T2" fmla="*/ 261 w 495"/>
              <a:gd name="T3" fmla="*/ 455 h 455"/>
              <a:gd name="T4" fmla="*/ 495 w 495"/>
              <a:gd name="T5" fmla="*/ 455 h 455"/>
              <a:gd name="T6" fmla="*/ 0 60000 65536"/>
              <a:gd name="T7" fmla="*/ 0 60000 65536"/>
              <a:gd name="T8" fmla="*/ 0 60000 65536"/>
              <a:gd name="T9" fmla="*/ 0 w 495"/>
              <a:gd name="T10" fmla="*/ 0 h 455"/>
              <a:gd name="T11" fmla="*/ 495 w 495"/>
              <a:gd name="T12" fmla="*/ 455 h 455"/>
            </a:gdLst>
            <a:ahLst/>
            <a:cxnLst>
              <a:cxn ang="T6">
                <a:pos x="T0" y="T1"/>
              </a:cxn>
              <a:cxn ang="T7">
                <a:pos x="T2" y="T3"/>
              </a:cxn>
              <a:cxn ang="T8">
                <a:pos x="T4" y="T5"/>
              </a:cxn>
            </a:cxnLst>
            <a:rect l="T9" t="T10" r="T11" b="T12"/>
            <a:pathLst>
              <a:path w="495" h="455">
                <a:moveTo>
                  <a:pt x="0" y="0"/>
                </a:moveTo>
                <a:lnTo>
                  <a:pt x="261" y="455"/>
                </a:lnTo>
                <a:lnTo>
                  <a:pt x="495" y="455"/>
                </a:ln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pPr fontAlgn="base">
              <a:spcBef>
                <a:spcPct val="0"/>
              </a:spcBef>
              <a:spcAft>
                <a:spcPct val="0"/>
              </a:spcAft>
            </a:pPr>
            <a:endParaRPr lang="ja-JP" altLang="en-US" sz="1000">
              <a:solidFill>
                <a:prstClr val="black"/>
              </a:solidFill>
              <a:latin typeface="Arial" charset="0"/>
            </a:endParaRPr>
          </a:p>
        </p:txBody>
      </p:sp>
      <p:grpSp>
        <p:nvGrpSpPr>
          <p:cNvPr id="21" name="グループ化 20"/>
          <p:cNvGrpSpPr/>
          <p:nvPr/>
        </p:nvGrpSpPr>
        <p:grpSpPr>
          <a:xfrm>
            <a:off x="3131120" y="2813050"/>
            <a:ext cx="1512888" cy="720725"/>
            <a:chOff x="2014539" y="5926138"/>
            <a:chExt cx="1512888" cy="720725"/>
          </a:xfrm>
        </p:grpSpPr>
        <p:sp>
          <p:nvSpPr>
            <p:cNvPr id="3105" name="Oval 142"/>
            <p:cNvSpPr>
              <a:spLocks noChangeArrowheads="1"/>
            </p:cNvSpPr>
            <p:nvPr/>
          </p:nvSpPr>
          <p:spPr bwMode="auto">
            <a:xfrm>
              <a:off x="2014539" y="5926138"/>
              <a:ext cx="1512888" cy="720725"/>
            </a:xfrm>
            <a:prstGeom prst="ellipse">
              <a:avLst/>
            </a:prstGeom>
            <a:solidFill>
              <a:schemeClr val="bg1"/>
            </a:solidFill>
            <a:ln w="38100" cmpd="dbl" algn="ctr">
              <a:solidFill>
                <a:srgbClr val="800000"/>
              </a:solidFill>
              <a:round/>
              <a:headEnd/>
              <a:tailEnd/>
            </a:ln>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874639" name="Text Box 143"/>
            <p:cNvSpPr txBox="1">
              <a:spLocks noChangeArrowheads="1"/>
            </p:cNvSpPr>
            <p:nvPr/>
          </p:nvSpPr>
          <p:spPr bwMode="auto">
            <a:xfrm>
              <a:off x="2051051" y="6018213"/>
              <a:ext cx="1439863" cy="523220"/>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400" i="1" u="sng" dirty="0">
                  <a:solidFill>
                    <a:srgbClr val="800000"/>
                  </a:solidFill>
                  <a:effectLst>
                    <a:outerShdw blurRad="38100" dist="38100" dir="2700000" algn="tl">
                      <a:srgbClr val="C0C0C0"/>
                    </a:outerShdw>
                  </a:effectLst>
                  <a:latin typeface="ＭＳ Ｐゴシック" pitchFamily="50" charset="-128"/>
                </a:rPr>
                <a:t>歳　　入</a:t>
              </a:r>
              <a:br>
                <a:rPr lang="ja-JP" altLang="en-US" sz="1400" i="1" u="sng" dirty="0">
                  <a:solidFill>
                    <a:srgbClr val="800000"/>
                  </a:solidFill>
                  <a:effectLst>
                    <a:outerShdw blurRad="38100" dist="38100" dir="2700000" algn="tl">
                      <a:srgbClr val="C0C0C0"/>
                    </a:outerShdw>
                  </a:effectLst>
                  <a:latin typeface="ＭＳ Ｐゴシック" pitchFamily="50" charset="-128"/>
                </a:rPr>
              </a:br>
              <a:r>
                <a:rPr lang="en-US" altLang="ja-JP" sz="1400" i="1" u="sng" dirty="0" smtClean="0">
                  <a:solidFill>
                    <a:srgbClr val="800000"/>
                  </a:solidFill>
                  <a:effectLst>
                    <a:outerShdw blurRad="38100" dist="38100" dir="2700000" algn="tl">
                      <a:srgbClr val="C0C0C0"/>
                    </a:outerShdw>
                  </a:effectLst>
                  <a:latin typeface="ＭＳ Ｐゴシック" pitchFamily="50" charset="-128"/>
                </a:rPr>
                <a:t>6,602</a:t>
              </a:r>
              <a:r>
                <a:rPr lang="ja-JP" altLang="en-US" sz="1400" i="1" u="sng" dirty="0" smtClean="0">
                  <a:solidFill>
                    <a:srgbClr val="800000"/>
                  </a:solidFill>
                  <a:effectLst>
                    <a:outerShdw blurRad="38100" dist="38100" dir="2700000" algn="tl">
                      <a:srgbClr val="C0C0C0"/>
                    </a:outerShdw>
                  </a:effectLst>
                  <a:latin typeface="ＭＳ Ｐゴシック" pitchFamily="50" charset="-128"/>
                </a:rPr>
                <a:t>億</a:t>
              </a:r>
              <a:r>
                <a:rPr lang="ja-JP" altLang="en-US" sz="1400" i="1" u="sng" dirty="0">
                  <a:solidFill>
                    <a:srgbClr val="800000"/>
                  </a:solidFill>
                  <a:effectLst>
                    <a:outerShdw blurRad="38100" dist="38100" dir="2700000" algn="tl">
                      <a:srgbClr val="C0C0C0"/>
                    </a:outerShdw>
                  </a:effectLst>
                  <a:latin typeface="ＭＳ Ｐゴシック" pitchFamily="50" charset="-128"/>
                </a:rPr>
                <a:t>円</a:t>
              </a:r>
            </a:p>
          </p:txBody>
        </p:sp>
      </p:grpSp>
      <p:sp>
        <p:nvSpPr>
          <p:cNvPr id="874498" name="Text Box 2"/>
          <p:cNvSpPr txBox="1">
            <a:spLocks noChangeArrowheads="1"/>
          </p:cNvSpPr>
          <p:nvPr/>
        </p:nvSpPr>
        <p:spPr bwMode="auto">
          <a:xfrm>
            <a:off x="4284663" y="6491288"/>
            <a:ext cx="4859337" cy="366712"/>
          </a:xfrm>
          <a:prstGeom prst="rect">
            <a:avLst/>
          </a:prstGeom>
          <a:gradFill rotWithShape="1">
            <a:gsLst>
              <a:gs pos="0">
                <a:schemeClr val="bg1"/>
              </a:gs>
              <a:gs pos="100000">
                <a:srgbClr val="FF66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当初予算</a:t>
            </a:r>
          </a:p>
        </p:txBody>
      </p:sp>
      <p:sp>
        <p:nvSpPr>
          <p:cNvPr id="3078" name="Line 25"/>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3079" name="Group 26"/>
          <p:cNvGrpSpPr>
            <a:grpSpLocks/>
          </p:cNvGrpSpPr>
          <p:nvPr/>
        </p:nvGrpSpPr>
        <p:grpSpPr bwMode="auto">
          <a:xfrm>
            <a:off x="53975" y="6381750"/>
            <a:ext cx="1638300" cy="457200"/>
            <a:chOff x="4728" y="3999"/>
            <a:chExt cx="1032" cy="288"/>
          </a:xfrm>
        </p:grpSpPr>
        <p:sp>
          <p:nvSpPr>
            <p:cNvPr id="874523" name="Text Box 2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3089"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0" name="Text Box 29"/>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a:solidFill>
                  <a:prstClr val="black"/>
                </a:solidFill>
              </a:rPr>
              <a:t>－３－</a:t>
            </a:r>
          </a:p>
        </p:txBody>
      </p:sp>
      <p:sp>
        <p:nvSpPr>
          <p:cNvPr id="874526" name="Text Box 30"/>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dirty="0">
                <a:solidFill>
                  <a:prstClr val="white"/>
                </a:solidFill>
                <a:effectLst>
                  <a:outerShdw blurRad="38100" dist="38100" dir="2700000" algn="tl">
                    <a:srgbClr val="000000"/>
                  </a:outerShdw>
                </a:effectLst>
                <a:latin typeface="Arial" charset="0"/>
                <a:ea typeface="HGｺﾞｼｯｸE" pitchFamily="49" charset="-128"/>
              </a:rPr>
              <a:t>歳入・歳出予算の内訳（一般会計）</a:t>
            </a:r>
          </a:p>
        </p:txBody>
      </p:sp>
      <p:sp>
        <p:nvSpPr>
          <p:cNvPr id="3082" name="AutoShape 79"/>
          <p:cNvSpPr>
            <a:spLocks noChangeArrowheads="1"/>
          </p:cNvSpPr>
          <p:nvPr/>
        </p:nvSpPr>
        <p:spPr bwMode="auto">
          <a:xfrm>
            <a:off x="179388" y="836613"/>
            <a:ext cx="8856662" cy="5472112"/>
          </a:xfrm>
          <a:prstGeom prst="roundRect">
            <a:avLst>
              <a:gd name="adj" fmla="val 4588"/>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874576" name="AutoShape 80"/>
          <p:cNvSpPr>
            <a:spLocks noChangeArrowheads="1"/>
          </p:cNvSpPr>
          <p:nvPr/>
        </p:nvSpPr>
        <p:spPr bwMode="auto">
          <a:xfrm>
            <a:off x="3274938" y="692150"/>
            <a:ext cx="2089150"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en-US" altLang="ja-JP" sz="1400">
                <a:solidFill>
                  <a:prstClr val="black"/>
                </a:solidFill>
                <a:latin typeface="Arial" charset="0"/>
              </a:rPr>
              <a:t>【</a:t>
            </a:r>
            <a:r>
              <a:rPr lang="ja-JP" altLang="en-US" sz="1400">
                <a:solidFill>
                  <a:prstClr val="black"/>
                </a:solidFill>
                <a:latin typeface="Arial" charset="0"/>
              </a:rPr>
              <a:t>歳入予算の内訳</a:t>
            </a:r>
            <a:r>
              <a:rPr lang="en-US" altLang="ja-JP" sz="1400">
                <a:solidFill>
                  <a:prstClr val="black"/>
                </a:solidFill>
                <a:latin typeface="Arial" charset="0"/>
              </a:rPr>
              <a:t>】</a:t>
            </a:r>
          </a:p>
        </p:txBody>
      </p:sp>
      <p:sp>
        <p:nvSpPr>
          <p:cNvPr id="3084" name="Text Box 126"/>
          <p:cNvSpPr txBox="1">
            <a:spLocks noChangeArrowheads="1"/>
          </p:cNvSpPr>
          <p:nvPr/>
        </p:nvSpPr>
        <p:spPr bwMode="auto">
          <a:xfrm>
            <a:off x="8029575" y="5876925"/>
            <a:ext cx="93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a:solidFill>
                  <a:prstClr val="black"/>
                </a:solidFill>
              </a:rPr>
              <a:t>単位：億円</a:t>
            </a:r>
            <a:br>
              <a:rPr lang="ja-JP" altLang="en-US">
                <a:solidFill>
                  <a:prstClr val="black"/>
                </a:solidFill>
              </a:rPr>
            </a:br>
            <a:r>
              <a:rPr lang="ja-JP" altLang="en-US">
                <a:solidFill>
                  <a:prstClr val="black"/>
                </a:solidFill>
              </a:rPr>
              <a:t>構成比：％</a:t>
            </a:r>
          </a:p>
        </p:txBody>
      </p:sp>
      <p:sp>
        <p:nvSpPr>
          <p:cNvPr id="3085" name="Text Box 153"/>
          <p:cNvSpPr txBox="1">
            <a:spLocks noChangeArrowheads="1"/>
          </p:cNvSpPr>
          <p:nvPr/>
        </p:nvSpPr>
        <p:spPr bwMode="auto">
          <a:xfrm>
            <a:off x="395288" y="5926138"/>
            <a:ext cx="1560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prstClr val="black"/>
                </a:solidFill>
              </a:rPr>
              <a:t>※</a:t>
            </a:r>
            <a:r>
              <a:rPr lang="ja-JP" altLang="en-US" sz="1200" dirty="0">
                <a:solidFill>
                  <a:prstClr val="black"/>
                </a:solidFill>
              </a:rPr>
              <a:t>詳細は</a:t>
            </a:r>
            <a:r>
              <a:rPr lang="ja-JP" altLang="en-US" sz="1200" dirty="0" smtClean="0">
                <a:solidFill>
                  <a:prstClr val="black"/>
                </a:solidFill>
              </a:rPr>
              <a:t>Ｐ４９を</a:t>
            </a:r>
            <a:r>
              <a:rPr lang="ja-JP" altLang="en-US" sz="1200" dirty="0">
                <a:solidFill>
                  <a:prstClr val="black"/>
                </a:solidFill>
              </a:rPr>
              <a:t>参照</a:t>
            </a:r>
          </a:p>
        </p:txBody>
      </p:sp>
      <p:cxnSp>
        <p:nvCxnSpPr>
          <p:cNvPr id="6" name="直線コネクタ 5"/>
          <p:cNvCxnSpPr/>
          <p:nvPr/>
        </p:nvCxnSpPr>
        <p:spPr>
          <a:xfrm>
            <a:off x="3851275" y="1628800"/>
            <a:ext cx="645" cy="1184250"/>
          </a:xfrm>
          <a:prstGeom prst="line">
            <a:avLst/>
          </a:prstGeom>
          <a:ln w="38100">
            <a:solidFill>
              <a:schemeClr val="accent2">
                <a:lumMod val="75000"/>
              </a:schemeClr>
            </a:solidFill>
            <a:prstDash val="sysDot"/>
            <a:beve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139257" y="3572669"/>
            <a:ext cx="636162" cy="936485"/>
          </a:xfrm>
          <a:prstGeom prst="line">
            <a:avLst/>
          </a:prstGeom>
          <a:ln w="38100">
            <a:solidFill>
              <a:schemeClr val="accent2">
                <a:lumMod val="75000"/>
              </a:schemeClr>
            </a:solidFill>
            <a:prstDash val="sysDot"/>
            <a:beve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4764548" y="4524360"/>
            <a:ext cx="8236" cy="428476"/>
          </a:xfrm>
          <a:prstGeom prst="line">
            <a:avLst/>
          </a:prstGeom>
          <a:ln w="38100">
            <a:solidFill>
              <a:schemeClr val="accent2">
                <a:lumMod val="75000"/>
              </a:schemeClr>
            </a:solidFill>
            <a:prstDash val="sysDot"/>
            <a:bevel/>
          </a:ln>
        </p:spPr>
        <p:style>
          <a:lnRef idx="1">
            <a:schemeClr val="accent1"/>
          </a:lnRef>
          <a:fillRef idx="0">
            <a:schemeClr val="accent1"/>
          </a:fillRef>
          <a:effectRef idx="0">
            <a:schemeClr val="accent1"/>
          </a:effectRef>
          <a:fontRef idx="minor">
            <a:schemeClr val="tx1"/>
          </a:fontRef>
        </p:style>
      </p:cxnSp>
      <p:sp>
        <p:nvSpPr>
          <p:cNvPr id="9" name="フリーフォーム 8"/>
          <p:cNvSpPr/>
          <p:nvPr/>
        </p:nvSpPr>
        <p:spPr>
          <a:xfrm>
            <a:off x="3854450" y="1612900"/>
            <a:ext cx="2149673" cy="2908300"/>
          </a:xfrm>
          <a:custGeom>
            <a:avLst/>
            <a:gdLst>
              <a:gd name="connsiteX0" fmla="*/ 0 w 2149673"/>
              <a:gd name="connsiteY0" fmla="*/ 0 h 2908300"/>
              <a:gd name="connsiteX1" fmla="*/ 387350 w 2149673"/>
              <a:gd name="connsiteY1" fmla="*/ 25400 h 2908300"/>
              <a:gd name="connsiteX2" fmla="*/ 647700 w 2149673"/>
              <a:gd name="connsiteY2" fmla="*/ 76200 h 2908300"/>
              <a:gd name="connsiteX3" fmla="*/ 914400 w 2149673"/>
              <a:gd name="connsiteY3" fmla="*/ 152400 h 2908300"/>
              <a:gd name="connsiteX4" fmla="*/ 1187450 w 2149673"/>
              <a:gd name="connsiteY4" fmla="*/ 260350 h 2908300"/>
              <a:gd name="connsiteX5" fmla="*/ 1428750 w 2149673"/>
              <a:gd name="connsiteY5" fmla="*/ 374650 h 2908300"/>
              <a:gd name="connsiteX6" fmla="*/ 1638300 w 2149673"/>
              <a:gd name="connsiteY6" fmla="*/ 546100 h 2908300"/>
              <a:gd name="connsiteX7" fmla="*/ 1822450 w 2149673"/>
              <a:gd name="connsiteY7" fmla="*/ 711200 h 2908300"/>
              <a:gd name="connsiteX8" fmla="*/ 1993900 w 2149673"/>
              <a:gd name="connsiteY8" fmla="*/ 939800 h 2908300"/>
              <a:gd name="connsiteX9" fmla="*/ 2089150 w 2149673"/>
              <a:gd name="connsiteY9" fmla="*/ 1162050 h 2908300"/>
              <a:gd name="connsiteX10" fmla="*/ 2133600 w 2149673"/>
              <a:gd name="connsiteY10" fmla="*/ 1365250 h 2908300"/>
              <a:gd name="connsiteX11" fmla="*/ 2146300 w 2149673"/>
              <a:gd name="connsiteY11" fmla="*/ 1644650 h 2908300"/>
              <a:gd name="connsiteX12" fmla="*/ 2076450 w 2149673"/>
              <a:gd name="connsiteY12" fmla="*/ 1930400 h 2908300"/>
              <a:gd name="connsiteX13" fmla="*/ 1943100 w 2149673"/>
              <a:gd name="connsiteY13" fmla="*/ 2190750 h 2908300"/>
              <a:gd name="connsiteX14" fmla="*/ 1701800 w 2149673"/>
              <a:gd name="connsiteY14" fmla="*/ 2457450 h 2908300"/>
              <a:gd name="connsiteX15" fmla="*/ 1428750 w 2149673"/>
              <a:gd name="connsiteY15" fmla="*/ 2660650 h 2908300"/>
              <a:gd name="connsiteX16" fmla="*/ 1200150 w 2149673"/>
              <a:gd name="connsiteY16" fmla="*/ 2787650 h 2908300"/>
              <a:gd name="connsiteX17" fmla="*/ 920750 w 2149673"/>
              <a:gd name="connsiteY17" fmla="*/ 2908300 h 2908300"/>
              <a:gd name="connsiteX18" fmla="*/ 920750 w 2149673"/>
              <a:gd name="connsiteY18" fmla="*/ 2908300 h 2908300"/>
              <a:gd name="connsiteX19" fmla="*/ 920750 w 2149673"/>
              <a:gd name="connsiteY19" fmla="*/ 2908300 h 29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49673" h="2908300">
                <a:moveTo>
                  <a:pt x="0" y="0"/>
                </a:moveTo>
                <a:cubicBezTo>
                  <a:pt x="139700" y="6350"/>
                  <a:pt x="279400" y="12700"/>
                  <a:pt x="387350" y="25400"/>
                </a:cubicBezTo>
                <a:cubicBezTo>
                  <a:pt x="495300" y="38100"/>
                  <a:pt x="559858" y="55033"/>
                  <a:pt x="647700" y="76200"/>
                </a:cubicBezTo>
                <a:cubicBezTo>
                  <a:pt x="735542" y="97367"/>
                  <a:pt x="824442" y="121708"/>
                  <a:pt x="914400" y="152400"/>
                </a:cubicBezTo>
                <a:cubicBezTo>
                  <a:pt x="1004358" y="183092"/>
                  <a:pt x="1101725" y="223308"/>
                  <a:pt x="1187450" y="260350"/>
                </a:cubicBezTo>
                <a:cubicBezTo>
                  <a:pt x="1273175" y="297392"/>
                  <a:pt x="1353608" y="327025"/>
                  <a:pt x="1428750" y="374650"/>
                </a:cubicBezTo>
                <a:cubicBezTo>
                  <a:pt x="1503892" y="422275"/>
                  <a:pt x="1572683" y="490008"/>
                  <a:pt x="1638300" y="546100"/>
                </a:cubicBezTo>
                <a:cubicBezTo>
                  <a:pt x="1703917" y="602192"/>
                  <a:pt x="1763183" y="645583"/>
                  <a:pt x="1822450" y="711200"/>
                </a:cubicBezTo>
                <a:cubicBezTo>
                  <a:pt x="1881717" y="776817"/>
                  <a:pt x="1949450" y="864658"/>
                  <a:pt x="1993900" y="939800"/>
                </a:cubicBezTo>
                <a:cubicBezTo>
                  <a:pt x="2038350" y="1014942"/>
                  <a:pt x="2065867" y="1091142"/>
                  <a:pt x="2089150" y="1162050"/>
                </a:cubicBezTo>
                <a:cubicBezTo>
                  <a:pt x="2112433" y="1232958"/>
                  <a:pt x="2124075" y="1284817"/>
                  <a:pt x="2133600" y="1365250"/>
                </a:cubicBezTo>
                <a:cubicBezTo>
                  <a:pt x="2143125" y="1445683"/>
                  <a:pt x="2155825" y="1550458"/>
                  <a:pt x="2146300" y="1644650"/>
                </a:cubicBezTo>
                <a:cubicBezTo>
                  <a:pt x="2136775" y="1738842"/>
                  <a:pt x="2110317" y="1839383"/>
                  <a:pt x="2076450" y="1930400"/>
                </a:cubicBezTo>
                <a:cubicBezTo>
                  <a:pt x="2042583" y="2021417"/>
                  <a:pt x="2005542" y="2102908"/>
                  <a:pt x="1943100" y="2190750"/>
                </a:cubicBezTo>
                <a:cubicBezTo>
                  <a:pt x="1880658" y="2278592"/>
                  <a:pt x="1787525" y="2379133"/>
                  <a:pt x="1701800" y="2457450"/>
                </a:cubicBezTo>
                <a:cubicBezTo>
                  <a:pt x="1616075" y="2535767"/>
                  <a:pt x="1512358" y="2605617"/>
                  <a:pt x="1428750" y="2660650"/>
                </a:cubicBezTo>
                <a:cubicBezTo>
                  <a:pt x="1345142" y="2715683"/>
                  <a:pt x="1284817" y="2746375"/>
                  <a:pt x="1200150" y="2787650"/>
                </a:cubicBezTo>
                <a:cubicBezTo>
                  <a:pt x="1115483" y="2828925"/>
                  <a:pt x="920750" y="2908300"/>
                  <a:pt x="920750" y="2908300"/>
                </a:cubicBezTo>
                <a:lnTo>
                  <a:pt x="920750" y="2908300"/>
                </a:lnTo>
                <a:lnTo>
                  <a:pt x="920750" y="2908300"/>
                </a:lnTo>
              </a:path>
            </a:pathLst>
          </a:cu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a:off x="4768850" y="3276600"/>
            <a:ext cx="1234343" cy="1663700"/>
          </a:xfrm>
          <a:custGeom>
            <a:avLst/>
            <a:gdLst>
              <a:gd name="connsiteX0" fmla="*/ 1231900 w 1234343"/>
              <a:gd name="connsiteY0" fmla="*/ 0 h 1663700"/>
              <a:gd name="connsiteX1" fmla="*/ 1231900 w 1234343"/>
              <a:gd name="connsiteY1" fmla="*/ 311150 h 1663700"/>
              <a:gd name="connsiteX2" fmla="*/ 1206500 w 1234343"/>
              <a:gd name="connsiteY2" fmla="*/ 571500 h 1663700"/>
              <a:gd name="connsiteX3" fmla="*/ 1143000 w 1234343"/>
              <a:gd name="connsiteY3" fmla="*/ 736600 h 1663700"/>
              <a:gd name="connsiteX4" fmla="*/ 1022350 w 1234343"/>
              <a:gd name="connsiteY4" fmla="*/ 977900 h 1663700"/>
              <a:gd name="connsiteX5" fmla="*/ 927100 w 1234343"/>
              <a:gd name="connsiteY5" fmla="*/ 1098550 h 1663700"/>
              <a:gd name="connsiteX6" fmla="*/ 806450 w 1234343"/>
              <a:gd name="connsiteY6" fmla="*/ 1206500 h 1663700"/>
              <a:gd name="connsiteX7" fmla="*/ 673100 w 1234343"/>
              <a:gd name="connsiteY7" fmla="*/ 1327150 h 1663700"/>
              <a:gd name="connsiteX8" fmla="*/ 476250 w 1234343"/>
              <a:gd name="connsiteY8" fmla="*/ 1454150 h 1663700"/>
              <a:gd name="connsiteX9" fmla="*/ 266700 w 1234343"/>
              <a:gd name="connsiteY9" fmla="*/ 1562100 h 1663700"/>
              <a:gd name="connsiteX10" fmla="*/ 82550 w 1234343"/>
              <a:gd name="connsiteY10" fmla="*/ 1638300 h 1663700"/>
              <a:gd name="connsiteX11" fmla="*/ 0 w 1234343"/>
              <a:gd name="connsiteY11" fmla="*/ 1663700 h 1663700"/>
              <a:gd name="connsiteX12" fmla="*/ 0 w 1234343"/>
              <a:gd name="connsiteY12" fmla="*/ 16637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343" h="1663700">
                <a:moveTo>
                  <a:pt x="1231900" y="0"/>
                </a:moveTo>
                <a:cubicBezTo>
                  <a:pt x="1234016" y="107950"/>
                  <a:pt x="1236133" y="215900"/>
                  <a:pt x="1231900" y="311150"/>
                </a:cubicBezTo>
                <a:cubicBezTo>
                  <a:pt x="1227667" y="406400"/>
                  <a:pt x="1221317" y="500592"/>
                  <a:pt x="1206500" y="571500"/>
                </a:cubicBezTo>
                <a:cubicBezTo>
                  <a:pt x="1191683" y="642408"/>
                  <a:pt x="1173692" y="668867"/>
                  <a:pt x="1143000" y="736600"/>
                </a:cubicBezTo>
                <a:cubicBezTo>
                  <a:pt x="1112308" y="804333"/>
                  <a:pt x="1058333" y="917575"/>
                  <a:pt x="1022350" y="977900"/>
                </a:cubicBezTo>
                <a:cubicBezTo>
                  <a:pt x="986367" y="1038225"/>
                  <a:pt x="963083" y="1060450"/>
                  <a:pt x="927100" y="1098550"/>
                </a:cubicBezTo>
                <a:cubicBezTo>
                  <a:pt x="891117" y="1136650"/>
                  <a:pt x="806450" y="1206500"/>
                  <a:pt x="806450" y="1206500"/>
                </a:cubicBezTo>
                <a:cubicBezTo>
                  <a:pt x="764117" y="1244600"/>
                  <a:pt x="728133" y="1285875"/>
                  <a:pt x="673100" y="1327150"/>
                </a:cubicBezTo>
                <a:cubicBezTo>
                  <a:pt x="618067" y="1368425"/>
                  <a:pt x="543983" y="1414992"/>
                  <a:pt x="476250" y="1454150"/>
                </a:cubicBezTo>
                <a:cubicBezTo>
                  <a:pt x="408517" y="1493308"/>
                  <a:pt x="332317" y="1531408"/>
                  <a:pt x="266700" y="1562100"/>
                </a:cubicBezTo>
                <a:cubicBezTo>
                  <a:pt x="201083" y="1592792"/>
                  <a:pt x="127000" y="1621367"/>
                  <a:pt x="82550" y="1638300"/>
                </a:cubicBezTo>
                <a:cubicBezTo>
                  <a:pt x="38100" y="1655233"/>
                  <a:pt x="0" y="1663700"/>
                  <a:pt x="0" y="1663700"/>
                </a:cubicBezTo>
                <a:lnTo>
                  <a:pt x="0" y="1663700"/>
                </a:lnTo>
              </a:path>
            </a:pathLst>
          </a:cu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AutoShape 145"/>
          <p:cNvSpPr>
            <a:spLocks noChangeArrowheads="1"/>
          </p:cNvSpPr>
          <p:nvPr/>
        </p:nvSpPr>
        <p:spPr bwMode="auto">
          <a:xfrm>
            <a:off x="4416427" y="1566863"/>
            <a:ext cx="1441450" cy="433387"/>
          </a:xfrm>
          <a:prstGeom prst="wedgeRoundRectCallout">
            <a:avLst>
              <a:gd name="adj1" fmla="val -46035"/>
              <a:gd name="adj2" fmla="val 76741"/>
              <a:gd name="adj3" fmla="val 16667"/>
            </a:avLst>
          </a:prstGeom>
          <a:solidFill>
            <a:srgbClr val="FFE1FF"/>
          </a:solidFill>
          <a:ln w="34925" cap="sq" algn="ctr">
            <a:solidFill>
              <a:srgbClr val="800000"/>
            </a:solidFill>
            <a:prstDash val="sysDot"/>
            <a:miter lim="800000"/>
            <a:headEnd/>
            <a:tailEnd/>
          </a:ln>
          <a:effectLst/>
        </p:spPr>
        <p:txBody>
          <a:bodyPr anchor="ctr"/>
          <a:lstStyle/>
          <a:p>
            <a:pPr algn="ctr" fontAlgn="base">
              <a:spcBef>
                <a:spcPct val="0"/>
              </a:spcBef>
              <a:spcAft>
                <a:spcPct val="0"/>
              </a:spcAft>
              <a:defRPr/>
            </a:pPr>
            <a:r>
              <a:rPr lang="ja-JP" altLang="en-US" sz="1000" dirty="0">
                <a:solidFill>
                  <a:prstClr val="black"/>
                </a:solidFill>
                <a:latin typeface="ＭＳ Ｐゴシック"/>
              </a:rPr>
              <a:t>自主財源（</a:t>
            </a:r>
            <a:r>
              <a:rPr lang="en-US" altLang="ja-JP" sz="1000" dirty="0" smtClean="0">
                <a:solidFill>
                  <a:prstClr val="black"/>
                </a:solidFill>
                <a:latin typeface="ＭＳ Ｐゴシック"/>
              </a:rPr>
              <a:t>43.1</a:t>
            </a:r>
            <a:r>
              <a:rPr lang="ja-JP" altLang="en-US" sz="1000" dirty="0" smtClean="0">
                <a:solidFill>
                  <a:prstClr val="black"/>
                </a:solidFill>
                <a:latin typeface="ＭＳ Ｐゴシック"/>
              </a:rPr>
              <a:t>％</a:t>
            </a:r>
            <a:r>
              <a:rPr lang="ja-JP" altLang="en-US" sz="1000" dirty="0">
                <a:solidFill>
                  <a:prstClr val="black"/>
                </a:solidFill>
                <a:latin typeface="ＭＳ Ｐゴシック"/>
              </a:rPr>
              <a:t>）</a:t>
            </a:r>
          </a:p>
        </p:txBody>
      </p:sp>
    </p:spTree>
    <p:extLst>
      <p:ext uri="{BB962C8B-B14F-4D97-AF65-F5344CB8AC3E}">
        <p14:creationId xmlns:p14="http://schemas.microsoft.com/office/powerpoint/2010/main" val="251594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Oval 4"/>
          <p:cNvSpPr>
            <a:spLocks noChangeArrowheads="1"/>
          </p:cNvSpPr>
          <p:nvPr/>
        </p:nvSpPr>
        <p:spPr bwMode="auto">
          <a:xfrm>
            <a:off x="971178" y="2336800"/>
            <a:ext cx="7561262" cy="2808288"/>
          </a:xfrm>
          <a:prstGeom prst="ellipse">
            <a:avLst/>
          </a:prstGeom>
          <a:gradFill rotWithShape="1">
            <a:gsLst>
              <a:gs pos="0">
                <a:srgbClr val="5E9EFF"/>
              </a:gs>
              <a:gs pos="39999">
                <a:srgbClr val="85C2FF"/>
              </a:gs>
              <a:gs pos="70000">
                <a:srgbClr val="C4D6EB"/>
              </a:gs>
              <a:gs pos="100000">
                <a:srgbClr val="FFEBFA"/>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a:solidFill>
                <a:prstClr val="black"/>
              </a:solidFill>
            </a:endParaRPr>
          </a:p>
        </p:txBody>
      </p:sp>
      <p:graphicFrame>
        <p:nvGraphicFramePr>
          <p:cNvPr id="12290" name="Object 5"/>
          <p:cNvGraphicFramePr>
            <a:graphicFrameLocks noGrp="1" noChangeAspect="1"/>
          </p:cNvGraphicFramePr>
          <p:nvPr>
            <p:ph/>
            <p:extLst>
              <p:ext uri="{D42A27DB-BD31-4B8C-83A1-F6EECF244321}">
                <p14:modId xmlns:p14="http://schemas.microsoft.com/office/powerpoint/2010/main" val="448900517"/>
              </p:ext>
            </p:extLst>
          </p:nvPr>
        </p:nvGraphicFramePr>
        <p:xfrm>
          <a:off x="539552" y="1136551"/>
          <a:ext cx="8191500" cy="4884737"/>
        </p:xfrm>
        <a:graphic>
          <a:graphicData uri="http://schemas.openxmlformats.org/presentationml/2006/ole">
            <mc:AlternateContent xmlns:mc="http://schemas.openxmlformats.org/markup-compatibility/2006">
              <mc:Choice xmlns:v="urn:schemas-microsoft-com:vml" Requires="v">
                <p:oleObj spid="_x0000_s50523" name="グラフ" r:id="rId3" imgW="8305800" imgH="4953000" progId="MSGraph.Chart.8">
                  <p:embed followColorScheme="full"/>
                </p:oleObj>
              </mc:Choice>
              <mc:Fallback>
                <p:oleObj name="グラフ" r:id="rId3" imgW="8305800" imgH="4953000" progId="MSGraph.Chart.8">
                  <p:embed followColorScheme="full"/>
                  <p:pic>
                    <p:nvPicPr>
                      <p:cNvPr id="0" name="Picture 34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36551"/>
                        <a:ext cx="8191500" cy="488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44" name="Text Box 20"/>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a:spcBef>
                <a:spcPct val="50000"/>
              </a:spcBef>
              <a:defRPr/>
            </a:pPr>
            <a:r>
              <a:rPr lang="en-US" altLang="ja-JP" b="1" i="1" dirty="0">
                <a:solidFill>
                  <a:prstClr val="white"/>
                </a:solidFill>
                <a:effectLst>
                  <a:outerShdw blurRad="38100" dist="38100" dir="2700000" algn="tl">
                    <a:srgbClr val="000000"/>
                  </a:outerShdw>
                </a:effectLst>
              </a:rPr>
              <a:t>《</a:t>
            </a:r>
            <a:r>
              <a:rPr lang="ja-JP" altLang="en-US" b="1" i="1" dirty="0">
                <a:solidFill>
                  <a:prstClr val="white"/>
                </a:solidFill>
                <a:effectLst>
                  <a:outerShdw blurRad="38100" dist="38100" dir="2700000" algn="tl">
                    <a:srgbClr val="000000"/>
                  </a:outerShdw>
                </a:effectLst>
              </a:rPr>
              <a:t>参考資料</a:t>
            </a:r>
            <a:r>
              <a:rPr lang="en-US" altLang="ja-JP" b="1" i="1" dirty="0">
                <a:solidFill>
                  <a:prstClr val="white"/>
                </a:solidFill>
                <a:effectLst>
                  <a:outerShdw blurRad="38100" dist="38100" dir="2700000" algn="tl">
                    <a:srgbClr val="000000"/>
                  </a:outerShdw>
                </a:effectLst>
              </a:rPr>
              <a:t>》</a:t>
            </a:r>
          </a:p>
        </p:txBody>
      </p:sp>
      <p:sp>
        <p:nvSpPr>
          <p:cNvPr id="12292" name="Text Box 3"/>
          <p:cNvSpPr txBox="1">
            <a:spLocks noChangeArrowheads="1"/>
          </p:cNvSpPr>
          <p:nvPr/>
        </p:nvSpPr>
        <p:spPr bwMode="auto">
          <a:xfrm>
            <a:off x="216644" y="908720"/>
            <a:ext cx="1042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200" dirty="0">
                <a:solidFill>
                  <a:prstClr val="black"/>
                </a:solidFill>
                <a:latin typeface="Calibri" pitchFamily="34" charset="0"/>
              </a:rPr>
              <a:t>（億円）</a:t>
            </a:r>
          </a:p>
        </p:txBody>
      </p:sp>
      <p:sp>
        <p:nvSpPr>
          <p:cNvPr id="922631" name="AutoShape 7"/>
          <p:cNvSpPr>
            <a:spLocks noChangeArrowheads="1"/>
          </p:cNvSpPr>
          <p:nvPr/>
        </p:nvSpPr>
        <p:spPr bwMode="auto">
          <a:xfrm>
            <a:off x="5700513" y="1516535"/>
            <a:ext cx="1751807" cy="321469"/>
          </a:xfrm>
          <a:prstGeom prst="wedgeRoundRectCallout">
            <a:avLst>
              <a:gd name="adj1" fmla="val -43587"/>
              <a:gd name="adj2" fmla="val 179430"/>
              <a:gd name="adj3" fmla="val 16667"/>
            </a:avLst>
          </a:prstGeom>
          <a:solidFill>
            <a:srgbClr val="FF3300"/>
          </a:solidFill>
          <a:ln w="9525" algn="ctr">
            <a:noFill/>
            <a:miter lim="800000"/>
            <a:headEnd/>
            <a:tailEnd/>
          </a:ln>
          <a:effectLst/>
        </p:spPr>
        <p:txBody>
          <a:bodyPr anchor="ctr"/>
          <a:lstStyle/>
          <a:p>
            <a:pPr>
              <a:spcBef>
                <a:spcPct val="50000"/>
              </a:spcBef>
              <a:defRPr/>
            </a:pPr>
            <a:r>
              <a:rPr lang="ja-JP" altLang="en-US" sz="1000" dirty="0">
                <a:solidFill>
                  <a:prstClr val="white"/>
                </a:solidFill>
              </a:rPr>
              <a:t>独自の給与カット</a:t>
            </a:r>
            <a:br>
              <a:rPr lang="ja-JP" altLang="en-US" sz="1000" dirty="0">
                <a:solidFill>
                  <a:prstClr val="white"/>
                </a:solidFill>
              </a:rPr>
            </a:br>
            <a:r>
              <a:rPr lang="ja-JP" altLang="en-US" sz="1000" dirty="0">
                <a:solidFill>
                  <a:prstClr val="white"/>
                </a:solidFill>
              </a:rPr>
              <a:t>（Ｈ２４まで</a:t>
            </a:r>
            <a:r>
              <a:rPr lang="ja-JP" altLang="en-US" sz="1000" dirty="0" smtClean="0">
                <a:solidFill>
                  <a:prstClr val="white"/>
                </a:solidFill>
              </a:rPr>
              <a:t>の臨時的</a:t>
            </a:r>
            <a:r>
              <a:rPr lang="ja-JP" altLang="en-US" sz="1000" dirty="0">
                <a:solidFill>
                  <a:prstClr val="white"/>
                </a:solidFill>
              </a:rPr>
              <a:t>な措置）</a:t>
            </a:r>
          </a:p>
        </p:txBody>
      </p:sp>
      <p:sp>
        <p:nvSpPr>
          <p:cNvPr id="922634" name="AutoShape 10"/>
          <p:cNvSpPr>
            <a:spLocks noChangeArrowheads="1"/>
          </p:cNvSpPr>
          <p:nvPr/>
        </p:nvSpPr>
        <p:spPr bwMode="auto">
          <a:xfrm>
            <a:off x="6913512" y="2060848"/>
            <a:ext cx="1258888" cy="438868"/>
          </a:xfrm>
          <a:prstGeom prst="wedgeRoundRectCallout">
            <a:avLst>
              <a:gd name="adj1" fmla="val -51641"/>
              <a:gd name="adj2" fmla="val 103192"/>
              <a:gd name="adj3" fmla="val 16667"/>
            </a:avLst>
          </a:prstGeom>
          <a:solidFill>
            <a:srgbClr val="7030A0"/>
          </a:solidFill>
          <a:ln w="9525" algn="ctr">
            <a:noFill/>
            <a:miter lim="800000"/>
            <a:headEnd/>
            <a:tailEnd/>
          </a:ln>
          <a:effectLst/>
        </p:spPr>
        <p:txBody>
          <a:bodyPr anchor="ctr"/>
          <a:lstStyle/>
          <a:p>
            <a:pPr>
              <a:spcBef>
                <a:spcPct val="50000"/>
              </a:spcBef>
              <a:defRPr/>
            </a:pPr>
            <a:r>
              <a:rPr lang="ja-JP" altLang="en-US" sz="1200" dirty="0">
                <a:solidFill>
                  <a:prstClr val="white"/>
                </a:solidFill>
              </a:rPr>
              <a:t>人件費</a:t>
            </a:r>
            <a:r>
              <a:rPr lang="ja-JP" altLang="en-US" sz="1200" dirty="0" smtClean="0">
                <a:solidFill>
                  <a:prstClr val="white"/>
                </a:solidFill>
              </a:rPr>
              <a:t>・内部管理経費の</a:t>
            </a:r>
            <a:r>
              <a:rPr lang="ja-JP" altLang="en-US" sz="1200" dirty="0">
                <a:solidFill>
                  <a:prstClr val="white"/>
                </a:solidFill>
              </a:rPr>
              <a:t>削減</a:t>
            </a:r>
          </a:p>
        </p:txBody>
      </p:sp>
      <p:grpSp>
        <p:nvGrpSpPr>
          <p:cNvPr id="12300" name="Group 13"/>
          <p:cNvGrpSpPr>
            <a:grpSpLocks/>
          </p:cNvGrpSpPr>
          <p:nvPr/>
        </p:nvGrpSpPr>
        <p:grpSpPr bwMode="auto">
          <a:xfrm>
            <a:off x="53975" y="6381750"/>
            <a:ext cx="1638300" cy="457200"/>
            <a:chOff x="4728" y="3999"/>
            <a:chExt cx="1032" cy="288"/>
          </a:xfrm>
        </p:grpSpPr>
        <p:sp>
          <p:nvSpPr>
            <p:cNvPr id="922638" name="Text Box 14"/>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a:spcBef>
                  <a:spcPct val="50000"/>
                </a:spcBef>
                <a:defRPr/>
              </a:pPr>
              <a:r>
                <a:rPr lang="ja-JP" altLang="en-US" sz="2400" b="1">
                  <a:solidFill>
                    <a:srgbClr val="0000CC"/>
                  </a:solidFill>
                  <a:effectLst>
                    <a:outerShdw blurRad="38100" dist="38100" dir="2700000" algn="tl">
                      <a:srgbClr val="C0C0C0"/>
                    </a:outerShdw>
                  </a:effectLst>
                </a:rPr>
                <a:t>岡山県</a:t>
              </a:r>
            </a:p>
          </p:txBody>
        </p:sp>
        <p:pic>
          <p:nvPicPr>
            <p:cNvPr id="1230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1" name="Text Box 16"/>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latin typeface="Calibri" pitchFamily="34" charset="0"/>
              </a:rPr>
              <a:t>－４７－</a:t>
            </a:r>
            <a:endParaRPr lang="ja-JP" altLang="en-US" sz="1800" dirty="0">
              <a:solidFill>
                <a:prstClr val="black"/>
              </a:solidFill>
              <a:latin typeface="Calibri" pitchFamily="34" charset="0"/>
            </a:endParaRPr>
          </a:p>
        </p:txBody>
      </p:sp>
      <p:sp>
        <p:nvSpPr>
          <p:cNvPr id="12302" name="Line 17"/>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922642" name="AutoShape 18"/>
          <p:cNvSpPr>
            <a:spLocks noChangeArrowheads="1"/>
          </p:cNvSpPr>
          <p:nvPr/>
        </p:nvSpPr>
        <p:spPr bwMode="auto">
          <a:xfrm>
            <a:off x="179388" y="260648"/>
            <a:ext cx="8785225" cy="360363"/>
          </a:xfrm>
          <a:prstGeom prst="roundRect">
            <a:avLst>
              <a:gd name="adj" fmla="val 16667"/>
            </a:avLst>
          </a:prstGeom>
          <a:gradFill rotWithShape="1">
            <a:gsLst>
              <a:gs pos="0">
                <a:srgbClr val="FF0066"/>
              </a:gs>
              <a:gs pos="100000">
                <a:srgbClr val="FF0066">
                  <a:gamma/>
                  <a:tint val="0"/>
                  <a:invGamma/>
                </a:srgbClr>
              </a:gs>
            </a:gsLst>
            <a:lin ang="0" scaled="1"/>
          </a:gradFill>
          <a:ln w="9525">
            <a:noFill/>
            <a:round/>
            <a:headEnd/>
            <a:tailEnd/>
          </a:ln>
          <a:effectLst/>
        </p:spPr>
        <p:txBody>
          <a:bodyPr wrap="none" anchor="ctr"/>
          <a:lstStyle/>
          <a:p>
            <a:pPr>
              <a:defRPr/>
            </a:pPr>
            <a:r>
              <a:rPr lang="en-US" altLang="ja-JP" b="1" dirty="0">
                <a:solidFill>
                  <a:prstClr val="white"/>
                </a:solidFill>
                <a:effectLst>
                  <a:outerShdw blurRad="38100" dist="38100" dir="2700000" algn="tl">
                    <a:srgbClr val="000000"/>
                  </a:outerShdw>
                </a:effectLst>
              </a:rPr>
              <a:t>■</a:t>
            </a:r>
            <a:r>
              <a:rPr lang="ja-JP" altLang="en-US" b="1" dirty="0">
                <a:solidFill>
                  <a:prstClr val="white"/>
                </a:solidFill>
                <a:effectLst>
                  <a:outerShdw blurRad="38100" dist="38100" dir="2700000" algn="tl">
                    <a:srgbClr val="000000"/>
                  </a:outerShdw>
                </a:effectLst>
              </a:rPr>
              <a:t>　</a:t>
            </a:r>
            <a:r>
              <a:rPr lang="ja-JP" altLang="en-US" i="1" dirty="0">
                <a:solidFill>
                  <a:prstClr val="white"/>
                </a:solidFill>
                <a:effectLst>
                  <a:outerShdw blurRad="38100" dist="38100" dir="2700000" algn="tl">
                    <a:srgbClr val="000000"/>
                  </a:outerShdw>
                </a:effectLst>
              </a:rPr>
              <a:t>行革効果額の推移</a:t>
            </a:r>
            <a:r>
              <a:rPr lang="ja-JP" altLang="en-US" sz="1000" i="1" dirty="0">
                <a:solidFill>
                  <a:prstClr val="white"/>
                </a:solidFill>
                <a:effectLst>
                  <a:outerShdw blurRad="38100" dist="38100" dir="2700000" algn="tl">
                    <a:srgbClr val="000000"/>
                  </a:outerShdw>
                </a:effectLst>
              </a:rPr>
              <a:t>　　</a:t>
            </a:r>
            <a:endParaRPr lang="ja-JP" altLang="en-US" sz="1000" b="1" dirty="0">
              <a:solidFill>
                <a:prstClr val="white"/>
              </a:solidFill>
              <a:effectLst>
                <a:outerShdw blurRad="38100" dist="38100" dir="2700000" algn="tl">
                  <a:srgbClr val="000000"/>
                </a:outerShdw>
              </a:effectLst>
            </a:endParaRPr>
          </a:p>
        </p:txBody>
      </p:sp>
      <p:sp>
        <p:nvSpPr>
          <p:cNvPr id="20"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21" name="AutoShape 6"/>
          <p:cNvSpPr>
            <a:spLocks noChangeArrowheads="1"/>
          </p:cNvSpPr>
          <p:nvPr/>
        </p:nvSpPr>
        <p:spPr bwMode="auto">
          <a:xfrm>
            <a:off x="2700338" y="692696"/>
            <a:ext cx="3384550" cy="360000"/>
          </a:xfrm>
          <a:prstGeom prst="roundRect">
            <a:avLst>
              <a:gd name="adj" fmla="val 12778"/>
            </a:avLst>
          </a:prstGeom>
          <a:solidFill>
            <a:srgbClr val="FFE7FF"/>
          </a:solidFill>
          <a:ln w="9525" algn="ctr">
            <a:noFill/>
            <a:round/>
            <a:headEnd/>
            <a:tailEnd/>
          </a:ln>
          <a:effectLst>
            <a:outerShdw dist="107763" dir="2700000" algn="ctr" rotWithShape="0">
              <a:srgbClr val="808080"/>
            </a:outerShdw>
          </a:effectLst>
        </p:spPr>
        <p:txBody>
          <a:bodyPr wrap="none" anchor="ctr"/>
          <a:lstStyle/>
          <a:p>
            <a:pPr algn="ctr">
              <a:spcBef>
                <a:spcPct val="50000"/>
              </a:spcBef>
              <a:defRPr/>
            </a:pPr>
            <a:r>
              <a:rPr lang="ja-JP" altLang="en-US" sz="1400" dirty="0">
                <a:solidFill>
                  <a:prstClr val="black"/>
                </a:solidFill>
                <a:latin typeface="ＭＳ Ｐゴシック" pitchFamily="50" charset="-128"/>
              </a:rPr>
              <a:t>年度ごとの効果額の推移（</a:t>
            </a:r>
            <a:r>
              <a:rPr lang="en-US" altLang="ja-JP" sz="1400" dirty="0">
                <a:solidFill>
                  <a:prstClr val="black"/>
                </a:solidFill>
                <a:latin typeface="ＭＳ Ｐゴシック" pitchFamily="50" charset="-128"/>
              </a:rPr>
              <a:t>H24</a:t>
            </a:r>
            <a:r>
              <a:rPr lang="ja-JP" altLang="en-US" sz="1400" dirty="0">
                <a:solidFill>
                  <a:prstClr val="black"/>
                </a:solidFill>
                <a:latin typeface="ＭＳ Ｐゴシック" pitchFamily="50" charset="-128"/>
              </a:rPr>
              <a:t>まで）</a:t>
            </a:r>
          </a:p>
        </p:txBody>
      </p:sp>
      <p:cxnSp>
        <p:nvCxnSpPr>
          <p:cNvPr id="3" name="直線コネクタ 2"/>
          <p:cNvCxnSpPr/>
          <p:nvPr/>
        </p:nvCxnSpPr>
        <p:spPr>
          <a:xfrm flipV="1">
            <a:off x="2050418" y="4293096"/>
            <a:ext cx="433350" cy="429270"/>
          </a:xfrm>
          <a:prstGeom prst="line">
            <a:avLst/>
          </a:prstGeom>
          <a:ln w="44450">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275856" y="3501008"/>
            <a:ext cx="433350" cy="792088"/>
          </a:xfrm>
          <a:prstGeom prst="line">
            <a:avLst/>
          </a:prstGeom>
          <a:ln w="44450">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499992" y="2852936"/>
            <a:ext cx="503808" cy="604416"/>
          </a:xfrm>
          <a:prstGeom prst="line">
            <a:avLst/>
          </a:prstGeom>
          <a:ln w="44450">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5736073" y="2780928"/>
            <a:ext cx="503808" cy="103252"/>
          </a:xfrm>
          <a:prstGeom prst="line">
            <a:avLst/>
          </a:prstGeom>
          <a:ln w="44450">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9" name="右中かっこ 8"/>
          <p:cNvSpPr/>
          <p:nvPr/>
        </p:nvSpPr>
        <p:spPr>
          <a:xfrm>
            <a:off x="2028478" y="4756894"/>
            <a:ext cx="144000" cy="864096"/>
          </a:xfrm>
          <a:prstGeom prst="righ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右中かっこ 28"/>
          <p:cNvSpPr/>
          <p:nvPr/>
        </p:nvSpPr>
        <p:spPr>
          <a:xfrm>
            <a:off x="3276601" y="4324846"/>
            <a:ext cx="144000" cy="1296144"/>
          </a:xfrm>
          <a:prstGeom prst="righ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右中かっこ 29"/>
          <p:cNvSpPr/>
          <p:nvPr/>
        </p:nvSpPr>
        <p:spPr>
          <a:xfrm>
            <a:off x="4499992" y="3501008"/>
            <a:ext cx="144000" cy="2119982"/>
          </a:xfrm>
          <a:prstGeom prst="righ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右中かっこ 30"/>
          <p:cNvSpPr/>
          <p:nvPr/>
        </p:nvSpPr>
        <p:spPr>
          <a:xfrm>
            <a:off x="5765403" y="2924944"/>
            <a:ext cx="144000" cy="2696046"/>
          </a:xfrm>
          <a:prstGeom prst="righ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a:off x="7004845" y="2780928"/>
            <a:ext cx="144000" cy="2840062"/>
          </a:xfrm>
          <a:prstGeom prst="righ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2632" name="AutoShape 8"/>
          <p:cNvSpPr>
            <a:spLocks noChangeArrowheads="1"/>
          </p:cNvSpPr>
          <p:nvPr/>
        </p:nvSpPr>
        <p:spPr bwMode="auto">
          <a:xfrm>
            <a:off x="7020272" y="4869408"/>
            <a:ext cx="1081087" cy="431800"/>
          </a:xfrm>
          <a:prstGeom prst="wedgeRoundRectCallout">
            <a:avLst>
              <a:gd name="adj1" fmla="val -54992"/>
              <a:gd name="adj2" fmla="val 69487"/>
              <a:gd name="adj3" fmla="val 16667"/>
            </a:avLst>
          </a:prstGeom>
          <a:solidFill>
            <a:schemeClr val="accent5">
              <a:lumMod val="75000"/>
            </a:schemeClr>
          </a:solidFill>
          <a:ln w="9525" algn="ctr">
            <a:noFill/>
            <a:miter lim="800000"/>
            <a:headEnd/>
            <a:tailEnd/>
          </a:ln>
          <a:effectLst/>
        </p:spPr>
        <p:txBody>
          <a:bodyPr anchor="ctr"/>
          <a:lstStyle/>
          <a:p>
            <a:pPr algn="ctr">
              <a:spcBef>
                <a:spcPct val="50000"/>
              </a:spcBef>
              <a:defRPr/>
            </a:pPr>
            <a:r>
              <a:rPr lang="ja-JP" altLang="en-US" sz="1200" dirty="0">
                <a:solidFill>
                  <a:prstClr val="white"/>
                </a:solidFill>
              </a:rPr>
              <a:t>行政経費の削減</a:t>
            </a:r>
          </a:p>
        </p:txBody>
      </p:sp>
      <p:sp>
        <p:nvSpPr>
          <p:cNvPr id="922633" name="AutoShape 9"/>
          <p:cNvSpPr>
            <a:spLocks noChangeArrowheads="1"/>
          </p:cNvSpPr>
          <p:nvPr/>
        </p:nvSpPr>
        <p:spPr bwMode="auto">
          <a:xfrm>
            <a:off x="7236296" y="3212976"/>
            <a:ext cx="1081087" cy="431800"/>
          </a:xfrm>
          <a:prstGeom prst="wedgeRoundRectCallout">
            <a:avLst>
              <a:gd name="adj1" fmla="val -70264"/>
              <a:gd name="adj2" fmla="val 98899"/>
              <a:gd name="adj3" fmla="val 16667"/>
            </a:avLst>
          </a:prstGeom>
          <a:solidFill>
            <a:srgbClr val="FF6600"/>
          </a:solidFill>
          <a:ln w="9525" algn="ctr">
            <a:noFill/>
            <a:miter lim="800000"/>
            <a:headEnd/>
            <a:tailEnd/>
          </a:ln>
          <a:effectLst/>
        </p:spPr>
        <p:txBody>
          <a:bodyPr anchor="ctr"/>
          <a:lstStyle/>
          <a:p>
            <a:pPr algn="ctr">
              <a:spcBef>
                <a:spcPct val="50000"/>
              </a:spcBef>
              <a:defRPr/>
            </a:pPr>
            <a:r>
              <a:rPr lang="ja-JP" altLang="en-US" sz="1200" dirty="0">
                <a:solidFill>
                  <a:prstClr val="white"/>
                </a:solidFill>
              </a:rPr>
              <a:t>歳入の確保</a:t>
            </a:r>
          </a:p>
        </p:txBody>
      </p:sp>
      <p:sp>
        <p:nvSpPr>
          <p:cNvPr id="33" name="AutoShape 10"/>
          <p:cNvSpPr>
            <a:spLocks noChangeArrowheads="1"/>
          </p:cNvSpPr>
          <p:nvPr/>
        </p:nvSpPr>
        <p:spPr bwMode="auto">
          <a:xfrm>
            <a:off x="971600" y="2664746"/>
            <a:ext cx="1402904" cy="438868"/>
          </a:xfrm>
          <a:prstGeom prst="wedgeRoundRectCallout">
            <a:avLst>
              <a:gd name="adj1" fmla="val -26276"/>
              <a:gd name="adj2" fmla="val 169337"/>
              <a:gd name="adj3" fmla="val 16667"/>
            </a:avLst>
          </a:prstGeom>
          <a:solidFill>
            <a:srgbClr val="CC9900"/>
          </a:solidFill>
          <a:ln w="9525" algn="ctr">
            <a:noFill/>
            <a:miter lim="800000"/>
            <a:headEnd/>
            <a:tailEnd/>
          </a:ln>
          <a:effectLst/>
        </p:spPr>
        <p:txBody>
          <a:bodyPr lIns="0" rIns="0" anchor="ctr"/>
          <a:lstStyle/>
          <a:p>
            <a:pPr algn="ctr">
              <a:spcBef>
                <a:spcPct val="50000"/>
              </a:spcBef>
              <a:defRPr/>
            </a:pPr>
            <a:r>
              <a:rPr lang="ja-JP" altLang="en-US" sz="1200" dirty="0">
                <a:solidFill>
                  <a:prstClr val="white"/>
                </a:solidFill>
              </a:rPr>
              <a:t>臨時的</a:t>
            </a:r>
            <a:r>
              <a:rPr lang="ja-JP" altLang="en-US" sz="1200" dirty="0" smtClean="0">
                <a:solidFill>
                  <a:prstClr val="white"/>
                </a:solidFill>
              </a:rPr>
              <a:t>な歳入確保</a:t>
            </a:r>
            <a:endParaRPr lang="ja-JP" altLang="en-US" sz="1200" dirty="0">
              <a:solidFill>
                <a:prstClr val="white"/>
              </a:solidFill>
            </a:endParaRPr>
          </a:p>
        </p:txBody>
      </p:sp>
      <p:sp>
        <p:nvSpPr>
          <p:cNvPr id="10" name="角丸四角形 9"/>
          <p:cNvSpPr/>
          <p:nvPr/>
        </p:nvSpPr>
        <p:spPr>
          <a:xfrm>
            <a:off x="7294862" y="4077072"/>
            <a:ext cx="1237578" cy="267903"/>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継続的な効果</a:t>
            </a:r>
            <a:endParaRPr kumimoji="1" lang="ja-JP" altLang="en-US" sz="1200" dirty="0">
              <a:solidFill>
                <a:schemeClr val="tx1"/>
              </a:solidFill>
            </a:endParaRPr>
          </a:p>
        </p:txBody>
      </p:sp>
      <p:sp>
        <p:nvSpPr>
          <p:cNvPr id="2" name="テキスト ボックス 1"/>
          <p:cNvSpPr txBox="1"/>
          <p:nvPr/>
        </p:nvSpPr>
        <p:spPr bwMode="auto">
          <a:xfrm>
            <a:off x="2111995" y="5047753"/>
            <a:ext cx="503089" cy="276999"/>
          </a:xfrm>
          <a:prstGeom prst="rect">
            <a:avLst/>
          </a:prstGeom>
          <a:noFill/>
          <a:ln w="28575" algn="ctr">
            <a:noFill/>
            <a:miter lim="800000"/>
            <a:headEnd/>
            <a:tailEnd/>
          </a:ln>
          <a:effectLst/>
        </p:spPr>
        <p:txBody>
          <a:bodyPr wrap="square" rtlCol="0">
            <a:spAutoFit/>
          </a:bodyPr>
          <a:lstStyle/>
          <a:p>
            <a:r>
              <a:rPr kumimoji="1" lang="en-US" altLang="ja-JP" sz="1200" b="1" dirty="0" smtClean="0">
                <a:solidFill>
                  <a:schemeClr val="tx2">
                    <a:lumMod val="50000"/>
                  </a:schemeClr>
                </a:solidFill>
                <a:latin typeface="ＭＳ Ｐゴシック" pitchFamily="50" charset="-128"/>
              </a:rPr>
              <a:t>128</a:t>
            </a:r>
            <a:endParaRPr kumimoji="1" lang="ja-JP" altLang="en-US" sz="1200" b="1" dirty="0">
              <a:solidFill>
                <a:schemeClr val="tx2">
                  <a:lumMod val="50000"/>
                </a:schemeClr>
              </a:solidFill>
              <a:latin typeface="ＭＳ Ｐゴシック" pitchFamily="50" charset="-128"/>
            </a:endParaRPr>
          </a:p>
        </p:txBody>
      </p:sp>
      <p:sp>
        <p:nvSpPr>
          <p:cNvPr id="34" name="テキスト ボックス 33"/>
          <p:cNvSpPr txBox="1"/>
          <p:nvPr/>
        </p:nvSpPr>
        <p:spPr bwMode="auto">
          <a:xfrm>
            <a:off x="3348831" y="4843760"/>
            <a:ext cx="503089" cy="276999"/>
          </a:xfrm>
          <a:prstGeom prst="rect">
            <a:avLst/>
          </a:prstGeom>
          <a:noFill/>
          <a:ln w="28575" algn="ctr">
            <a:noFill/>
            <a:miter lim="800000"/>
            <a:headEnd/>
            <a:tailEnd/>
          </a:ln>
          <a:effectLst/>
        </p:spPr>
        <p:txBody>
          <a:bodyPr wrap="square" rtlCol="0">
            <a:spAutoFit/>
          </a:bodyPr>
          <a:lstStyle/>
          <a:p>
            <a:r>
              <a:rPr kumimoji="1" lang="en-US" altLang="ja-JP" sz="1200" b="1" dirty="0" smtClean="0">
                <a:solidFill>
                  <a:schemeClr val="tx2">
                    <a:lumMod val="50000"/>
                  </a:schemeClr>
                </a:solidFill>
                <a:latin typeface="ＭＳ Ｐゴシック" pitchFamily="50" charset="-128"/>
              </a:rPr>
              <a:t>189</a:t>
            </a:r>
            <a:endParaRPr kumimoji="1" lang="ja-JP" altLang="en-US" sz="1200" b="1" dirty="0">
              <a:solidFill>
                <a:schemeClr val="tx2">
                  <a:lumMod val="50000"/>
                </a:schemeClr>
              </a:solidFill>
              <a:latin typeface="ＭＳ Ｐゴシック" pitchFamily="50" charset="-128"/>
            </a:endParaRPr>
          </a:p>
        </p:txBody>
      </p:sp>
      <p:sp>
        <p:nvSpPr>
          <p:cNvPr id="35" name="テキスト ボックス 34"/>
          <p:cNvSpPr txBox="1"/>
          <p:nvPr/>
        </p:nvSpPr>
        <p:spPr bwMode="auto">
          <a:xfrm>
            <a:off x="4598367" y="4422745"/>
            <a:ext cx="503089" cy="276999"/>
          </a:xfrm>
          <a:prstGeom prst="rect">
            <a:avLst/>
          </a:prstGeom>
          <a:noFill/>
          <a:ln w="28575" algn="ctr">
            <a:noFill/>
            <a:miter lim="800000"/>
            <a:headEnd/>
            <a:tailEnd/>
          </a:ln>
          <a:effectLst/>
        </p:spPr>
        <p:txBody>
          <a:bodyPr wrap="square" rtlCol="0">
            <a:spAutoFit/>
          </a:bodyPr>
          <a:lstStyle/>
          <a:p>
            <a:r>
              <a:rPr lang="en-US" altLang="ja-JP" sz="1200" b="1" dirty="0" smtClean="0">
                <a:solidFill>
                  <a:schemeClr val="tx2">
                    <a:lumMod val="50000"/>
                  </a:schemeClr>
                </a:solidFill>
                <a:latin typeface="ＭＳ Ｐゴシック" pitchFamily="50" charset="-128"/>
              </a:rPr>
              <a:t>303</a:t>
            </a:r>
            <a:endParaRPr kumimoji="1" lang="ja-JP" altLang="en-US" sz="1200" b="1" dirty="0">
              <a:solidFill>
                <a:schemeClr val="tx2">
                  <a:lumMod val="50000"/>
                </a:schemeClr>
              </a:solidFill>
              <a:latin typeface="ＭＳ Ｐゴシック" pitchFamily="50" charset="-128"/>
            </a:endParaRPr>
          </a:p>
        </p:txBody>
      </p:sp>
      <p:sp>
        <p:nvSpPr>
          <p:cNvPr id="36" name="テキスト ボックス 35"/>
          <p:cNvSpPr txBox="1"/>
          <p:nvPr/>
        </p:nvSpPr>
        <p:spPr bwMode="auto">
          <a:xfrm>
            <a:off x="5856411" y="4136380"/>
            <a:ext cx="503089" cy="276999"/>
          </a:xfrm>
          <a:prstGeom prst="rect">
            <a:avLst/>
          </a:prstGeom>
          <a:noFill/>
          <a:ln w="28575" algn="ctr">
            <a:noFill/>
            <a:miter lim="800000"/>
            <a:headEnd/>
            <a:tailEnd/>
          </a:ln>
          <a:effectLst/>
        </p:spPr>
        <p:txBody>
          <a:bodyPr wrap="square" rtlCol="0">
            <a:spAutoFit/>
          </a:bodyPr>
          <a:lstStyle/>
          <a:p>
            <a:r>
              <a:rPr lang="en-US" altLang="ja-JP" sz="1200" b="1" dirty="0" smtClean="0">
                <a:solidFill>
                  <a:schemeClr val="tx2">
                    <a:lumMod val="50000"/>
                  </a:schemeClr>
                </a:solidFill>
                <a:latin typeface="ＭＳ Ｐゴシック" pitchFamily="50" charset="-128"/>
              </a:rPr>
              <a:t>383</a:t>
            </a:r>
            <a:endParaRPr kumimoji="1" lang="ja-JP" altLang="en-US" sz="1200" b="1" dirty="0">
              <a:solidFill>
                <a:schemeClr val="tx2">
                  <a:lumMod val="50000"/>
                </a:schemeClr>
              </a:solidFill>
              <a:latin typeface="ＭＳ Ｐゴシック" pitchFamily="50" charset="-128"/>
            </a:endParaRPr>
          </a:p>
        </p:txBody>
      </p:sp>
    </p:spTree>
    <p:extLst>
      <p:ext uri="{BB962C8B-B14F-4D97-AF65-F5344CB8AC3E}">
        <p14:creationId xmlns:p14="http://schemas.microsoft.com/office/powerpoint/2010/main" val="3860750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215" name="Text Box 23"/>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904195" name="Text Box 3"/>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知事部局等職員数の推移と目標</a:t>
            </a:r>
            <a:endParaRPr lang="ja-JP" altLang="en-US" i="1">
              <a:solidFill>
                <a:prstClr val="white"/>
              </a:solidFill>
              <a:effectLst>
                <a:outerShdw blurRad="38100" dist="38100" dir="2700000" algn="tl">
                  <a:srgbClr val="000000"/>
                </a:outerShdw>
              </a:effectLst>
              <a:latin typeface="Arial" charset="0"/>
              <a:ea typeface="HGｺﾞｼｯｸE" pitchFamily="49" charset="-128"/>
            </a:endParaRPr>
          </a:p>
        </p:txBody>
      </p:sp>
      <p:sp>
        <p:nvSpPr>
          <p:cNvPr id="20485" name="Text Box 4"/>
          <p:cNvSpPr txBox="1">
            <a:spLocks noChangeArrowheads="1"/>
          </p:cNvSpPr>
          <p:nvPr/>
        </p:nvSpPr>
        <p:spPr bwMode="auto">
          <a:xfrm>
            <a:off x="107950" y="908720"/>
            <a:ext cx="64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200">
                <a:solidFill>
                  <a:prstClr val="black"/>
                </a:solidFill>
              </a:rPr>
              <a:t>（人）</a:t>
            </a:r>
          </a:p>
        </p:txBody>
      </p:sp>
      <p:graphicFrame>
        <p:nvGraphicFramePr>
          <p:cNvPr id="20482" name="Object 5"/>
          <p:cNvGraphicFramePr>
            <a:graphicFrameLocks noGrp="1" noChangeAspect="1"/>
          </p:cNvGraphicFramePr>
          <p:nvPr>
            <p:ph sz="half" idx="1"/>
            <p:extLst>
              <p:ext uri="{D42A27DB-BD31-4B8C-83A1-F6EECF244321}">
                <p14:modId xmlns:p14="http://schemas.microsoft.com/office/powerpoint/2010/main" val="864855634"/>
              </p:ext>
            </p:extLst>
          </p:nvPr>
        </p:nvGraphicFramePr>
        <p:xfrm>
          <a:off x="74613" y="1124744"/>
          <a:ext cx="8628062" cy="4960937"/>
        </p:xfrm>
        <a:graphic>
          <a:graphicData uri="http://schemas.openxmlformats.org/presentationml/2006/ole">
            <mc:AlternateContent xmlns:mc="http://schemas.openxmlformats.org/markup-compatibility/2006">
              <mc:Choice xmlns:v="urn:schemas-microsoft-com:vml" Requires="v">
                <p:oleObj spid="_x0000_s21423" name="グラフ" r:id="rId3" imgW="11629949" imgH="6686702" progId="MSGraph.Chart.8">
                  <p:embed followColorScheme="full"/>
                </p:oleObj>
              </mc:Choice>
              <mc:Fallback>
                <p:oleObj name="グラフ" r:id="rId3" imgW="11629949" imgH="6686702" progId="MSGraph.Chart.8">
                  <p:embed followColorScheme="full"/>
                  <p:pic>
                    <p:nvPicPr>
                      <p:cNvPr id="0" name="Picture 9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24744"/>
                        <a:ext cx="8628062" cy="496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Text Box 8"/>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－４８－</a:t>
            </a:r>
            <a:endParaRPr lang="ja-JP" altLang="en-US" sz="1800" dirty="0">
              <a:solidFill>
                <a:prstClr val="black"/>
              </a:solidFill>
            </a:endParaRPr>
          </a:p>
        </p:txBody>
      </p:sp>
      <p:grpSp>
        <p:nvGrpSpPr>
          <p:cNvPr id="20487" name="Group 9"/>
          <p:cNvGrpSpPr>
            <a:grpSpLocks/>
          </p:cNvGrpSpPr>
          <p:nvPr/>
        </p:nvGrpSpPr>
        <p:grpSpPr bwMode="auto">
          <a:xfrm>
            <a:off x="53975" y="6381750"/>
            <a:ext cx="1638300" cy="457200"/>
            <a:chOff x="4728" y="3999"/>
            <a:chExt cx="1032" cy="288"/>
          </a:xfrm>
        </p:grpSpPr>
        <p:sp>
          <p:nvSpPr>
            <p:cNvPr id="904202" name="Text Box 1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049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8" name="Line 12"/>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0489" name="Text Box 16"/>
          <p:cNvSpPr txBox="1">
            <a:spLocks noChangeArrowheads="1"/>
          </p:cNvSpPr>
          <p:nvPr/>
        </p:nvSpPr>
        <p:spPr bwMode="auto">
          <a:xfrm>
            <a:off x="8369300" y="5805264"/>
            <a:ext cx="774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sp>
        <p:nvSpPr>
          <p:cNvPr id="20491" name="AutoShape 20"/>
          <p:cNvSpPr>
            <a:spLocks noChangeArrowheads="1"/>
          </p:cNvSpPr>
          <p:nvPr/>
        </p:nvSpPr>
        <p:spPr bwMode="auto">
          <a:xfrm rot="1406579">
            <a:off x="7632370" y="3556122"/>
            <a:ext cx="713832" cy="360362"/>
          </a:xfrm>
          <a:prstGeom prst="rightArrow">
            <a:avLst>
              <a:gd name="adj1" fmla="val 42731"/>
              <a:gd name="adj2" fmla="val 85860"/>
            </a:avLst>
          </a:prstGeom>
          <a:solidFill>
            <a:schemeClr val="bg1"/>
          </a:solidFill>
          <a:ln w="9525" algn="ctr">
            <a:solidFill>
              <a:srgbClr val="993366"/>
            </a:solidFill>
            <a:miter lim="800000"/>
            <a:headEnd/>
            <a:tailEnd/>
          </a:ln>
        </p:spPr>
        <p:txBody>
          <a:bodyPr wrap="square"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20492" name="Text Box 21"/>
          <p:cNvSpPr txBox="1">
            <a:spLocks noChangeArrowheads="1"/>
          </p:cNvSpPr>
          <p:nvPr/>
        </p:nvSpPr>
        <p:spPr bwMode="auto">
          <a:xfrm>
            <a:off x="7381627" y="6021388"/>
            <a:ext cx="1366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dirty="0">
                <a:solidFill>
                  <a:prstClr val="black"/>
                </a:solidFill>
              </a:rPr>
              <a:t>※</a:t>
            </a:r>
            <a:r>
              <a:rPr lang="ja-JP" altLang="en-US" dirty="0">
                <a:solidFill>
                  <a:prstClr val="black"/>
                </a:solidFill>
              </a:rPr>
              <a:t>Ｈ</a:t>
            </a:r>
            <a:r>
              <a:rPr lang="ja-JP" altLang="en-US" dirty="0" smtClean="0">
                <a:solidFill>
                  <a:prstClr val="black"/>
                </a:solidFill>
              </a:rPr>
              <a:t>２３年度</a:t>
            </a:r>
            <a:r>
              <a:rPr lang="ja-JP" altLang="en-US" dirty="0">
                <a:solidFill>
                  <a:prstClr val="black"/>
                </a:solidFill>
              </a:rPr>
              <a:t>は見込数</a:t>
            </a:r>
          </a:p>
        </p:txBody>
      </p:sp>
      <p:sp>
        <p:nvSpPr>
          <p:cNvPr id="20493" name="AutoShape 22"/>
          <p:cNvSpPr>
            <a:spLocks noChangeArrowheads="1"/>
          </p:cNvSpPr>
          <p:nvPr/>
        </p:nvSpPr>
        <p:spPr bwMode="auto">
          <a:xfrm>
            <a:off x="6444208" y="2564904"/>
            <a:ext cx="2312442" cy="648072"/>
          </a:xfrm>
          <a:prstGeom prst="wedgeEllipseCallout">
            <a:avLst>
              <a:gd name="adj1" fmla="val -2939"/>
              <a:gd name="adj2" fmla="val 86707"/>
            </a:avLst>
          </a:prstGeom>
          <a:solidFill>
            <a:srgbClr val="FFE1FF"/>
          </a:solidFill>
          <a:ln w="9525" algn="ctr">
            <a:solidFill>
              <a:srgbClr val="FF0000"/>
            </a:solidFill>
            <a:prstDash val="sysDot"/>
            <a:miter lim="800000"/>
            <a:headEnd/>
            <a:tailEnd/>
          </a:ln>
        </p:spPr>
        <p:txBody>
          <a:bodyPr anchor="ctr"/>
          <a:lstStyle/>
          <a:p>
            <a:pPr algn="ctr" fontAlgn="base">
              <a:spcBef>
                <a:spcPct val="0"/>
              </a:spcBef>
              <a:spcAft>
                <a:spcPct val="0"/>
              </a:spcAft>
            </a:pPr>
            <a:r>
              <a:rPr lang="ja-JP" altLang="en-US" sz="1200" dirty="0" smtClean="0">
                <a:solidFill>
                  <a:srgbClr val="CC0000"/>
                </a:solidFill>
                <a:latin typeface="ＭＳ Ｐゴシック" charset="-128"/>
              </a:rPr>
              <a:t>平成</a:t>
            </a:r>
            <a:r>
              <a:rPr lang="ja-JP" altLang="en-US" sz="1200" dirty="0">
                <a:solidFill>
                  <a:srgbClr val="CC0000"/>
                </a:solidFill>
                <a:latin typeface="ＭＳ Ｐゴシック" charset="-128"/>
              </a:rPr>
              <a:t>９年</a:t>
            </a:r>
            <a:r>
              <a:rPr lang="ja-JP" altLang="en-US" sz="1200" dirty="0" smtClean="0">
                <a:solidFill>
                  <a:srgbClr val="CC0000"/>
                </a:solidFill>
                <a:latin typeface="ＭＳ Ｐゴシック" charset="-128"/>
              </a:rPr>
              <a:t>からの削減率△</a:t>
            </a:r>
            <a:r>
              <a:rPr lang="en-US" altLang="ja-JP" sz="1200" dirty="0">
                <a:solidFill>
                  <a:srgbClr val="CC0000"/>
                </a:solidFill>
                <a:latin typeface="ＭＳ Ｐゴシック" charset="-128"/>
              </a:rPr>
              <a:t>31.9</a:t>
            </a:r>
            <a:r>
              <a:rPr lang="ja-JP" altLang="en-US" sz="1200" dirty="0" smtClean="0">
                <a:solidFill>
                  <a:srgbClr val="CC0000"/>
                </a:solidFill>
                <a:latin typeface="ＭＳ Ｐゴシック" charset="-128"/>
              </a:rPr>
              <a:t>％</a:t>
            </a:r>
            <a:endParaRPr lang="en-US" altLang="ja-JP" sz="1200" dirty="0">
              <a:solidFill>
                <a:srgbClr val="CC0000"/>
              </a:solidFill>
              <a:latin typeface="ＭＳ Ｐゴシック" charset="-128"/>
            </a:endParaRPr>
          </a:p>
        </p:txBody>
      </p:sp>
      <p:sp>
        <p:nvSpPr>
          <p:cNvPr id="16"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904211" name="AutoShape 19"/>
          <p:cNvSpPr>
            <a:spLocks noChangeArrowheads="1"/>
          </p:cNvSpPr>
          <p:nvPr/>
        </p:nvSpPr>
        <p:spPr bwMode="auto">
          <a:xfrm>
            <a:off x="2627313" y="692696"/>
            <a:ext cx="3600450"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dirty="0">
                <a:solidFill>
                  <a:prstClr val="black"/>
                </a:solidFill>
                <a:latin typeface="Arial" charset="0"/>
              </a:rPr>
              <a:t>これまでの知事部局等職員数の推移と目標</a:t>
            </a:r>
          </a:p>
        </p:txBody>
      </p:sp>
    </p:spTree>
    <p:extLst>
      <p:ext uri="{BB962C8B-B14F-4D97-AF65-F5344CB8AC3E}">
        <p14:creationId xmlns:p14="http://schemas.microsoft.com/office/powerpoint/2010/main" val="38593549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92" name="Text Box 44"/>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13316"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13317" name="Line 6"/>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13318" name="Group 7"/>
          <p:cNvGrpSpPr>
            <a:grpSpLocks/>
          </p:cNvGrpSpPr>
          <p:nvPr/>
        </p:nvGrpSpPr>
        <p:grpSpPr bwMode="auto">
          <a:xfrm>
            <a:off x="53975" y="6381750"/>
            <a:ext cx="1638300" cy="457200"/>
            <a:chOff x="4728" y="3999"/>
            <a:chExt cx="1032" cy="288"/>
          </a:xfrm>
        </p:grpSpPr>
        <p:sp>
          <p:nvSpPr>
            <p:cNvPr id="923656" name="Text Box 8"/>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332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9" name="Text Box 10"/>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－４９－</a:t>
            </a:r>
            <a:endParaRPr lang="ja-JP" altLang="en-US" sz="1800" dirty="0">
              <a:solidFill>
                <a:prstClr val="black"/>
              </a:solidFill>
            </a:endParaRPr>
          </a:p>
        </p:txBody>
      </p:sp>
      <p:sp>
        <p:nvSpPr>
          <p:cNvPr id="923659" name="Text Box 11"/>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歳入予算額の状況</a:t>
            </a:r>
          </a:p>
        </p:txBody>
      </p:sp>
      <p:sp>
        <p:nvSpPr>
          <p:cNvPr id="923663" name="AutoShape 15"/>
          <p:cNvSpPr>
            <a:spLocks noChangeArrowheads="1"/>
          </p:cNvSpPr>
          <p:nvPr/>
        </p:nvSpPr>
        <p:spPr bwMode="auto">
          <a:xfrm>
            <a:off x="3527300" y="692150"/>
            <a:ext cx="2089150"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en-US" altLang="ja-JP" sz="1400" dirty="0">
                <a:solidFill>
                  <a:prstClr val="black"/>
                </a:solidFill>
                <a:latin typeface="ＭＳ Ｐゴシック" pitchFamily="50" charset="-128"/>
              </a:rPr>
              <a:t>【</a:t>
            </a:r>
            <a:r>
              <a:rPr lang="en-US" altLang="ja-JP" sz="1400" dirty="0" smtClean="0">
                <a:solidFill>
                  <a:prstClr val="black"/>
                </a:solidFill>
                <a:latin typeface="ＭＳ Ｐゴシック" pitchFamily="50" charset="-128"/>
              </a:rPr>
              <a:t>H23</a:t>
            </a:r>
            <a:r>
              <a:rPr lang="ja-JP" altLang="en-US" sz="1400" dirty="0" smtClean="0">
                <a:solidFill>
                  <a:prstClr val="black"/>
                </a:solidFill>
                <a:latin typeface="ＭＳ Ｐゴシック" pitchFamily="50" charset="-128"/>
              </a:rPr>
              <a:t>歳入</a:t>
            </a:r>
            <a:r>
              <a:rPr lang="ja-JP" altLang="en-US" sz="1400" dirty="0">
                <a:solidFill>
                  <a:prstClr val="black"/>
                </a:solidFill>
                <a:latin typeface="ＭＳ Ｐゴシック" pitchFamily="50" charset="-128"/>
              </a:rPr>
              <a:t>予算の状況</a:t>
            </a:r>
            <a:r>
              <a:rPr lang="en-US" altLang="ja-JP" sz="1400" dirty="0">
                <a:solidFill>
                  <a:prstClr val="black"/>
                </a:solidFill>
                <a:latin typeface="ＭＳ Ｐゴシック" pitchFamily="50" charset="-128"/>
              </a:rPr>
              <a:t>】</a:t>
            </a:r>
          </a:p>
        </p:txBody>
      </p:sp>
      <p:graphicFrame>
        <p:nvGraphicFramePr>
          <p:cNvPr id="13314" name="Object 13"/>
          <p:cNvGraphicFramePr>
            <a:graphicFrameLocks noChangeAspect="1"/>
          </p:cNvGraphicFramePr>
          <p:nvPr>
            <p:extLst>
              <p:ext uri="{D42A27DB-BD31-4B8C-83A1-F6EECF244321}">
                <p14:modId xmlns:p14="http://schemas.microsoft.com/office/powerpoint/2010/main" val="4039864224"/>
              </p:ext>
            </p:extLst>
          </p:nvPr>
        </p:nvGraphicFramePr>
        <p:xfrm>
          <a:off x="900113" y="1200150"/>
          <a:ext cx="7562850" cy="4686300"/>
        </p:xfrm>
        <a:graphic>
          <a:graphicData uri="http://schemas.openxmlformats.org/presentationml/2006/ole">
            <mc:AlternateContent xmlns:mc="http://schemas.openxmlformats.org/markup-compatibility/2006">
              <mc:Choice xmlns:v="urn:schemas-microsoft-com:vml" Requires="v">
                <p:oleObj spid="_x0000_s14257" name="ワークシート" r:id="rId4" imgW="7563002" imgH="4686300" progId="Excel.Sheet.8">
                  <p:embed/>
                </p:oleObj>
              </mc:Choice>
              <mc:Fallback>
                <p:oleObj name="ワークシート" r:id="rId4" imgW="7563002" imgH="4686300" progId="Excel.Sheet.8">
                  <p:embed/>
                  <p:pic>
                    <p:nvPicPr>
                      <p:cNvPr id="0" name="Picture 9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200150"/>
                        <a:ext cx="756285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spTree>
    <p:extLst>
      <p:ext uri="{BB962C8B-B14F-4D97-AF65-F5344CB8AC3E}">
        <p14:creationId xmlns:p14="http://schemas.microsoft.com/office/powerpoint/2010/main" val="1242959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80" name="Text Box 60"/>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14340" name="Line 30"/>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14341" name="Group 31"/>
          <p:cNvGrpSpPr>
            <a:grpSpLocks/>
          </p:cNvGrpSpPr>
          <p:nvPr/>
        </p:nvGrpSpPr>
        <p:grpSpPr bwMode="auto">
          <a:xfrm>
            <a:off x="53975" y="6381750"/>
            <a:ext cx="1638300" cy="457200"/>
            <a:chOff x="4728" y="3999"/>
            <a:chExt cx="1032" cy="288"/>
          </a:xfrm>
        </p:grpSpPr>
        <p:sp>
          <p:nvSpPr>
            <p:cNvPr id="875552" name="Text Box 32"/>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4348"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2" name="Text Box 34"/>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－５０－</a:t>
            </a:r>
            <a:endParaRPr lang="ja-JP" altLang="en-US" sz="1800" dirty="0">
              <a:solidFill>
                <a:prstClr val="black"/>
              </a:solidFill>
            </a:endParaRPr>
          </a:p>
        </p:txBody>
      </p:sp>
      <p:sp>
        <p:nvSpPr>
          <p:cNvPr id="875555" name="Text Box 35"/>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歳入予算の推移</a:t>
            </a:r>
          </a:p>
        </p:txBody>
      </p:sp>
      <p:graphicFrame>
        <p:nvGraphicFramePr>
          <p:cNvPr id="14338" name="Object 27"/>
          <p:cNvGraphicFramePr>
            <a:graphicFrameLocks noChangeAspect="1"/>
          </p:cNvGraphicFramePr>
          <p:nvPr>
            <p:extLst>
              <p:ext uri="{D42A27DB-BD31-4B8C-83A1-F6EECF244321}">
                <p14:modId xmlns:p14="http://schemas.microsoft.com/office/powerpoint/2010/main" val="3501146389"/>
              </p:ext>
            </p:extLst>
          </p:nvPr>
        </p:nvGraphicFramePr>
        <p:xfrm>
          <a:off x="205556" y="1017612"/>
          <a:ext cx="8432800" cy="5232400"/>
        </p:xfrm>
        <a:graphic>
          <a:graphicData uri="http://schemas.openxmlformats.org/presentationml/2006/ole">
            <mc:AlternateContent xmlns:mc="http://schemas.openxmlformats.org/markup-compatibility/2006">
              <mc:Choice xmlns:v="urn:schemas-microsoft-com:vml" Requires="v">
                <p:oleObj spid="_x0000_s15284" name="グラフ" r:id="rId4" imgW="11306251" imgH="7010400" progId="MSGraph.Chart.8">
                  <p:embed followColorScheme="full"/>
                </p:oleObj>
              </mc:Choice>
              <mc:Fallback>
                <p:oleObj name="グラフ" r:id="rId4" imgW="11306251" imgH="7010400" progId="MSGraph.Chart.8">
                  <p:embed followColorScheme="full"/>
                  <p:pic>
                    <p:nvPicPr>
                      <p:cNvPr id="0" name="Picture 9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56" y="1017612"/>
                        <a:ext cx="8432800" cy="523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Text Box 28"/>
          <p:cNvSpPr txBox="1">
            <a:spLocks noChangeArrowheads="1"/>
          </p:cNvSpPr>
          <p:nvPr/>
        </p:nvSpPr>
        <p:spPr bwMode="auto">
          <a:xfrm>
            <a:off x="111125" y="981075"/>
            <a:ext cx="788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a:solidFill>
                  <a:prstClr val="black"/>
                </a:solidFill>
              </a:rPr>
              <a:t>（億円）</a:t>
            </a:r>
          </a:p>
        </p:txBody>
      </p:sp>
      <p:sp>
        <p:nvSpPr>
          <p:cNvPr id="14345" name="Text Box 39"/>
          <p:cNvSpPr txBox="1">
            <a:spLocks noChangeArrowheads="1"/>
          </p:cNvSpPr>
          <p:nvPr/>
        </p:nvSpPr>
        <p:spPr bwMode="auto">
          <a:xfrm>
            <a:off x="8358188" y="5992813"/>
            <a:ext cx="66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sp>
        <p:nvSpPr>
          <p:cNvPr id="13"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875549" name="AutoShape 29"/>
          <p:cNvSpPr>
            <a:spLocks noChangeArrowheads="1"/>
          </p:cNvSpPr>
          <p:nvPr/>
        </p:nvSpPr>
        <p:spPr bwMode="auto">
          <a:xfrm>
            <a:off x="2700338" y="692374"/>
            <a:ext cx="3529012" cy="360362"/>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a:solidFill>
                  <a:prstClr val="black"/>
                </a:solidFill>
                <a:latin typeface="ＭＳ Ｐゴシック" pitchFamily="50" charset="-128"/>
              </a:rPr>
              <a:t>歳入予算の推移（当初予算ベース）</a:t>
            </a:r>
          </a:p>
        </p:txBody>
      </p:sp>
    </p:spTree>
    <p:extLst>
      <p:ext uri="{BB962C8B-B14F-4D97-AF65-F5344CB8AC3E}">
        <p14:creationId xmlns:p14="http://schemas.microsoft.com/office/powerpoint/2010/main" val="2789813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Text Box 2"/>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15364" name="Line 3"/>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15365" name="Group 4"/>
          <p:cNvGrpSpPr>
            <a:grpSpLocks/>
          </p:cNvGrpSpPr>
          <p:nvPr/>
        </p:nvGrpSpPr>
        <p:grpSpPr bwMode="auto">
          <a:xfrm>
            <a:off x="53975" y="6381750"/>
            <a:ext cx="1638300" cy="457200"/>
            <a:chOff x="4728" y="3999"/>
            <a:chExt cx="1032" cy="288"/>
          </a:xfrm>
        </p:grpSpPr>
        <p:sp>
          <p:nvSpPr>
            <p:cNvPr id="961541" name="Text Box 5"/>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537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 Box 7"/>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－５１－</a:t>
            </a:r>
            <a:endParaRPr lang="ja-JP" altLang="en-US" sz="1800" dirty="0">
              <a:solidFill>
                <a:prstClr val="black"/>
              </a:solidFill>
            </a:endParaRPr>
          </a:p>
        </p:txBody>
      </p:sp>
      <p:sp>
        <p:nvSpPr>
          <p:cNvPr id="961544" name="Text Box 8"/>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県税収の推移</a:t>
            </a:r>
          </a:p>
        </p:txBody>
      </p:sp>
      <p:graphicFrame>
        <p:nvGraphicFramePr>
          <p:cNvPr id="15362" name="Object 9"/>
          <p:cNvGraphicFramePr>
            <a:graphicFrameLocks noChangeAspect="1"/>
          </p:cNvGraphicFramePr>
          <p:nvPr>
            <p:extLst>
              <p:ext uri="{D42A27DB-BD31-4B8C-83A1-F6EECF244321}">
                <p14:modId xmlns:p14="http://schemas.microsoft.com/office/powerpoint/2010/main" val="28719772"/>
              </p:ext>
            </p:extLst>
          </p:nvPr>
        </p:nvGraphicFramePr>
        <p:xfrm>
          <a:off x="107504" y="981075"/>
          <a:ext cx="8558212" cy="5314950"/>
        </p:xfrm>
        <a:graphic>
          <a:graphicData uri="http://schemas.openxmlformats.org/presentationml/2006/ole">
            <mc:AlternateContent xmlns:mc="http://schemas.openxmlformats.org/markup-compatibility/2006">
              <mc:Choice xmlns:v="urn:schemas-microsoft-com:vml" Requires="v">
                <p:oleObj spid="_x0000_s16304" name="グラフ" r:id="rId4" imgW="9029700" imgH="5591251" progId="MSGraph.Chart.8">
                  <p:embed followColorScheme="full"/>
                </p:oleObj>
              </mc:Choice>
              <mc:Fallback>
                <p:oleObj name="グラフ" r:id="rId4" imgW="9029700" imgH="5591251" progId="MSGraph.Chart.8">
                  <p:embed followColorScheme="full"/>
                  <p:pic>
                    <p:nvPicPr>
                      <p:cNvPr id="0" name="Picture 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981075"/>
                        <a:ext cx="855821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8" name="Text Box 10"/>
          <p:cNvSpPr txBox="1">
            <a:spLocks noChangeArrowheads="1"/>
          </p:cNvSpPr>
          <p:nvPr/>
        </p:nvSpPr>
        <p:spPr bwMode="auto">
          <a:xfrm>
            <a:off x="250825" y="952500"/>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a:solidFill>
                  <a:prstClr val="black"/>
                </a:solidFill>
              </a:rPr>
              <a:t>（億円）</a:t>
            </a:r>
          </a:p>
        </p:txBody>
      </p:sp>
      <p:sp>
        <p:nvSpPr>
          <p:cNvPr id="15370" name="Text Box 12"/>
          <p:cNvSpPr txBox="1">
            <a:spLocks noChangeArrowheads="1"/>
          </p:cNvSpPr>
          <p:nvPr/>
        </p:nvSpPr>
        <p:spPr bwMode="auto">
          <a:xfrm>
            <a:off x="8388424" y="5949950"/>
            <a:ext cx="774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sp>
        <p:nvSpPr>
          <p:cNvPr id="13"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961547" name="AutoShape 11"/>
          <p:cNvSpPr>
            <a:spLocks noChangeArrowheads="1"/>
          </p:cNvSpPr>
          <p:nvPr/>
        </p:nvSpPr>
        <p:spPr bwMode="auto">
          <a:xfrm>
            <a:off x="2771775" y="692696"/>
            <a:ext cx="3240088"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a:solidFill>
                  <a:prstClr val="black"/>
                </a:solidFill>
                <a:latin typeface="Arial" charset="0"/>
              </a:rPr>
              <a:t>県税収の推移（当初予算ベース）</a:t>
            </a:r>
          </a:p>
        </p:txBody>
      </p:sp>
    </p:spTree>
    <p:extLst>
      <p:ext uri="{BB962C8B-B14F-4D97-AF65-F5344CB8AC3E}">
        <p14:creationId xmlns:p14="http://schemas.microsoft.com/office/powerpoint/2010/main" val="4294304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28"/>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1027" name="Line 2"/>
          <p:cNvSpPr>
            <a:spLocks noChangeShapeType="1"/>
          </p:cNvSpPr>
          <p:nvPr/>
        </p:nvSpPr>
        <p:spPr bwMode="auto">
          <a:xfrm flipV="1">
            <a:off x="1260475" y="3509963"/>
            <a:ext cx="7091363" cy="0"/>
          </a:xfrm>
          <a:prstGeom prst="line">
            <a:avLst/>
          </a:prstGeom>
          <a:noFill/>
          <a:ln w="28575">
            <a:solidFill>
              <a:srgbClr val="FF0000"/>
            </a:solidFill>
            <a:prstDash val="sysDot"/>
            <a:round/>
            <a:headEnd/>
            <a:tailEnd type="triangle" w="lg" len="lg"/>
          </a:ln>
          <a:extLst>
            <a:ext uri="{909E8E84-426E-40DD-AFC4-6F175D3DCCD1}">
              <a14:hiddenFill xmlns:a14="http://schemas.microsoft.com/office/drawing/2010/main">
                <a:noFill/>
              </a14:hiddenFill>
            </a:ext>
          </a:extLst>
        </p:spPr>
        <p:txBody>
          <a:bodyPr anchor="ctr">
            <a:spAutoFit/>
          </a:bodyPr>
          <a:lstStyle/>
          <a:p>
            <a:endParaRPr lang="ja-JP" altLang="en-US"/>
          </a:p>
        </p:txBody>
      </p:sp>
      <p:graphicFrame>
        <p:nvGraphicFramePr>
          <p:cNvPr id="1026" name="Object 2"/>
          <p:cNvGraphicFramePr>
            <a:graphicFrameLocks noGrp="1" noChangeAspect="1"/>
          </p:cNvGraphicFramePr>
          <p:nvPr>
            <p:ph/>
            <p:extLst>
              <p:ext uri="{D42A27DB-BD31-4B8C-83A1-F6EECF244321}">
                <p14:modId xmlns:p14="http://schemas.microsoft.com/office/powerpoint/2010/main" val="4120242090"/>
              </p:ext>
            </p:extLst>
          </p:nvPr>
        </p:nvGraphicFramePr>
        <p:xfrm>
          <a:off x="122238" y="3068638"/>
          <a:ext cx="8339137" cy="3136900"/>
        </p:xfrm>
        <a:graphic>
          <a:graphicData uri="http://schemas.openxmlformats.org/presentationml/2006/ole">
            <mc:AlternateContent xmlns:mc="http://schemas.openxmlformats.org/markup-compatibility/2006">
              <mc:Choice xmlns:v="urn:schemas-microsoft-com:vml" Requires="v">
                <p:oleObj spid="_x0000_s29197" name="グラフ" r:id="rId4" imgW="10582351" imgH="3981602" progId="MSGraph.Chart.8">
                  <p:embed followColorScheme="full"/>
                </p:oleObj>
              </mc:Choice>
              <mc:Fallback>
                <p:oleObj name="グラフ" r:id="rId4" imgW="10582351" imgH="3981602" progId="MSGraph.Chart.8">
                  <p:embed followColorScheme="full"/>
                  <p:pic>
                    <p:nvPicPr>
                      <p:cNvPr id="0" name="Picture 52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8" y="3068638"/>
                        <a:ext cx="8339137" cy="313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9493" name="Text Box 5"/>
          <p:cNvSpPr txBox="1">
            <a:spLocks noChangeArrowheads="1"/>
          </p:cNvSpPr>
          <p:nvPr/>
        </p:nvSpPr>
        <p:spPr bwMode="auto">
          <a:xfrm>
            <a:off x="1714500" y="3143250"/>
            <a:ext cx="857250" cy="307975"/>
          </a:xfrm>
          <a:prstGeom prst="rect">
            <a:avLst/>
          </a:prstGeom>
          <a:noFill/>
          <a:ln w="9525" algn="ctr">
            <a:noFill/>
            <a:miter lim="800000"/>
            <a:headEnd/>
            <a:tailEnd/>
          </a:ln>
          <a:effectLst/>
        </p:spPr>
        <p:txBody>
          <a:bodyPr>
            <a:spAutoFit/>
          </a:bodyPr>
          <a:lstStyle/>
          <a:p>
            <a:pPr algn="ctr">
              <a:defRPr/>
            </a:pPr>
            <a:r>
              <a:rPr lang="en-US" altLang="ja-JP" sz="1400" b="1" i="1" dirty="0">
                <a:solidFill>
                  <a:srgbClr val="FF0000"/>
                </a:solidFill>
                <a:effectLst>
                  <a:outerShdw blurRad="38100" dist="38100" dir="2700000" algn="tl">
                    <a:srgbClr val="C0C0C0"/>
                  </a:outerShdw>
                </a:effectLst>
                <a:latin typeface="ＭＳ Ｐゴシック" pitchFamily="50" charset="-128"/>
                <a:ea typeface="+mn-ea"/>
              </a:rPr>
              <a:t>▲248</a:t>
            </a:r>
          </a:p>
        </p:txBody>
      </p:sp>
      <p:sp>
        <p:nvSpPr>
          <p:cNvPr id="959494" name="Text Box 6"/>
          <p:cNvSpPr txBox="1">
            <a:spLocks noChangeArrowheads="1"/>
          </p:cNvSpPr>
          <p:nvPr/>
        </p:nvSpPr>
        <p:spPr bwMode="auto">
          <a:xfrm>
            <a:off x="2195736" y="3000375"/>
            <a:ext cx="1008062" cy="307975"/>
          </a:xfrm>
          <a:prstGeom prst="rect">
            <a:avLst/>
          </a:prstGeom>
          <a:noFill/>
          <a:ln w="9525" algn="ctr">
            <a:noFill/>
            <a:miter lim="800000"/>
            <a:headEnd/>
            <a:tailEnd/>
          </a:ln>
          <a:effectLst/>
        </p:spPr>
        <p:txBody>
          <a:bodyPr>
            <a:spAutoFit/>
          </a:bodyPr>
          <a:lstStyle/>
          <a:p>
            <a:pPr algn="ctr">
              <a:defRPr/>
            </a:pPr>
            <a:r>
              <a:rPr lang="en-US" altLang="ja-JP" sz="1400" b="1" i="1" dirty="0">
                <a:solidFill>
                  <a:srgbClr val="FF0000"/>
                </a:solidFill>
                <a:effectLst>
                  <a:outerShdw blurRad="38100" dist="38100" dir="2700000" algn="tl">
                    <a:srgbClr val="C0C0C0"/>
                  </a:outerShdw>
                </a:effectLst>
                <a:latin typeface="ＭＳ Ｐゴシック" pitchFamily="50" charset="-128"/>
                <a:ea typeface="+mn-ea"/>
              </a:rPr>
              <a:t>▲89</a:t>
            </a:r>
          </a:p>
        </p:txBody>
      </p:sp>
      <p:sp>
        <p:nvSpPr>
          <p:cNvPr id="959495" name="Text Box 7"/>
          <p:cNvSpPr txBox="1">
            <a:spLocks noChangeArrowheads="1"/>
          </p:cNvSpPr>
          <p:nvPr/>
        </p:nvSpPr>
        <p:spPr bwMode="auto">
          <a:xfrm>
            <a:off x="3059832" y="3143250"/>
            <a:ext cx="1008063" cy="307975"/>
          </a:xfrm>
          <a:prstGeom prst="rect">
            <a:avLst/>
          </a:prstGeom>
          <a:noFill/>
          <a:ln w="9525" algn="ctr">
            <a:noFill/>
            <a:miter lim="800000"/>
            <a:headEnd/>
            <a:tailEnd/>
          </a:ln>
          <a:effectLst/>
        </p:spPr>
        <p:txBody>
          <a:bodyPr>
            <a:spAutoFit/>
          </a:bodyPr>
          <a:lstStyle/>
          <a:p>
            <a:pPr algn="ctr">
              <a:defRPr/>
            </a:pPr>
            <a:r>
              <a:rPr lang="en-US" altLang="ja-JP" sz="1400" b="1" i="1" dirty="0">
                <a:solidFill>
                  <a:srgbClr val="FF0000"/>
                </a:solidFill>
                <a:effectLst>
                  <a:outerShdw blurRad="38100" dist="38100" dir="2700000" algn="tl">
                    <a:srgbClr val="C0C0C0"/>
                  </a:outerShdw>
                </a:effectLst>
                <a:latin typeface="ＭＳ Ｐゴシック" pitchFamily="50" charset="-128"/>
                <a:ea typeface="+mn-ea"/>
              </a:rPr>
              <a:t>▲393</a:t>
            </a:r>
          </a:p>
        </p:txBody>
      </p:sp>
      <p:sp>
        <p:nvSpPr>
          <p:cNvPr id="959496" name="Text Box 8"/>
          <p:cNvSpPr txBox="1">
            <a:spLocks noChangeArrowheads="1"/>
          </p:cNvSpPr>
          <p:nvPr/>
        </p:nvSpPr>
        <p:spPr bwMode="auto">
          <a:xfrm>
            <a:off x="3923928" y="3025527"/>
            <a:ext cx="1008063" cy="307975"/>
          </a:xfrm>
          <a:prstGeom prst="rect">
            <a:avLst/>
          </a:prstGeom>
          <a:noFill/>
          <a:ln w="9525" algn="ctr">
            <a:noFill/>
            <a:miter lim="800000"/>
            <a:headEnd/>
            <a:tailEnd/>
          </a:ln>
          <a:effectLst/>
        </p:spPr>
        <p:txBody>
          <a:bodyPr>
            <a:spAutoFit/>
          </a:bodyPr>
          <a:lstStyle/>
          <a:p>
            <a:pPr algn="ctr">
              <a:defRPr/>
            </a:pPr>
            <a:r>
              <a:rPr lang="en-US" altLang="ja-JP" sz="1400" b="1" i="1" dirty="0">
                <a:solidFill>
                  <a:srgbClr val="FF0000"/>
                </a:solidFill>
                <a:effectLst>
                  <a:outerShdw blurRad="38100" dist="38100" dir="2700000" algn="tl">
                    <a:srgbClr val="C0C0C0"/>
                  </a:outerShdw>
                </a:effectLst>
                <a:latin typeface="ＭＳ Ｐゴシック" pitchFamily="50" charset="-128"/>
                <a:ea typeface="+mn-ea"/>
              </a:rPr>
              <a:t>▲407</a:t>
            </a:r>
          </a:p>
        </p:txBody>
      </p:sp>
      <p:sp>
        <p:nvSpPr>
          <p:cNvPr id="959497" name="Text Box 9"/>
          <p:cNvSpPr txBox="1">
            <a:spLocks noChangeArrowheads="1"/>
          </p:cNvSpPr>
          <p:nvPr/>
        </p:nvSpPr>
        <p:spPr bwMode="auto">
          <a:xfrm>
            <a:off x="4788024" y="3035052"/>
            <a:ext cx="1008063" cy="307975"/>
          </a:xfrm>
          <a:prstGeom prst="rect">
            <a:avLst/>
          </a:prstGeom>
          <a:noFill/>
          <a:ln w="9525" algn="ctr">
            <a:noFill/>
            <a:miter lim="800000"/>
            <a:headEnd/>
            <a:tailEnd/>
          </a:ln>
          <a:effectLst/>
        </p:spPr>
        <p:txBody>
          <a:bodyPr>
            <a:spAutoFit/>
          </a:bodyPr>
          <a:lstStyle/>
          <a:p>
            <a:pPr algn="ctr">
              <a:defRPr/>
            </a:pPr>
            <a:r>
              <a:rPr lang="en-US" altLang="ja-JP" sz="1400" b="1" i="1" dirty="0">
                <a:solidFill>
                  <a:srgbClr val="FF0000"/>
                </a:solidFill>
                <a:effectLst>
                  <a:outerShdw blurRad="38100" dist="38100" dir="2700000" algn="tl">
                    <a:srgbClr val="C0C0C0"/>
                  </a:outerShdw>
                </a:effectLst>
                <a:latin typeface="ＭＳ Ｐゴシック" pitchFamily="50" charset="-128"/>
                <a:ea typeface="+mn-ea"/>
              </a:rPr>
              <a:t>▲478</a:t>
            </a:r>
          </a:p>
        </p:txBody>
      </p:sp>
      <p:sp>
        <p:nvSpPr>
          <p:cNvPr id="1034" name="Text Box 10"/>
          <p:cNvSpPr txBox="1">
            <a:spLocks noChangeArrowheads="1"/>
          </p:cNvSpPr>
          <p:nvPr/>
        </p:nvSpPr>
        <p:spPr bwMode="auto">
          <a:xfrm>
            <a:off x="0" y="2786063"/>
            <a:ext cx="1042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200">
                <a:solidFill>
                  <a:srgbClr val="000000"/>
                </a:solidFill>
                <a:latin typeface="Arial" charset="0"/>
              </a:rPr>
              <a:t>（億円）</a:t>
            </a:r>
          </a:p>
        </p:txBody>
      </p:sp>
      <p:sp>
        <p:nvSpPr>
          <p:cNvPr id="959499" name="AutoShape 11"/>
          <p:cNvSpPr>
            <a:spLocks noChangeArrowheads="1"/>
          </p:cNvSpPr>
          <p:nvPr/>
        </p:nvSpPr>
        <p:spPr bwMode="auto">
          <a:xfrm>
            <a:off x="642938" y="2571750"/>
            <a:ext cx="1439862" cy="504825"/>
          </a:xfrm>
          <a:prstGeom prst="wedgeEllipseCallout">
            <a:avLst>
              <a:gd name="adj1" fmla="val 31966"/>
              <a:gd name="adj2" fmla="val 112841"/>
            </a:avLst>
          </a:prstGeom>
          <a:solidFill>
            <a:srgbClr val="FF0000"/>
          </a:solidFill>
          <a:ln w="19050" cap="rnd" algn="ctr">
            <a:noFill/>
            <a:prstDash val="sysDot"/>
            <a:miter lim="800000"/>
            <a:headEnd/>
            <a:tailEnd/>
          </a:ln>
          <a:effectLst/>
        </p:spPr>
        <p:txBody>
          <a:bodyPr anchor="ctr"/>
          <a:lstStyle/>
          <a:p>
            <a:pPr algn="ctr">
              <a:defRPr/>
            </a:pPr>
            <a:r>
              <a:rPr lang="ja-JP" altLang="en-US" sz="1400" b="1">
                <a:solidFill>
                  <a:prstClr val="white"/>
                </a:solidFill>
                <a:effectLst>
                  <a:outerShdw blurRad="38100" dist="38100" dir="2700000" algn="tl">
                    <a:srgbClr val="000000"/>
                  </a:outerShdw>
                </a:effectLst>
                <a:latin typeface="Arial" charset="0"/>
                <a:ea typeface="+mn-ea"/>
              </a:rPr>
              <a:t>交付税</a:t>
            </a:r>
            <a:br>
              <a:rPr lang="ja-JP" altLang="en-US" sz="1400" b="1">
                <a:solidFill>
                  <a:prstClr val="white"/>
                </a:solidFill>
                <a:effectLst>
                  <a:outerShdw blurRad="38100" dist="38100" dir="2700000" algn="tl">
                    <a:srgbClr val="000000"/>
                  </a:outerShdw>
                </a:effectLst>
                <a:latin typeface="Arial" charset="0"/>
                <a:ea typeface="+mn-ea"/>
              </a:rPr>
            </a:br>
            <a:r>
              <a:rPr lang="ja-JP" altLang="en-US" sz="1400" b="1">
                <a:solidFill>
                  <a:prstClr val="white"/>
                </a:solidFill>
                <a:effectLst>
                  <a:outerShdw blurRad="38100" dist="38100" dir="2700000" algn="tl">
                    <a:srgbClr val="000000"/>
                  </a:outerShdw>
                </a:effectLst>
                <a:latin typeface="Arial" charset="0"/>
                <a:ea typeface="+mn-ea"/>
              </a:rPr>
              <a:t>ショック</a:t>
            </a:r>
          </a:p>
        </p:txBody>
      </p:sp>
      <p:sp>
        <p:nvSpPr>
          <p:cNvPr id="1037" name="Text Box 1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solidFill>
                  <a:srgbClr val="000000"/>
                </a:solidFill>
                <a:latin typeface="Arial" charset="0"/>
              </a:rPr>
              <a:t>－５２－</a:t>
            </a:r>
            <a:endParaRPr lang="ja-JP" altLang="en-US" dirty="0">
              <a:solidFill>
                <a:srgbClr val="000000"/>
              </a:solidFill>
              <a:latin typeface="Arial" charset="0"/>
            </a:endParaRPr>
          </a:p>
        </p:txBody>
      </p:sp>
      <p:grpSp>
        <p:nvGrpSpPr>
          <p:cNvPr id="1038" name="Group 14"/>
          <p:cNvGrpSpPr>
            <a:grpSpLocks/>
          </p:cNvGrpSpPr>
          <p:nvPr/>
        </p:nvGrpSpPr>
        <p:grpSpPr bwMode="auto">
          <a:xfrm>
            <a:off x="53975" y="6381750"/>
            <a:ext cx="1638300" cy="457200"/>
            <a:chOff x="4728" y="3999"/>
            <a:chExt cx="1032" cy="288"/>
          </a:xfrm>
        </p:grpSpPr>
        <p:sp>
          <p:nvSpPr>
            <p:cNvPr id="959503" name="Text Box 15"/>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a:defRPr/>
              </a:pPr>
              <a:r>
                <a:rPr lang="ja-JP" altLang="en-US" sz="2400" b="1">
                  <a:solidFill>
                    <a:srgbClr val="0000CC"/>
                  </a:solidFill>
                  <a:effectLst>
                    <a:outerShdw blurRad="38100" dist="38100" dir="2700000" algn="tl">
                      <a:srgbClr val="C0C0C0"/>
                    </a:outerShdw>
                  </a:effectLst>
                  <a:latin typeface="Arial" charset="0"/>
                  <a:ea typeface="+mn-ea"/>
                </a:rPr>
                <a:t>岡山県</a:t>
              </a:r>
            </a:p>
          </p:txBody>
        </p:sp>
        <p:pic>
          <p:nvPicPr>
            <p:cNvPr id="105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9" name="Text Box 17"/>
          <p:cNvSpPr txBox="1">
            <a:spLocks noChangeArrowheads="1"/>
          </p:cNvSpPr>
          <p:nvPr/>
        </p:nvSpPr>
        <p:spPr bwMode="auto">
          <a:xfrm>
            <a:off x="684213" y="6092825"/>
            <a:ext cx="3024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solidFill>
                  <a:srgbClr val="000000"/>
                </a:solidFill>
                <a:latin typeface="Arial" charset="0"/>
              </a:rPr>
              <a:t>※</a:t>
            </a:r>
            <a:r>
              <a:rPr lang="ja-JP" altLang="en-US" sz="1200">
                <a:solidFill>
                  <a:srgbClr val="000000"/>
                </a:solidFill>
                <a:latin typeface="Arial" charset="0"/>
              </a:rPr>
              <a:t>税源移譲分＜補助金改革で相殺＞</a:t>
            </a:r>
          </a:p>
        </p:txBody>
      </p:sp>
      <p:sp>
        <p:nvSpPr>
          <p:cNvPr id="1040" name="Line 18"/>
          <p:cNvSpPr>
            <a:spLocks noChangeShapeType="1"/>
          </p:cNvSpPr>
          <p:nvPr/>
        </p:nvSpPr>
        <p:spPr bwMode="auto">
          <a:xfrm>
            <a:off x="1285875" y="4500563"/>
            <a:ext cx="500063" cy="214312"/>
          </a:xfrm>
          <a:prstGeom prst="line">
            <a:avLst/>
          </a:prstGeom>
          <a:noFill/>
          <a:ln w="57150">
            <a:solidFill>
              <a:srgbClr val="FF0000"/>
            </a:solidFill>
            <a:round/>
            <a:headEnd/>
            <a:tailEnd type="stealth" w="med" len="lg"/>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1042" name="Text Box 20"/>
          <p:cNvSpPr txBox="1">
            <a:spLocks noChangeArrowheads="1"/>
          </p:cNvSpPr>
          <p:nvPr/>
        </p:nvSpPr>
        <p:spPr bwMode="auto">
          <a:xfrm>
            <a:off x="250825" y="1179513"/>
            <a:ext cx="8066088" cy="954087"/>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73050" indent="-27305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buFont typeface="Wingdings" pitchFamily="2" charset="2"/>
              <a:buChar char="m"/>
            </a:pPr>
            <a:r>
              <a:rPr lang="ja-JP" altLang="en-US" sz="1400" dirty="0">
                <a:solidFill>
                  <a:srgbClr val="000000"/>
                </a:solidFill>
                <a:latin typeface="ＭＳ Ｐゴシック" charset="-128"/>
              </a:rPr>
              <a:t>Ｈ２３においても、交付税ショック前（Ｈ１５）の水準より</a:t>
            </a:r>
            <a:r>
              <a:rPr lang="ja-JP" altLang="en-US" sz="1400" dirty="0" smtClean="0">
                <a:solidFill>
                  <a:srgbClr val="000000"/>
                </a:solidFill>
                <a:latin typeface="ＭＳ Ｐゴシック" charset="-128"/>
              </a:rPr>
              <a:t>約</a:t>
            </a:r>
            <a:r>
              <a:rPr lang="ja-JP" altLang="en-US" sz="1400" dirty="0">
                <a:solidFill>
                  <a:srgbClr val="000000"/>
                </a:solidFill>
                <a:latin typeface="ＭＳ Ｐゴシック" charset="-128"/>
              </a:rPr>
              <a:t>４７０</a:t>
            </a:r>
            <a:r>
              <a:rPr lang="ja-JP" altLang="en-US" sz="1400" dirty="0" smtClean="0">
                <a:solidFill>
                  <a:srgbClr val="000000"/>
                </a:solidFill>
                <a:latin typeface="ＭＳ Ｐゴシック" charset="-128"/>
              </a:rPr>
              <a:t>億円</a:t>
            </a:r>
            <a:r>
              <a:rPr lang="ja-JP" altLang="en-US" sz="1400" dirty="0">
                <a:solidFill>
                  <a:srgbClr val="000000"/>
                </a:solidFill>
                <a:latin typeface="ＭＳ Ｐゴシック" charset="-128"/>
              </a:rPr>
              <a:t>低い。</a:t>
            </a:r>
          </a:p>
          <a:p>
            <a:pPr eaLnBrk="1" hangingPunct="1">
              <a:buFont typeface="Wingdings" pitchFamily="2" charset="2"/>
              <a:buChar char="m"/>
            </a:pPr>
            <a:r>
              <a:rPr lang="ja-JP" altLang="en-US" sz="1400" dirty="0">
                <a:solidFill>
                  <a:srgbClr val="000000"/>
                </a:solidFill>
                <a:latin typeface="ＭＳ Ｐゴシック" charset="-128"/>
              </a:rPr>
              <a:t>懸命の行革努力にもかかわらず、地方財政の財源不足が常態化している状況に鑑み、引き続き、地方交付税の法定率の引上げによる増額や、地方の借金の増大につながる臨時財政対策債による措置の一刻も早い解消を、国に対し強く主張。</a:t>
            </a:r>
          </a:p>
        </p:txBody>
      </p:sp>
      <p:sp>
        <p:nvSpPr>
          <p:cNvPr id="959509" name="AutoShape 21"/>
          <p:cNvSpPr>
            <a:spLocks noChangeArrowheads="1"/>
          </p:cNvSpPr>
          <p:nvPr/>
        </p:nvSpPr>
        <p:spPr bwMode="auto">
          <a:xfrm>
            <a:off x="612775" y="3643313"/>
            <a:ext cx="792163" cy="215900"/>
          </a:xfrm>
          <a:prstGeom prst="roundRect">
            <a:avLst>
              <a:gd name="adj" fmla="val 16667"/>
            </a:avLst>
          </a:prstGeom>
          <a:solidFill>
            <a:srgbClr val="EBFFFF"/>
          </a:solidFill>
          <a:ln w="38100" cmpd="dbl" algn="ctr">
            <a:solidFill>
              <a:schemeClr val="accent2"/>
            </a:solidFill>
            <a:round/>
            <a:headEnd/>
            <a:tailEnd/>
          </a:ln>
          <a:effectLst/>
        </p:spPr>
        <p:txBody>
          <a:bodyPr wrap="none" anchor="ctr"/>
          <a:lstStyle/>
          <a:p>
            <a:pPr algn="ctr">
              <a:defRPr/>
            </a:pPr>
            <a:r>
              <a:rPr lang="ja-JP" altLang="en-US" sz="1000" i="1" u="sng">
                <a:solidFill>
                  <a:prstClr val="black"/>
                </a:solidFill>
                <a:effectLst>
                  <a:outerShdw blurRad="38100" dist="38100" dir="2700000" algn="tl">
                    <a:srgbClr val="FFFFFF"/>
                  </a:outerShdw>
                </a:effectLst>
                <a:latin typeface="Arial" charset="0"/>
                <a:ea typeface="+mn-ea"/>
              </a:rPr>
              <a:t>地方税</a:t>
            </a:r>
          </a:p>
        </p:txBody>
      </p:sp>
      <p:sp>
        <p:nvSpPr>
          <p:cNvPr id="959510" name="AutoShape 22"/>
          <p:cNvSpPr>
            <a:spLocks noChangeArrowheads="1"/>
          </p:cNvSpPr>
          <p:nvPr/>
        </p:nvSpPr>
        <p:spPr bwMode="auto">
          <a:xfrm>
            <a:off x="571500" y="5357813"/>
            <a:ext cx="936625" cy="215900"/>
          </a:xfrm>
          <a:prstGeom prst="roundRect">
            <a:avLst>
              <a:gd name="adj" fmla="val 16667"/>
            </a:avLst>
          </a:prstGeom>
          <a:solidFill>
            <a:srgbClr val="FFE1FF"/>
          </a:solidFill>
          <a:ln w="38100" cmpd="dbl" algn="ctr">
            <a:solidFill>
              <a:srgbClr val="FF0066"/>
            </a:solidFill>
            <a:round/>
            <a:headEnd/>
            <a:tailEnd/>
          </a:ln>
          <a:effectLst/>
        </p:spPr>
        <p:txBody>
          <a:bodyPr wrap="none" anchor="ctr"/>
          <a:lstStyle/>
          <a:p>
            <a:pPr algn="ctr">
              <a:defRPr/>
            </a:pPr>
            <a:r>
              <a:rPr lang="ja-JP" altLang="en-US" sz="1000" i="1" u="sng">
                <a:solidFill>
                  <a:prstClr val="black"/>
                </a:solidFill>
                <a:effectLst>
                  <a:outerShdw blurRad="38100" dist="38100" dir="2700000" algn="tl">
                    <a:srgbClr val="FFFFFF"/>
                  </a:outerShdw>
                </a:effectLst>
                <a:latin typeface="Arial" charset="0"/>
                <a:ea typeface="+mn-ea"/>
              </a:rPr>
              <a:t>地方交付税等</a:t>
            </a:r>
          </a:p>
        </p:txBody>
      </p:sp>
      <p:sp>
        <p:nvSpPr>
          <p:cNvPr id="1045" name="Line 23"/>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9512" name="AutoShape 24"/>
          <p:cNvSpPr>
            <a:spLocks noChangeArrowheads="1"/>
          </p:cNvSpPr>
          <p:nvPr/>
        </p:nvSpPr>
        <p:spPr bwMode="auto">
          <a:xfrm>
            <a:off x="179388" y="692150"/>
            <a:ext cx="8785225" cy="360363"/>
          </a:xfrm>
          <a:prstGeom prst="roundRect">
            <a:avLst>
              <a:gd name="adj" fmla="val 16667"/>
            </a:avLst>
          </a:prstGeom>
          <a:gradFill rotWithShape="1">
            <a:gsLst>
              <a:gs pos="0">
                <a:srgbClr val="FF0066"/>
              </a:gs>
              <a:gs pos="100000">
                <a:srgbClr val="FF0066">
                  <a:gamma/>
                  <a:tint val="0"/>
                  <a:invGamma/>
                </a:srgbClr>
              </a:gs>
            </a:gsLst>
            <a:lin ang="0" scaled="1"/>
          </a:gradFill>
          <a:ln w="9525">
            <a:noFill/>
            <a:round/>
            <a:headEnd/>
            <a:tailEnd/>
          </a:ln>
          <a:effectLst/>
        </p:spPr>
        <p:txBody>
          <a:bodyPr wrap="none" anchor="ctr"/>
          <a:lstStyle/>
          <a:p>
            <a:pPr>
              <a:defRPr/>
            </a:pPr>
            <a:r>
              <a:rPr lang="en-US" altLang="ja-JP" b="1" dirty="0">
                <a:solidFill>
                  <a:prstClr val="white"/>
                </a:solidFill>
                <a:effectLst>
                  <a:outerShdw blurRad="38100" dist="38100" dir="2700000" algn="tl">
                    <a:srgbClr val="000000"/>
                  </a:outerShdw>
                </a:effectLst>
                <a:latin typeface="Arial" charset="0"/>
                <a:ea typeface="+mn-ea"/>
              </a:rPr>
              <a:t>■</a:t>
            </a:r>
            <a:r>
              <a:rPr lang="ja-JP" altLang="en-US" b="1" dirty="0">
                <a:solidFill>
                  <a:prstClr val="white"/>
                </a:solidFill>
                <a:effectLst>
                  <a:outerShdw blurRad="38100" dist="38100" dir="2700000" algn="tl">
                    <a:srgbClr val="000000"/>
                  </a:outerShdw>
                </a:effectLst>
                <a:latin typeface="Arial" charset="0"/>
                <a:ea typeface="+mn-ea"/>
              </a:rPr>
              <a:t>　これまでの地方財政対策に係る県予算への影響　</a:t>
            </a:r>
          </a:p>
        </p:txBody>
      </p:sp>
      <p:sp>
        <p:nvSpPr>
          <p:cNvPr id="4119" name="AutoShape 25"/>
          <p:cNvSpPr>
            <a:spLocks noChangeArrowheads="1"/>
          </p:cNvSpPr>
          <p:nvPr/>
        </p:nvSpPr>
        <p:spPr bwMode="auto">
          <a:xfrm>
            <a:off x="2500313" y="2447925"/>
            <a:ext cx="4103687"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a:defRPr/>
            </a:pPr>
            <a:r>
              <a:rPr lang="ja-JP" altLang="en-US" sz="1400">
                <a:solidFill>
                  <a:srgbClr val="000000"/>
                </a:solidFill>
                <a:latin typeface="Arial" charset="0"/>
                <a:ea typeface="ＭＳ Ｐゴシック" pitchFamily="50" charset="-128"/>
              </a:rPr>
              <a:t>地方税・地方交付税等の総額の推移（決算ベース）</a:t>
            </a:r>
          </a:p>
        </p:txBody>
      </p:sp>
      <p:sp>
        <p:nvSpPr>
          <p:cNvPr id="959514" name="AutoShape 26"/>
          <p:cNvSpPr>
            <a:spLocks noChangeArrowheads="1"/>
          </p:cNvSpPr>
          <p:nvPr/>
        </p:nvSpPr>
        <p:spPr bwMode="auto">
          <a:xfrm>
            <a:off x="1785938" y="4286250"/>
            <a:ext cx="1285875" cy="285750"/>
          </a:xfrm>
          <a:prstGeom prst="wedgeEllipseCallout">
            <a:avLst>
              <a:gd name="adj1" fmla="val -44421"/>
              <a:gd name="adj2" fmla="val 79671"/>
            </a:avLst>
          </a:prstGeom>
          <a:solidFill>
            <a:srgbClr val="FF0000"/>
          </a:solidFill>
          <a:ln w="9525" algn="ctr">
            <a:solidFill>
              <a:srgbClr val="FF0066"/>
            </a:solidFill>
            <a:miter lim="800000"/>
            <a:headEnd/>
            <a:tailEnd/>
          </a:ln>
          <a:effectLst/>
        </p:spPr>
        <p:txBody>
          <a:bodyPr anchor="ctr"/>
          <a:lstStyle/>
          <a:p>
            <a:pPr algn="ctr">
              <a:defRPr/>
            </a:pPr>
            <a:r>
              <a:rPr lang="en-US" altLang="ja-JP" sz="1200" i="1" u="sng" dirty="0">
                <a:solidFill>
                  <a:prstClr val="white"/>
                </a:solidFill>
                <a:effectLst>
                  <a:outerShdw blurRad="38100" dist="38100" dir="2700000" algn="tl">
                    <a:srgbClr val="000000"/>
                  </a:outerShdw>
                </a:effectLst>
                <a:latin typeface="ＭＳ Ｐゴシック" pitchFamily="50" charset="-128"/>
                <a:ea typeface="+mn-ea"/>
              </a:rPr>
              <a:t>▲351</a:t>
            </a:r>
            <a:r>
              <a:rPr lang="ja-JP" altLang="en-US" sz="1200" i="1" u="sng" dirty="0">
                <a:solidFill>
                  <a:prstClr val="white"/>
                </a:solidFill>
                <a:effectLst>
                  <a:outerShdw blurRad="38100" dist="38100" dir="2700000" algn="tl">
                    <a:srgbClr val="000000"/>
                  </a:outerShdw>
                </a:effectLst>
                <a:latin typeface="ＭＳ Ｐゴシック" pitchFamily="50" charset="-128"/>
                <a:ea typeface="+mn-ea"/>
              </a:rPr>
              <a:t>億円</a:t>
            </a:r>
          </a:p>
        </p:txBody>
      </p:sp>
      <p:sp>
        <p:nvSpPr>
          <p:cNvPr id="1049" name="Text Box 27"/>
          <p:cNvSpPr txBox="1">
            <a:spLocks noChangeArrowheads="1"/>
          </p:cNvSpPr>
          <p:nvPr/>
        </p:nvSpPr>
        <p:spPr bwMode="auto">
          <a:xfrm>
            <a:off x="8316913" y="584835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a:solidFill>
                  <a:srgbClr val="000000"/>
                </a:solidFill>
                <a:latin typeface="Arial" charset="0"/>
              </a:rPr>
              <a:t>（年度）</a:t>
            </a:r>
          </a:p>
        </p:txBody>
      </p:sp>
      <p:sp>
        <p:nvSpPr>
          <p:cNvPr id="959516" name="Text Box 28"/>
          <p:cNvSpPr txBox="1">
            <a:spLocks noChangeArrowheads="1"/>
          </p:cNvSpPr>
          <p:nvPr/>
        </p:nvSpPr>
        <p:spPr bwMode="auto">
          <a:xfrm>
            <a:off x="5652120" y="3039492"/>
            <a:ext cx="1008063" cy="307975"/>
          </a:xfrm>
          <a:prstGeom prst="rect">
            <a:avLst/>
          </a:prstGeom>
          <a:noFill/>
          <a:ln w="9525" algn="ctr">
            <a:noFill/>
            <a:miter lim="800000"/>
            <a:headEnd/>
            <a:tailEnd/>
          </a:ln>
          <a:effectLst/>
        </p:spPr>
        <p:txBody>
          <a:bodyPr>
            <a:spAutoFit/>
          </a:bodyPr>
          <a:lstStyle/>
          <a:p>
            <a:pPr algn="ctr">
              <a:defRPr/>
            </a:pPr>
            <a:r>
              <a:rPr lang="en-US" altLang="ja-JP" sz="1400" b="1" i="1" dirty="0" smtClean="0">
                <a:solidFill>
                  <a:srgbClr val="FF0000"/>
                </a:solidFill>
                <a:effectLst>
                  <a:outerShdw blurRad="38100" dist="38100" dir="2700000" algn="tl">
                    <a:srgbClr val="C0C0C0"/>
                  </a:outerShdw>
                </a:effectLst>
                <a:latin typeface="ＭＳ Ｐゴシック" pitchFamily="50" charset="-128"/>
                <a:ea typeface="+mn-ea"/>
              </a:rPr>
              <a:t>▲</a:t>
            </a:r>
            <a:r>
              <a:rPr lang="en-US" altLang="ja-JP" sz="1400" b="1" i="1" dirty="0">
                <a:solidFill>
                  <a:srgbClr val="FF0000"/>
                </a:solidFill>
                <a:effectLst>
                  <a:outerShdw blurRad="38100" dist="38100" dir="2700000" algn="tl">
                    <a:srgbClr val="C0C0C0"/>
                  </a:outerShdw>
                </a:effectLst>
                <a:latin typeface="ＭＳ Ｐゴシック" pitchFamily="50" charset="-128"/>
              </a:rPr>
              <a:t>582</a:t>
            </a:r>
            <a:endParaRPr lang="en-US" altLang="ja-JP" sz="1400" b="1" i="1" dirty="0">
              <a:solidFill>
                <a:srgbClr val="FF0000"/>
              </a:solidFill>
              <a:effectLst>
                <a:outerShdw blurRad="38100" dist="38100" dir="2700000" algn="tl">
                  <a:srgbClr val="C0C0C0"/>
                </a:outerShdw>
              </a:effectLst>
              <a:latin typeface="ＭＳ Ｐゴシック" pitchFamily="50" charset="-128"/>
              <a:ea typeface="+mn-ea"/>
            </a:endParaRPr>
          </a:p>
        </p:txBody>
      </p:sp>
      <p:sp>
        <p:nvSpPr>
          <p:cNvPr id="1051" name="Text Box 29"/>
          <p:cNvSpPr txBox="1">
            <a:spLocks noChangeArrowheads="1"/>
          </p:cNvSpPr>
          <p:nvPr/>
        </p:nvSpPr>
        <p:spPr bwMode="auto">
          <a:xfrm>
            <a:off x="4643438" y="3538538"/>
            <a:ext cx="3603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000">
                <a:solidFill>
                  <a:srgbClr val="000000"/>
                </a:solidFill>
                <a:latin typeface="Arial" charset="0"/>
              </a:rPr>
              <a:t>※</a:t>
            </a:r>
          </a:p>
        </p:txBody>
      </p:sp>
      <p:sp>
        <p:nvSpPr>
          <p:cNvPr id="1052" name="Text Box 30"/>
          <p:cNvSpPr txBox="1">
            <a:spLocks noChangeArrowheads="1"/>
          </p:cNvSpPr>
          <p:nvPr/>
        </p:nvSpPr>
        <p:spPr bwMode="auto">
          <a:xfrm>
            <a:off x="5508625" y="3538538"/>
            <a:ext cx="360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000">
                <a:solidFill>
                  <a:srgbClr val="000000"/>
                </a:solidFill>
                <a:latin typeface="Arial" charset="0"/>
              </a:rPr>
              <a:t>※</a:t>
            </a:r>
          </a:p>
        </p:txBody>
      </p:sp>
      <p:sp>
        <p:nvSpPr>
          <p:cNvPr id="1053" name="Text Box 31"/>
          <p:cNvSpPr txBox="1">
            <a:spLocks noChangeArrowheads="1"/>
          </p:cNvSpPr>
          <p:nvPr/>
        </p:nvSpPr>
        <p:spPr bwMode="auto">
          <a:xfrm>
            <a:off x="6372225" y="3538538"/>
            <a:ext cx="360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000">
                <a:solidFill>
                  <a:srgbClr val="000000"/>
                </a:solidFill>
                <a:latin typeface="Arial" charset="0"/>
              </a:rPr>
              <a:t>※</a:t>
            </a:r>
          </a:p>
        </p:txBody>
      </p:sp>
      <p:sp>
        <p:nvSpPr>
          <p:cNvPr id="1054" name="Text Box 29"/>
          <p:cNvSpPr txBox="1">
            <a:spLocks noChangeArrowheads="1"/>
          </p:cNvSpPr>
          <p:nvPr/>
        </p:nvSpPr>
        <p:spPr bwMode="auto">
          <a:xfrm>
            <a:off x="7235825" y="3538538"/>
            <a:ext cx="360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000">
                <a:solidFill>
                  <a:srgbClr val="000000"/>
                </a:solidFill>
                <a:latin typeface="Arial" charset="0"/>
              </a:rPr>
              <a:t>※</a:t>
            </a:r>
          </a:p>
        </p:txBody>
      </p:sp>
      <p:sp>
        <p:nvSpPr>
          <p:cNvPr id="33" name="Text Box 28"/>
          <p:cNvSpPr txBox="1">
            <a:spLocks noChangeArrowheads="1"/>
          </p:cNvSpPr>
          <p:nvPr/>
        </p:nvSpPr>
        <p:spPr bwMode="auto">
          <a:xfrm>
            <a:off x="6550174" y="3049017"/>
            <a:ext cx="1008062" cy="307975"/>
          </a:xfrm>
          <a:prstGeom prst="rect">
            <a:avLst/>
          </a:prstGeom>
          <a:noFill/>
          <a:ln w="9525" algn="ctr">
            <a:noFill/>
            <a:miter lim="800000"/>
            <a:headEnd/>
            <a:tailEnd/>
          </a:ln>
          <a:effectLst/>
        </p:spPr>
        <p:txBody>
          <a:bodyPr>
            <a:spAutoFit/>
          </a:bodyPr>
          <a:lstStyle/>
          <a:p>
            <a:pPr algn="ctr">
              <a:defRPr/>
            </a:pPr>
            <a:r>
              <a:rPr lang="en-US" altLang="ja-JP" sz="1400" b="1" i="1" dirty="0">
                <a:solidFill>
                  <a:srgbClr val="FF0000"/>
                </a:solidFill>
                <a:effectLst>
                  <a:outerShdw blurRad="38100" dist="38100" dir="2700000" algn="tl">
                    <a:srgbClr val="C0C0C0"/>
                  </a:outerShdw>
                </a:effectLst>
                <a:latin typeface="ＭＳ Ｐゴシック" pitchFamily="50" charset="-128"/>
                <a:ea typeface="+mn-ea"/>
              </a:rPr>
              <a:t>▲449</a:t>
            </a:r>
          </a:p>
        </p:txBody>
      </p:sp>
      <p:sp>
        <p:nvSpPr>
          <p:cNvPr id="34" name="Text Box 3"/>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a:defRPr/>
            </a:pPr>
            <a:r>
              <a:rPr lang="ja-JP" altLang="en-US" sz="3600" i="1">
                <a:solidFill>
                  <a:prstClr val="white"/>
                </a:solidFill>
                <a:effectLst>
                  <a:outerShdw blurRad="38100" dist="38100" dir="2700000" algn="tl">
                    <a:srgbClr val="000000"/>
                  </a:outerShdw>
                </a:effectLst>
                <a:latin typeface="Arial" charset="0"/>
                <a:ea typeface="HGPｺﾞｼｯｸE" pitchFamily="50" charset="-128"/>
              </a:rPr>
              <a:t>国の地方財政対策と県予算</a:t>
            </a:r>
          </a:p>
        </p:txBody>
      </p:sp>
      <p:sp>
        <p:nvSpPr>
          <p:cNvPr id="1057" name="Text Box 31"/>
          <p:cNvSpPr txBox="1">
            <a:spLocks noChangeArrowheads="1"/>
          </p:cNvSpPr>
          <p:nvPr/>
        </p:nvSpPr>
        <p:spPr bwMode="auto">
          <a:xfrm>
            <a:off x="8137525" y="3573016"/>
            <a:ext cx="360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000" dirty="0">
                <a:solidFill>
                  <a:srgbClr val="000000"/>
                </a:solidFill>
                <a:latin typeface="Arial" charset="0"/>
              </a:rPr>
              <a:t>※</a:t>
            </a:r>
          </a:p>
        </p:txBody>
      </p:sp>
      <p:sp>
        <p:nvSpPr>
          <p:cNvPr id="35" name="Text Box 28"/>
          <p:cNvSpPr txBox="1">
            <a:spLocks noChangeArrowheads="1"/>
          </p:cNvSpPr>
          <p:nvPr/>
        </p:nvSpPr>
        <p:spPr bwMode="auto">
          <a:xfrm>
            <a:off x="7427987" y="3039492"/>
            <a:ext cx="1008062" cy="307975"/>
          </a:xfrm>
          <a:prstGeom prst="rect">
            <a:avLst/>
          </a:prstGeom>
          <a:noFill/>
          <a:ln w="9525" algn="ctr">
            <a:noFill/>
            <a:miter lim="800000"/>
            <a:headEnd/>
            <a:tailEnd/>
          </a:ln>
          <a:effectLst/>
        </p:spPr>
        <p:txBody>
          <a:bodyPr>
            <a:spAutoFit/>
          </a:bodyPr>
          <a:lstStyle/>
          <a:p>
            <a:pPr algn="ctr">
              <a:defRPr/>
            </a:pPr>
            <a:r>
              <a:rPr lang="en-US" altLang="ja-JP" sz="1400" b="1" i="1" dirty="0" smtClean="0">
                <a:solidFill>
                  <a:srgbClr val="FF0000"/>
                </a:solidFill>
                <a:effectLst>
                  <a:outerShdw blurRad="38100" dist="38100" dir="2700000" algn="tl">
                    <a:srgbClr val="C0C0C0"/>
                  </a:outerShdw>
                </a:effectLst>
                <a:latin typeface="ＭＳ Ｐゴシック" pitchFamily="50" charset="-128"/>
                <a:ea typeface="+mn-ea"/>
              </a:rPr>
              <a:t>▲466</a:t>
            </a:r>
            <a:endParaRPr lang="en-US" altLang="ja-JP" sz="1400" b="1" i="1" dirty="0">
              <a:solidFill>
                <a:srgbClr val="FF0000"/>
              </a:solidFill>
              <a:effectLst>
                <a:outerShdw blurRad="38100" dist="38100" dir="2700000" algn="tl">
                  <a:srgbClr val="C0C0C0"/>
                </a:outerShdw>
              </a:effectLst>
              <a:latin typeface="ＭＳ Ｐゴシック" pitchFamily="50" charset="-128"/>
              <a:ea typeface="+mn-ea"/>
            </a:endParaRPr>
          </a:p>
        </p:txBody>
      </p:sp>
    </p:spTree>
    <p:extLst>
      <p:ext uri="{BB962C8B-B14F-4D97-AF65-F5344CB8AC3E}">
        <p14:creationId xmlns:p14="http://schemas.microsoft.com/office/powerpoint/2010/main" val="14152297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626" name="Text Box 74"/>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16391" name="AutoShape 3"/>
          <p:cNvSpPr>
            <a:spLocks noChangeArrowheads="1"/>
          </p:cNvSpPr>
          <p:nvPr/>
        </p:nvSpPr>
        <p:spPr bwMode="auto">
          <a:xfrm>
            <a:off x="179388" y="981075"/>
            <a:ext cx="8785225" cy="5256213"/>
          </a:xfrm>
          <a:prstGeom prst="roundRect">
            <a:avLst>
              <a:gd name="adj" fmla="val 597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919557" name="AutoShape 5"/>
          <p:cNvSpPr>
            <a:spLocks noChangeArrowheads="1"/>
          </p:cNvSpPr>
          <p:nvPr/>
        </p:nvSpPr>
        <p:spPr bwMode="auto">
          <a:xfrm>
            <a:off x="3203575" y="765175"/>
            <a:ext cx="2089150"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en-US" altLang="ja-JP" sz="1400" dirty="0">
                <a:solidFill>
                  <a:prstClr val="black"/>
                </a:solidFill>
                <a:latin typeface="ＭＳ Ｐゴシック" pitchFamily="50" charset="-128"/>
              </a:rPr>
              <a:t>【</a:t>
            </a:r>
            <a:r>
              <a:rPr lang="en-US" altLang="ja-JP" sz="1400" dirty="0" smtClean="0">
                <a:solidFill>
                  <a:prstClr val="black"/>
                </a:solidFill>
                <a:latin typeface="ＭＳ Ｐゴシック" pitchFamily="50" charset="-128"/>
              </a:rPr>
              <a:t>H23</a:t>
            </a:r>
            <a:r>
              <a:rPr lang="ja-JP" altLang="en-US" sz="1400" dirty="0" smtClean="0">
                <a:solidFill>
                  <a:prstClr val="black"/>
                </a:solidFill>
                <a:latin typeface="ＭＳ Ｐゴシック" pitchFamily="50" charset="-128"/>
              </a:rPr>
              <a:t>歳出</a:t>
            </a:r>
            <a:r>
              <a:rPr lang="ja-JP" altLang="en-US" sz="1400" dirty="0">
                <a:solidFill>
                  <a:prstClr val="black"/>
                </a:solidFill>
                <a:latin typeface="ＭＳ Ｐゴシック" pitchFamily="50" charset="-128"/>
              </a:rPr>
              <a:t>予算の状況</a:t>
            </a:r>
            <a:r>
              <a:rPr lang="en-US" altLang="ja-JP" sz="1400" dirty="0">
                <a:solidFill>
                  <a:prstClr val="black"/>
                </a:solidFill>
                <a:latin typeface="ＭＳ Ｐゴシック" pitchFamily="50" charset="-128"/>
              </a:rPr>
              <a:t>】</a:t>
            </a:r>
          </a:p>
        </p:txBody>
      </p:sp>
      <p:sp>
        <p:nvSpPr>
          <p:cNvPr id="16393" name="Line 6"/>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16394" name="Group 7"/>
          <p:cNvGrpSpPr>
            <a:grpSpLocks/>
          </p:cNvGrpSpPr>
          <p:nvPr/>
        </p:nvGrpSpPr>
        <p:grpSpPr bwMode="auto">
          <a:xfrm>
            <a:off x="53975" y="6381750"/>
            <a:ext cx="1638300" cy="457200"/>
            <a:chOff x="4728" y="3999"/>
            <a:chExt cx="1032" cy="288"/>
          </a:xfrm>
        </p:grpSpPr>
        <p:sp>
          <p:nvSpPr>
            <p:cNvPr id="919560" name="Text Box 8"/>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640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5" name="Text Box 10"/>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－５３－</a:t>
            </a:r>
            <a:endParaRPr lang="ja-JP" altLang="en-US" sz="1800" dirty="0">
              <a:solidFill>
                <a:prstClr val="black"/>
              </a:solidFill>
            </a:endParaRPr>
          </a:p>
        </p:txBody>
      </p:sp>
      <p:sp>
        <p:nvSpPr>
          <p:cNvPr id="919563" name="Text Box 11"/>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歳出予算額の説明</a:t>
            </a:r>
          </a:p>
        </p:txBody>
      </p:sp>
      <p:sp>
        <p:nvSpPr>
          <p:cNvPr id="16397" name="Text Box 40"/>
          <p:cNvSpPr txBox="1">
            <a:spLocks noChangeArrowheads="1"/>
          </p:cNvSpPr>
          <p:nvPr/>
        </p:nvSpPr>
        <p:spPr bwMode="auto">
          <a:xfrm>
            <a:off x="323528" y="1268760"/>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prstClr val="black"/>
                </a:solidFill>
              </a:rPr>
              <a:t>【</a:t>
            </a:r>
            <a:r>
              <a:rPr lang="ja-JP" altLang="en-US" sz="1200" dirty="0">
                <a:solidFill>
                  <a:prstClr val="black"/>
                </a:solidFill>
              </a:rPr>
              <a:t>義務的経費</a:t>
            </a:r>
            <a:r>
              <a:rPr lang="en-US" altLang="ja-JP" sz="1200" dirty="0">
                <a:solidFill>
                  <a:prstClr val="black"/>
                </a:solidFill>
              </a:rPr>
              <a:t>】</a:t>
            </a:r>
          </a:p>
        </p:txBody>
      </p:sp>
      <p:sp>
        <p:nvSpPr>
          <p:cNvPr id="16398" name="Text Box 41"/>
          <p:cNvSpPr txBox="1">
            <a:spLocks noChangeArrowheads="1"/>
          </p:cNvSpPr>
          <p:nvPr/>
        </p:nvSpPr>
        <p:spPr bwMode="auto">
          <a:xfrm>
            <a:off x="323528" y="3730426"/>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prstClr val="black"/>
                </a:solidFill>
              </a:rPr>
              <a:t>【</a:t>
            </a:r>
            <a:r>
              <a:rPr lang="ja-JP" altLang="en-US" sz="1200" dirty="0">
                <a:solidFill>
                  <a:prstClr val="black"/>
                </a:solidFill>
              </a:rPr>
              <a:t>投資的経費</a:t>
            </a:r>
            <a:r>
              <a:rPr lang="en-US" altLang="ja-JP" sz="1200" dirty="0">
                <a:solidFill>
                  <a:prstClr val="black"/>
                </a:solidFill>
              </a:rPr>
              <a:t>】</a:t>
            </a:r>
          </a:p>
        </p:txBody>
      </p:sp>
      <p:sp>
        <p:nvSpPr>
          <p:cNvPr id="16399" name="Text Box 42"/>
          <p:cNvSpPr txBox="1">
            <a:spLocks noChangeArrowheads="1"/>
          </p:cNvSpPr>
          <p:nvPr/>
        </p:nvSpPr>
        <p:spPr bwMode="auto">
          <a:xfrm>
            <a:off x="4427984" y="1268759"/>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prstClr val="black"/>
                </a:solidFill>
              </a:rPr>
              <a:t>【</a:t>
            </a:r>
            <a:r>
              <a:rPr lang="ja-JP" altLang="en-US" sz="1200" dirty="0">
                <a:solidFill>
                  <a:prstClr val="black"/>
                </a:solidFill>
              </a:rPr>
              <a:t>その他の経費</a:t>
            </a:r>
            <a:r>
              <a:rPr lang="en-US" altLang="ja-JP" sz="1200" dirty="0">
                <a:solidFill>
                  <a:prstClr val="black"/>
                </a:solidFill>
              </a:rPr>
              <a:t>】</a:t>
            </a:r>
          </a:p>
        </p:txBody>
      </p:sp>
      <p:sp>
        <p:nvSpPr>
          <p:cNvPr id="16400" name="Text Box 43"/>
          <p:cNvSpPr txBox="1">
            <a:spLocks noChangeArrowheads="1"/>
          </p:cNvSpPr>
          <p:nvPr/>
        </p:nvSpPr>
        <p:spPr bwMode="auto">
          <a:xfrm>
            <a:off x="4788123" y="3730426"/>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prstClr val="black"/>
                </a:solidFill>
              </a:rPr>
              <a:t>【</a:t>
            </a:r>
            <a:r>
              <a:rPr lang="ja-JP" altLang="en-US" sz="1200" dirty="0">
                <a:solidFill>
                  <a:prstClr val="black"/>
                </a:solidFill>
              </a:rPr>
              <a:t>歳出　計</a:t>
            </a:r>
            <a:r>
              <a:rPr lang="en-US" altLang="ja-JP" sz="1200" dirty="0">
                <a:solidFill>
                  <a:prstClr val="black"/>
                </a:solidFill>
              </a:rPr>
              <a:t>】</a:t>
            </a:r>
          </a:p>
        </p:txBody>
      </p:sp>
      <p:graphicFrame>
        <p:nvGraphicFramePr>
          <p:cNvPr id="16386" name="Object 19"/>
          <p:cNvGraphicFramePr>
            <a:graphicFrameLocks noChangeAspect="1"/>
          </p:cNvGraphicFramePr>
          <p:nvPr>
            <p:extLst>
              <p:ext uri="{D42A27DB-BD31-4B8C-83A1-F6EECF244321}">
                <p14:modId xmlns:p14="http://schemas.microsoft.com/office/powerpoint/2010/main" val="2396977685"/>
              </p:ext>
            </p:extLst>
          </p:nvPr>
        </p:nvGraphicFramePr>
        <p:xfrm>
          <a:off x="399554" y="1412875"/>
          <a:ext cx="7916862" cy="2055813"/>
        </p:xfrm>
        <a:graphic>
          <a:graphicData uri="http://schemas.openxmlformats.org/presentationml/2006/ole">
            <mc:AlternateContent xmlns:mc="http://schemas.openxmlformats.org/markup-compatibility/2006">
              <mc:Choice xmlns:v="urn:schemas-microsoft-com:vml" Requires="v">
                <p:oleObj spid="_x0000_s62587" name="ワークシート" r:id="rId4" imgW="10306202" imgH="2552700" progId="Excel.Sheet.8">
                  <p:embed/>
                </p:oleObj>
              </mc:Choice>
              <mc:Fallback>
                <p:oleObj name="ワークシート" r:id="rId4" imgW="10306202" imgH="2552700" progId="Excel.Sheet.8">
                  <p:embed/>
                  <p:pic>
                    <p:nvPicPr>
                      <p:cNvPr id="0" name="Picture 2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54" y="1412875"/>
                        <a:ext cx="7916862"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graphicFrame>
        <p:nvGraphicFramePr>
          <p:cNvPr id="16387" name="Object 20"/>
          <p:cNvGraphicFramePr>
            <a:graphicFrameLocks noChangeAspect="1"/>
          </p:cNvGraphicFramePr>
          <p:nvPr>
            <p:extLst>
              <p:ext uri="{D42A27DB-BD31-4B8C-83A1-F6EECF244321}">
                <p14:modId xmlns:p14="http://schemas.microsoft.com/office/powerpoint/2010/main" val="499577887"/>
              </p:ext>
            </p:extLst>
          </p:nvPr>
        </p:nvGraphicFramePr>
        <p:xfrm>
          <a:off x="364433" y="3672931"/>
          <a:ext cx="7971794" cy="2176784"/>
        </p:xfrm>
        <a:graphic>
          <a:graphicData uri="http://schemas.openxmlformats.org/presentationml/2006/ole">
            <mc:AlternateContent xmlns:mc="http://schemas.openxmlformats.org/markup-compatibility/2006">
              <mc:Choice xmlns:v="urn:schemas-microsoft-com:vml" Requires="v">
                <p:oleObj spid="_x0000_s62588" name="ワークシート" r:id="rId6" imgW="10220249" imgH="2790749" progId="Excel.Sheet.8">
                  <p:embed/>
                </p:oleObj>
              </mc:Choice>
              <mc:Fallback>
                <p:oleObj name="ワークシート" r:id="rId6" imgW="10220249" imgH="2790749" progId="Excel.Sheet.8">
                  <p:embed/>
                  <p:pic>
                    <p:nvPicPr>
                      <p:cNvPr id="0" name="Picture 21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433" y="3672931"/>
                        <a:ext cx="7971794" cy="217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oleObj>
              </mc:Fallback>
            </mc:AlternateContent>
          </a:graphicData>
        </a:graphic>
      </p:graphicFrame>
    </p:spTree>
    <p:extLst>
      <p:ext uri="{BB962C8B-B14F-4D97-AF65-F5344CB8AC3E}">
        <p14:creationId xmlns:p14="http://schemas.microsoft.com/office/powerpoint/2010/main" val="2047969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80" name="Text Box 52"/>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graphicFrame>
        <p:nvGraphicFramePr>
          <p:cNvPr id="17410" name="Object 46"/>
          <p:cNvGraphicFramePr>
            <a:graphicFrameLocks noChangeAspect="1"/>
          </p:cNvGraphicFramePr>
          <p:nvPr>
            <p:extLst>
              <p:ext uri="{D42A27DB-BD31-4B8C-83A1-F6EECF244321}">
                <p14:modId xmlns:p14="http://schemas.microsoft.com/office/powerpoint/2010/main" val="2115611322"/>
              </p:ext>
            </p:extLst>
          </p:nvPr>
        </p:nvGraphicFramePr>
        <p:xfrm>
          <a:off x="228600" y="1127596"/>
          <a:ext cx="8458200" cy="4965700"/>
        </p:xfrm>
        <a:graphic>
          <a:graphicData uri="http://schemas.openxmlformats.org/presentationml/2006/ole">
            <mc:AlternateContent xmlns:mc="http://schemas.openxmlformats.org/markup-compatibility/2006">
              <mc:Choice xmlns:v="urn:schemas-microsoft-com:vml" Requires="v">
                <p:oleObj spid="_x0000_s18352" name="グラフ" r:id="rId3" imgW="11125200" imgH="6534302" progId="MSGraph.Chart.8">
                  <p:embed followColorScheme="full"/>
                </p:oleObj>
              </mc:Choice>
              <mc:Fallback>
                <p:oleObj name="グラフ" r:id="rId3" imgW="11125200" imgH="6534302" progId="MSGraph.Chart.8">
                  <p:embed followColorScheme="full"/>
                  <p:pic>
                    <p:nvPicPr>
                      <p:cNvPr id="0" name="Picture 9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27596"/>
                        <a:ext cx="8458200" cy="496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Line 28"/>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17414" name="Group 29"/>
          <p:cNvGrpSpPr>
            <a:grpSpLocks/>
          </p:cNvGrpSpPr>
          <p:nvPr/>
        </p:nvGrpSpPr>
        <p:grpSpPr bwMode="auto">
          <a:xfrm>
            <a:off x="53975" y="6381750"/>
            <a:ext cx="1638300" cy="457200"/>
            <a:chOff x="4728" y="3999"/>
            <a:chExt cx="1032" cy="288"/>
          </a:xfrm>
        </p:grpSpPr>
        <p:sp>
          <p:nvSpPr>
            <p:cNvPr id="790558" name="Text Box 3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7421"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5" name="Text Box 33"/>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－５４－</a:t>
            </a:r>
            <a:endParaRPr lang="ja-JP" altLang="en-US" sz="1800" dirty="0">
              <a:solidFill>
                <a:prstClr val="black"/>
              </a:solidFill>
            </a:endParaRPr>
          </a:p>
        </p:txBody>
      </p:sp>
      <p:sp>
        <p:nvSpPr>
          <p:cNvPr id="790565" name="Text Box 37"/>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社会保障関係経費の推移</a:t>
            </a:r>
          </a:p>
        </p:txBody>
      </p:sp>
      <p:sp>
        <p:nvSpPr>
          <p:cNvPr id="17417" name="Text Box 45"/>
          <p:cNvSpPr txBox="1">
            <a:spLocks noChangeArrowheads="1"/>
          </p:cNvSpPr>
          <p:nvPr/>
        </p:nvSpPr>
        <p:spPr bwMode="auto">
          <a:xfrm>
            <a:off x="8316416" y="5877272"/>
            <a:ext cx="738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sp>
        <p:nvSpPr>
          <p:cNvPr id="17418" name="Text Box 47"/>
          <p:cNvSpPr txBox="1">
            <a:spLocks noChangeArrowheads="1"/>
          </p:cNvSpPr>
          <p:nvPr/>
        </p:nvSpPr>
        <p:spPr bwMode="auto">
          <a:xfrm>
            <a:off x="144463" y="95250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a:solidFill>
                  <a:prstClr val="black"/>
                </a:solidFill>
              </a:rPr>
              <a:t>（億円）</a:t>
            </a:r>
          </a:p>
        </p:txBody>
      </p:sp>
      <p:sp>
        <p:nvSpPr>
          <p:cNvPr id="17419" name="Text Box 50"/>
          <p:cNvSpPr txBox="1">
            <a:spLocks noChangeArrowheads="1"/>
          </p:cNvSpPr>
          <p:nvPr/>
        </p:nvSpPr>
        <p:spPr bwMode="auto">
          <a:xfrm>
            <a:off x="611188" y="6021288"/>
            <a:ext cx="3816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dirty="0">
                <a:solidFill>
                  <a:prstClr val="black"/>
                </a:solidFill>
              </a:rPr>
              <a:t>※</a:t>
            </a:r>
            <a:r>
              <a:rPr lang="ja-JP" altLang="en-US" dirty="0">
                <a:solidFill>
                  <a:prstClr val="black"/>
                </a:solidFill>
              </a:rPr>
              <a:t>介護給付費負担金がスタートする前年</a:t>
            </a:r>
            <a:r>
              <a:rPr lang="ja-JP" altLang="en-US" dirty="0">
                <a:solidFill>
                  <a:prstClr val="black"/>
                </a:solidFill>
                <a:latin typeface="+mn-ea"/>
                <a:ea typeface="+mn-ea"/>
              </a:rPr>
              <a:t>度（</a:t>
            </a:r>
            <a:r>
              <a:rPr lang="en-US" altLang="ja-JP" dirty="0">
                <a:solidFill>
                  <a:prstClr val="black"/>
                </a:solidFill>
                <a:latin typeface="+mn-ea"/>
                <a:ea typeface="+mn-ea"/>
              </a:rPr>
              <a:t>H11</a:t>
            </a:r>
            <a:r>
              <a:rPr lang="ja-JP" altLang="en-US" dirty="0">
                <a:solidFill>
                  <a:prstClr val="black"/>
                </a:solidFill>
              </a:rPr>
              <a:t>）からの推移</a:t>
            </a:r>
          </a:p>
        </p:txBody>
      </p:sp>
      <p:sp>
        <p:nvSpPr>
          <p:cNvPr id="14"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790547" name="AutoShape 19"/>
          <p:cNvSpPr>
            <a:spLocks noChangeArrowheads="1"/>
          </p:cNvSpPr>
          <p:nvPr/>
        </p:nvSpPr>
        <p:spPr bwMode="auto">
          <a:xfrm>
            <a:off x="2482850" y="692696"/>
            <a:ext cx="4105275"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a:solidFill>
                  <a:prstClr val="black"/>
                </a:solidFill>
                <a:latin typeface="ＭＳ Ｐゴシック" pitchFamily="50" charset="-128"/>
              </a:rPr>
              <a:t>主な社会保障関係経費の推移（当初予算ベース）</a:t>
            </a:r>
          </a:p>
        </p:txBody>
      </p:sp>
    </p:spTree>
    <p:extLst>
      <p:ext uri="{BB962C8B-B14F-4D97-AF65-F5344CB8AC3E}">
        <p14:creationId xmlns:p14="http://schemas.microsoft.com/office/powerpoint/2010/main" val="30556909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36" name="Text Box 20"/>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graphicFrame>
        <p:nvGraphicFramePr>
          <p:cNvPr id="18434" name="Object 11"/>
          <p:cNvGraphicFramePr>
            <a:graphicFrameLocks noChangeAspect="1"/>
          </p:cNvGraphicFramePr>
          <p:nvPr>
            <p:extLst>
              <p:ext uri="{D42A27DB-BD31-4B8C-83A1-F6EECF244321}">
                <p14:modId xmlns:p14="http://schemas.microsoft.com/office/powerpoint/2010/main" val="713947435"/>
              </p:ext>
            </p:extLst>
          </p:nvPr>
        </p:nvGraphicFramePr>
        <p:xfrm>
          <a:off x="179512" y="1196752"/>
          <a:ext cx="8534400" cy="4978400"/>
        </p:xfrm>
        <a:graphic>
          <a:graphicData uri="http://schemas.openxmlformats.org/presentationml/2006/ole">
            <mc:AlternateContent xmlns:mc="http://schemas.openxmlformats.org/markup-compatibility/2006">
              <mc:Choice xmlns:v="urn:schemas-microsoft-com:vml" Requires="v">
                <p:oleObj spid="_x0000_s19375" name="グラフ" r:id="rId3" imgW="11230051" imgH="6553200" progId="MSGraph.Chart.8">
                  <p:embed followColorScheme="full"/>
                </p:oleObj>
              </mc:Choice>
              <mc:Fallback>
                <p:oleObj name="グラフ" r:id="rId3" imgW="11230051" imgH="6553200" progId="MSGraph.Chart.8">
                  <p:embed followColorScheme="full"/>
                  <p:pic>
                    <p:nvPicPr>
                      <p:cNvPr id="0" name="Picture 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96752"/>
                        <a:ext cx="8534400" cy="497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Text Box 3"/>
          <p:cNvSpPr txBox="1">
            <a:spLocks noChangeArrowheads="1"/>
          </p:cNvSpPr>
          <p:nvPr/>
        </p:nvSpPr>
        <p:spPr bwMode="auto">
          <a:xfrm>
            <a:off x="8388424" y="5949950"/>
            <a:ext cx="774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sp>
        <p:nvSpPr>
          <p:cNvPr id="18437" name="Line 5"/>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18438" name="Group 6"/>
          <p:cNvGrpSpPr>
            <a:grpSpLocks/>
          </p:cNvGrpSpPr>
          <p:nvPr/>
        </p:nvGrpSpPr>
        <p:grpSpPr bwMode="auto">
          <a:xfrm>
            <a:off x="53975" y="6381750"/>
            <a:ext cx="1638300" cy="457200"/>
            <a:chOff x="4728" y="3999"/>
            <a:chExt cx="1032" cy="288"/>
          </a:xfrm>
        </p:grpSpPr>
        <p:sp>
          <p:nvSpPr>
            <p:cNvPr id="905223" name="Text Box 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844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9" name="Text Box 9"/>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－５５－</a:t>
            </a:r>
            <a:endParaRPr lang="ja-JP" altLang="en-US" sz="1800" dirty="0">
              <a:solidFill>
                <a:prstClr val="black"/>
              </a:solidFill>
            </a:endParaRPr>
          </a:p>
        </p:txBody>
      </p:sp>
      <p:sp>
        <p:nvSpPr>
          <p:cNvPr id="905226" name="Text Box 10"/>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ｺﾞｼｯｸE" pitchFamily="49" charset="-128"/>
              </a:rPr>
              <a:t>公共事業費の推移</a:t>
            </a:r>
          </a:p>
        </p:txBody>
      </p:sp>
      <p:sp>
        <p:nvSpPr>
          <p:cNvPr id="18441" name="Text Box 12"/>
          <p:cNvSpPr txBox="1">
            <a:spLocks noChangeArrowheads="1"/>
          </p:cNvSpPr>
          <p:nvPr/>
        </p:nvSpPr>
        <p:spPr bwMode="auto">
          <a:xfrm>
            <a:off x="143942" y="1052513"/>
            <a:ext cx="755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200" dirty="0">
                <a:solidFill>
                  <a:prstClr val="black"/>
                </a:solidFill>
              </a:rPr>
              <a:t>（億円）</a:t>
            </a:r>
          </a:p>
        </p:txBody>
      </p:sp>
      <p:sp>
        <p:nvSpPr>
          <p:cNvPr id="905233" name="AutoShape 17"/>
          <p:cNvSpPr>
            <a:spLocks noChangeArrowheads="1"/>
          </p:cNvSpPr>
          <p:nvPr/>
        </p:nvSpPr>
        <p:spPr bwMode="auto">
          <a:xfrm>
            <a:off x="3929063" y="5500688"/>
            <a:ext cx="1081087" cy="217487"/>
          </a:xfrm>
          <a:prstGeom prst="roundRect">
            <a:avLst>
              <a:gd name="adj" fmla="val 16667"/>
            </a:avLst>
          </a:prstGeom>
          <a:solidFill>
            <a:schemeClr val="bg1"/>
          </a:solidFill>
          <a:ln w="38100" cmpd="dbl" algn="ctr">
            <a:solidFill>
              <a:schemeClr val="accent2"/>
            </a:solidFill>
            <a:round/>
            <a:headEnd/>
            <a:tailEnd/>
          </a:ln>
          <a:effectLst/>
        </p:spPr>
        <p:txBody>
          <a:bodyPr wrap="none" anchor="ctr"/>
          <a:lstStyle/>
          <a:p>
            <a:pPr algn="ctr" fontAlgn="base">
              <a:spcBef>
                <a:spcPct val="0"/>
              </a:spcBef>
              <a:spcAft>
                <a:spcPct val="0"/>
              </a:spcAft>
              <a:defRPr/>
            </a:pPr>
            <a:r>
              <a:rPr lang="ja-JP" altLang="en-US" sz="1000" i="1" u="sng">
                <a:solidFill>
                  <a:prstClr val="black"/>
                </a:solidFill>
                <a:effectLst>
                  <a:outerShdw blurRad="38100" dist="38100" dir="2700000" algn="tl">
                    <a:srgbClr val="C0C0C0"/>
                  </a:outerShdw>
                </a:effectLst>
                <a:latin typeface="Arial" charset="0"/>
              </a:rPr>
              <a:t>単県・単独公共</a:t>
            </a:r>
          </a:p>
        </p:txBody>
      </p:sp>
      <p:sp>
        <p:nvSpPr>
          <p:cNvPr id="905234" name="AutoShape 18"/>
          <p:cNvSpPr>
            <a:spLocks noChangeArrowheads="1"/>
          </p:cNvSpPr>
          <p:nvPr/>
        </p:nvSpPr>
        <p:spPr bwMode="auto">
          <a:xfrm>
            <a:off x="4000500" y="3929063"/>
            <a:ext cx="863600" cy="215900"/>
          </a:xfrm>
          <a:prstGeom prst="roundRect">
            <a:avLst>
              <a:gd name="adj" fmla="val 16667"/>
            </a:avLst>
          </a:prstGeom>
          <a:solidFill>
            <a:schemeClr val="bg1"/>
          </a:solidFill>
          <a:ln w="38100" cmpd="dbl" algn="ctr">
            <a:solidFill>
              <a:srgbClr val="FF0066"/>
            </a:solidFill>
            <a:round/>
            <a:headEnd/>
            <a:tailEnd/>
          </a:ln>
          <a:effectLst/>
        </p:spPr>
        <p:txBody>
          <a:bodyPr wrap="none" anchor="ctr"/>
          <a:lstStyle/>
          <a:p>
            <a:pPr algn="ctr" fontAlgn="base">
              <a:spcBef>
                <a:spcPct val="0"/>
              </a:spcBef>
              <a:spcAft>
                <a:spcPct val="0"/>
              </a:spcAft>
              <a:defRPr/>
            </a:pPr>
            <a:r>
              <a:rPr lang="ja-JP" altLang="en-US" sz="1000" i="1" u="sng">
                <a:solidFill>
                  <a:prstClr val="black"/>
                </a:solidFill>
                <a:effectLst>
                  <a:outerShdw blurRad="38100" dist="38100" dir="2700000" algn="tl">
                    <a:srgbClr val="C0C0C0"/>
                  </a:outerShdw>
                </a:effectLst>
                <a:latin typeface="Arial" charset="0"/>
              </a:rPr>
              <a:t>補助公共</a:t>
            </a:r>
          </a:p>
        </p:txBody>
      </p:sp>
      <p:sp>
        <p:nvSpPr>
          <p:cNvPr id="15"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905229" name="AutoShape 13"/>
          <p:cNvSpPr>
            <a:spLocks noChangeArrowheads="1"/>
          </p:cNvSpPr>
          <p:nvPr/>
        </p:nvSpPr>
        <p:spPr bwMode="auto">
          <a:xfrm>
            <a:off x="3059113" y="692696"/>
            <a:ext cx="3097212" cy="360362"/>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a:solidFill>
                  <a:prstClr val="black"/>
                </a:solidFill>
                <a:latin typeface="ＭＳ Ｐゴシック" pitchFamily="50" charset="-128"/>
              </a:rPr>
              <a:t>公共事業費の推移（当初予算ベース）</a:t>
            </a:r>
          </a:p>
        </p:txBody>
      </p:sp>
      <p:sp>
        <p:nvSpPr>
          <p:cNvPr id="17" name="AutoShape 22"/>
          <p:cNvSpPr>
            <a:spLocks noChangeArrowheads="1"/>
          </p:cNvSpPr>
          <p:nvPr/>
        </p:nvSpPr>
        <p:spPr bwMode="auto">
          <a:xfrm>
            <a:off x="7092280" y="3235401"/>
            <a:ext cx="1683494" cy="720000"/>
          </a:xfrm>
          <a:prstGeom prst="wedgeEllipseCallout">
            <a:avLst>
              <a:gd name="adj1" fmla="val 27554"/>
              <a:gd name="adj2" fmla="val 83497"/>
            </a:avLst>
          </a:prstGeom>
          <a:solidFill>
            <a:srgbClr val="FFE1FF"/>
          </a:solidFill>
          <a:ln w="9525" algn="ctr">
            <a:solidFill>
              <a:srgbClr val="FF0000"/>
            </a:solidFill>
            <a:prstDash val="sysDot"/>
            <a:miter lim="800000"/>
            <a:headEnd/>
            <a:tailEnd/>
          </a:ln>
        </p:spPr>
        <p:txBody>
          <a:bodyPr anchor="ctr"/>
          <a:lstStyle/>
          <a:p>
            <a:pPr algn="ctr" fontAlgn="base">
              <a:spcBef>
                <a:spcPct val="0"/>
              </a:spcBef>
              <a:spcAft>
                <a:spcPct val="0"/>
              </a:spcAft>
            </a:pPr>
            <a:r>
              <a:rPr lang="ja-JP" altLang="en-US" sz="1000" dirty="0" smtClean="0">
                <a:solidFill>
                  <a:srgbClr val="CC0000"/>
                </a:solidFill>
                <a:latin typeface="ＭＳ Ｐゴシック" charset="-128"/>
              </a:rPr>
              <a:t>平成１３年</a:t>
            </a:r>
            <a:r>
              <a:rPr lang="ja-JP" altLang="en-US" sz="1000" dirty="0">
                <a:solidFill>
                  <a:srgbClr val="CC0000"/>
                </a:solidFill>
                <a:latin typeface="ＭＳ Ｐゴシック" charset="-128"/>
              </a:rPr>
              <a:t>度</a:t>
            </a:r>
            <a:r>
              <a:rPr lang="ja-JP" altLang="en-US" sz="1000" dirty="0" smtClean="0">
                <a:solidFill>
                  <a:srgbClr val="CC0000"/>
                </a:solidFill>
                <a:latin typeface="ＭＳ Ｐゴシック" charset="-128"/>
              </a:rPr>
              <a:t>以来</a:t>
            </a:r>
            <a:endParaRPr lang="en-US" altLang="ja-JP" sz="1000" dirty="0" smtClean="0">
              <a:solidFill>
                <a:srgbClr val="CC0000"/>
              </a:solidFill>
              <a:latin typeface="ＭＳ Ｐゴシック" charset="-128"/>
            </a:endParaRPr>
          </a:p>
          <a:p>
            <a:pPr algn="ctr" fontAlgn="base">
              <a:spcBef>
                <a:spcPct val="0"/>
              </a:spcBef>
              <a:spcAft>
                <a:spcPct val="0"/>
              </a:spcAft>
            </a:pPr>
            <a:r>
              <a:rPr lang="ja-JP" altLang="en-US" sz="1000" dirty="0" smtClean="0">
                <a:solidFill>
                  <a:srgbClr val="CC0000"/>
                </a:solidFill>
                <a:latin typeface="ＭＳ Ｐゴシック" charset="-128"/>
              </a:rPr>
              <a:t>１０年ぶりの増</a:t>
            </a:r>
            <a:endParaRPr lang="en-US" altLang="ja-JP" sz="1000" dirty="0">
              <a:solidFill>
                <a:srgbClr val="CC0000"/>
              </a:solidFill>
              <a:latin typeface="ＭＳ Ｐゴシック" charset="-128"/>
            </a:endParaRPr>
          </a:p>
        </p:txBody>
      </p:sp>
    </p:spTree>
    <p:extLst>
      <p:ext uri="{BB962C8B-B14F-4D97-AF65-F5344CB8AC3E}">
        <p14:creationId xmlns:p14="http://schemas.microsoft.com/office/powerpoint/2010/main" val="2191819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28"/>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803845" name="Text Box 5"/>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50000"/>
              </a:spcBef>
              <a:spcAft>
                <a:spcPct val="0"/>
              </a:spcAft>
            </a:pPr>
            <a:r>
              <a:rPr lang="ja-JP" altLang="en-US" sz="3600" i="1" smtClean="0">
                <a:solidFill>
                  <a:srgbClr val="FFFFFF"/>
                </a:solidFill>
                <a:effectLst>
                  <a:outerShdw blurRad="38100" dist="38100" dir="2700000" algn="tl">
                    <a:srgbClr val="000000"/>
                  </a:outerShdw>
                </a:effectLst>
                <a:ea typeface="HGPｺﾞｼｯｸE" pitchFamily="50" charset="-128"/>
              </a:rPr>
              <a:t>地域自主戦略交付金（仮称）の制度</a:t>
            </a:r>
          </a:p>
        </p:txBody>
      </p:sp>
      <p:sp>
        <p:nvSpPr>
          <p:cNvPr id="5138" name="AutoShape 18"/>
          <p:cNvSpPr>
            <a:spLocks noChangeArrowheads="1"/>
          </p:cNvSpPr>
          <p:nvPr/>
        </p:nvSpPr>
        <p:spPr bwMode="auto">
          <a:xfrm>
            <a:off x="8315325" y="2564904"/>
            <a:ext cx="433139" cy="3012357"/>
          </a:xfrm>
          <a:prstGeom prst="roundRect">
            <a:avLst>
              <a:gd name="adj" fmla="val 16667"/>
            </a:avLst>
          </a:prstGeom>
          <a:solidFill>
            <a:srgbClr val="FF0066"/>
          </a:solidFill>
          <a:ln w="38100" algn="ctr">
            <a:noFill/>
            <a:round/>
            <a:headEnd/>
            <a:tailEnd/>
          </a:ln>
          <a:effectLst/>
          <a:extLst/>
        </p:spPr>
        <p:txBody>
          <a:bodyPr vert="eaVert" wrap="none" anchor="ctr"/>
          <a:lstStyle/>
          <a:p>
            <a:pPr algn="ctr" fontAlgn="base">
              <a:spcBef>
                <a:spcPct val="0"/>
              </a:spcBef>
              <a:spcAft>
                <a:spcPct val="0"/>
              </a:spcAft>
            </a:pPr>
            <a:r>
              <a:rPr lang="ja-JP" altLang="en-US" sz="1400" smtClean="0">
                <a:solidFill>
                  <a:schemeClr val="bg1"/>
                </a:solidFill>
              </a:rPr>
              <a:t>地 方 公 共 団 体</a:t>
            </a:r>
          </a:p>
        </p:txBody>
      </p:sp>
      <p:sp>
        <p:nvSpPr>
          <p:cNvPr id="5139" name="Line 19"/>
          <p:cNvSpPr>
            <a:spLocks noChangeShapeType="1"/>
          </p:cNvSpPr>
          <p:nvPr/>
        </p:nvSpPr>
        <p:spPr bwMode="auto">
          <a:xfrm>
            <a:off x="6515100" y="3068712"/>
            <a:ext cx="17287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1200" smtClean="0">
              <a:solidFill>
                <a:srgbClr val="000000"/>
              </a:solidFill>
            </a:endParaRPr>
          </a:p>
        </p:txBody>
      </p:sp>
      <p:sp>
        <p:nvSpPr>
          <p:cNvPr id="5140" name="Line 20"/>
          <p:cNvSpPr>
            <a:spLocks noChangeShapeType="1"/>
          </p:cNvSpPr>
          <p:nvPr/>
        </p:nvSpPr>
        <p:spPr bwMode="auto">
          <a:xfrm flipH="1">
            <a:off x="6515100" y="4365700"/>
            <a:ext cx="17287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1200" smtClean="0">
              <a:solidFill>
                <a:srgbClr val="000000"/>
              </a:solidFill>
            </a:endParaRPr>
          </a:p>
        </p:txBody>
      </p:sp>
      <p:sp>
        <p:nvSpPr>
          <p:cNvPr id="5141" name="Line 21"/>
          <p:cNvSpPr>
            <a:spLocks noChangeShapeType="1"/>
          </p:cNvSpPr>
          <p:nvPr/>
        </p:nvSpPr>
        <p:spPr bwMode="auto">
          <a:xfrm>
            <a:off x="6515100" y="5372969"/>
            <a:ext cx="1728788" cy="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1200" smtClean="0">
              <a:solidFill>
                <a:srgbClr val="000000"/>
              </a:solidFill>
            </a:endParaRPr>
          </a:p>
        </p:txBody>
      </p:sp>
      <p:sp>
        <p:nvSpPr>
          <p:cNvPr id="5142" name="Rectangle 22"/>
          <p:cNvSpPr>
            <a:spLocks noChangeArrowheads="1"/>
          </p:cNvSpPr>
          <p:nvPr/>
        </p:nvSpPr>
        <p:spPr bwMode="auto">
          <a:xfrm>
            <a:off x="6588125" y="2636912"/>
            <a:ext cx="1582738" cy="287338"/>
          </a:xfrm>
          <a:prstGeom prst="rect">
            <a:avLst/>
          </a:prstGeom>
          <a:solidFill>
            <a:srgbClr val="FFCC00"/>
          </a:solid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rPr>
              <a:t>①</a:t>
            </a:r>
            <a:r>
              <a:rPr lang="ja-JP" altLang="en-US" sz="1200" dirty="0" smtClean="0">
                <a:solidFill>
                  <a:srgbClr val="000000"/>
                </a:solidFill>
              </a:rPr>
              <a:t>　配分額の通知</a:t>
            </a:r>
          </a:p>
        </p:txBody>
      </p:sp>
      <p:sp>
        <p:nvSpPr>
          <p:cNvPr id="5143" name="Rectangle 23"/>
          <p:cNvSpPr>
            <a:spLocks noChangeArrowheads="1"/>
          </p:cNvSpPr>
          <p:nvPr/>
        </p:nvSpPr>
        <p:spPr bwMode="auto">
          <a:xfrm>
            <a:off x="6515100" y="3141737"/>
            <a:ext cx="1728788" cy="574675"/>
          </a:xfrm>
          <a:prstGeom prst="rect">
            <a:avLst/>
          </a:prstGeom>
          <a:noFill/>
          <a:ln w="19050" algn="ctr">
            <a:noFill/>
            <a:miter lim="800000"/>
            <a:headEnd/>
            <a:tailEnd/>
          </a:ln>
          <a:effectLst/>
          <a:extLst/>
        </p:spPr>
        <p:txBody>
          <a:bodyPr anchor="ctr"/>
          <a:lstStyle/>
          <a:p>
            <a:pPr fontAlgn="base">
              <a:spcBef>
                <a:spcPct val="0"/>
              </a:spcBef>
              <a:spcAft>
                <a:spcPct val="0"/>
              </a:spcAft>
            </a:pPr>
            <a:r>
              <a:rPr lang="ja-JP" altLang="en-US" sz="1000" smtClean="0">
                <a:solidFill>
                  <a:srgbClr val="000000"/>
                </a:solidFill>
              </a:rPr>
              <a:t>客観的指標に基づく恣意性のない配分の導入</a:t>
            </a:r>
          </a:p>
          <a:p>
            <a:pPr fontAlgn="base">
              <a:spcBef>
                <a:spcPct val="0"/>
              </a:spcBef>
              <a:spcAft>
                <a:spcPct val="0"/>
              </a:spcAft>
            </a:pPr>
            <a:r>
              <a:rPr lang="ja-JP" altLang="en-US" sz="1000" smtClean="0">
                <a:solidFill>
                  <a:srgbClr val="000000"/>
                </a:solidFill>
              </a:rPr>
              <a:t>（当面は継続事業に配慮）</a:t>
            </a:r>
          </a:p>
        </p:txBody>
      </p:sp>
      <p:sp>
        <p:nvSpPr>
          <p:cNvPr id="5144" name="Rectangle 24"/>
          <p:cNvSpPr>
            <a:spLocks noChangeArrowheads="1"/>
          </p:cNvSpPr>
          <p:nvPr/>
        </p:nvSpPr>
        <p:spPr bwMode="auto">
          <a:xfrm>
            <a:off x="6588125" y="3933900"/>
            <a:ext cx="1582738" cy="287337"/>
          </a:xfrm>
          <a:prstGeom prst="rect">
            <a:avLst/>
          </a:prstGeom>
          <a:solidFill>
            <a:srgbClr val="FFCC00"/>
          </a:solidFill>
          <a:ln w="19050" algn="ctr">
            <a:noFill/>
            <a:miter lim="800000"/>
            <a:headEnd/>
            <a:tailEnd/>
          </a:ln>
          <a:effectLst/>
          <a:extLst/>
        </p:spPr>
        <p:txBody>
          <a:bodyPr wrap="none" anchor="ctr"/>
          <a:lstStyle/>
          <a:p>
            <a:pPr fontAlgn="base">
              <a:spcBef>
                <a:spcPct val="0"/>
              </a:spcBef>
              <a:spcAft>
                <a:spcPct val="0"/>
              </a:spcAft>
            </a:pPr>
            <a:r>
              <a:rPr lang="en-US" altLang="ja-JP" sz="1200" smtClean="0">
                <a:solidFill>
                  <a:srgbClr val="000000"/>
                </a:solidFill>
              </a:rPr>
              <a:t>②</a:t>
            </a:r>
            <a:r>
              <a:rPr lang="ja-JP" altLang="en-US" sz="1200" smtClean="0">
                <a:solidFill>
                  <a:srgbClr val="000000"/>
                </a:solidFill>
              </a:rPr>
              <a:t>　自由な事業選択</a:t>
            </a:r>
          </a:p>
        </p:txBody>
      </p:sp>
      <p:sp>
        <p:nvSpPr>
          <p:cNvPr id="5145" name="Rectangle 25"/>
          <p:cNvSpPr>
            <a:spLocks noChangeArrowheads="1"/>
          </p:cNvSpPr>
          <p:nvPr/>
        </p:nvSpPr>
        <p:spPr bwMode="auto">
          <a:xfrm>
            <a:off x="6588125" y="4941962"/>
            <a:ext cx="1582738" cy="287338"/>
          </a:xfrm>
          <a:prstGeom prst="rect">
            <a:avLst/>
          </a:prstGeom>
          <a:solidFill>
            <a:srgbClr val="FFCC00"/>
          </a:solid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rPr>
              <a:t>③</a:t>
            </a:r>
            <a:r>
              <a:rPr lang="ja-JP" altLang="en-US" sz="1200" dirty="0" smtClean="0">
                <a:solidFill>
                  <a:srgbClr val="000000"/>
                </a:solidFill>
              </a:rPr>
              <a:t>　交　　            付</a:t>
            </a:r>
          </a:p>
        </p:txBody>
      </p:sp>
      <p:grpSp>
        <p:nvGrpSpPr>
          <p:cNvPr id="5147" name="Group 21"/>
          <p:cNvGrpSpPr>
            <a:grpSpLocks/>
          </p:cNvGrpSpPr>
          <p:nvPr/>
        </p:nvGrpSpPr>
        <p:grpSpPr bwMode="auto">
          <a:xfrm>
            <a:off x="53975" y="6381750"/>
            <a:ext cx="1638300" cy="457200"/>
            <a:chOff x="4728" y="3999"/>
            <a:chExt cx="1032" cy="288"/>
          </a:xfrm>
        </p:grpSpPr>
        <p:sp>
          <p:nvSpPr>
            <p:cNvPr id="797718" name="Text Box 22"/>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rPr>
                <a:t>岡山県</a:t>
              </a:r>
            </a:p>
          </p:txBody>
        </p:sp>
        <p:pic>
          <p:nvPicPr>
            <p:cNvPr id="5149"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50" name="Text Box 25"/>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charset="0"/>
                <a:ea typeface="ＭＳ Ｐゴシック" charset="-128"/>
              </a:defRPr>
            </a:lvl1pPr>
            <a:lvl2pPr marL="742950" indent="-285750" algn="l">
              <a:defRPr kumimoji="1">
                <a:solidFill>
                  <a:schemeClr val="tx1"/>
                </a:solidFill>
                <a:latin typeface="Arial" charset="0"/>
                <a:ea typeface="ＭＳ Ｐゴシック" charset="-128"/>
              </a:defRPr>
            </a:lvl2pPr>
            <a:lvl3pPr marL="1143000" indent="-228600" algn="l">
              <a:defRPr kumimoji="1">
                <a:solidFill>
                  <a:schemeClr val="tx1"/>
                </a:solidFill>
                <a:latin typeface="Arial" charset="0"/>
                <a:ea typeface="ＭＳ Ｐゴシック" charset="-128"/>
              </a:defRPr>
            </a:lvl3pPr>
            <a:lvl4pPr marL="1600200" indent="-228600" algn="l">
              <a:defRPr kumimoji="1">
                <a:solidFill>
                  <a:schemeClr val="tx1"/>
                </a:solidFill>
                <a:latin typeface="Arial" charset="0"/>
                <a:ea typeface="ＭＳ Ｐゴシック" charset="-128"/>
              </a:defRPr>
            </a:lvl4pPr>
            <a:lvl5pPr marL="2057400" indent="-228600" algn="l">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dirty="0" smtClean="0">
                <a:solidFill>
                  <a:srgbClr val="000000"/>
                </a:solidFill>
              </a:rPr>
              <a:t>－５６－</a:t>
            </a:r>
          </a:p>
        </p:txBody>
      </p:sp>
      <p:sp>
        <p:nvSpPr>
          <p:cNvPr id="5151" name="Line 26"/>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ja-JP" altLang="en-US" sz="1200" smtClean="0">
              <a:solidFill>
                <a:srgbClr val="000000"/>
              </a:solidFill>
            </a:endParaRPr>
          </a:p>
        </p:txBody>
      </p:sp>
      <p:sp>
        <p:nvSpPr>
          <p:cNvPr id="5152" name="Rectangle 32"/>
          <p:cNvSpPr>
            <a:spLocks noChangeArrowheads="1"/>
          </p:cNvSpPr>
          <p:nvPr/>
        </p:nvSpPr>
        <p:spPr bwMode="auto">
          <a:xfrm>
            <a:off x="3851275" y="5803900"/>
            <a:ext cx="5113338" cy="360363"/>
          </a:xfrm>
          <a:prstGeom prst="rect">
            <a:avLst/>
          </a:prstGeom>
          <a:noFill/>
          <a:ln>
            <a:noFill/>
          </a:ln>
          <a:effectLst/>
          <a:extLst/>
        </p:spPr>
        <p:txBody>
          <a:bodyPr anchor="ctr"/>
          <a:lstStyle/>
          <a:p>
            <a:pPr fontAlgn="base">
              <a:spcBef>
                <a:spcPct val="0"/>
              </a:spcBef>
              <a:spcAft>
                <a:spcPct val="0"/>
              </a:spcAft>
            </a:pPr>
            <a:r>
              <a:rPr lang="ja-JP" altLang="en-US" sz="800" dirty="0" smtClean="0">
                <a:solidFill>
                  <a:srgbClr val="000000"/>
                </a:solidFill>
              </a:rPr>
              <a:t>（注）このうち、北海道分２６９億円程度、離島分１０３億円程度、奄美分３３億円程度。</a:t>
            </a:r>
          </a:p>
          <a:p>
            <a:pPr fontAlgn="base">
              <a:spcBef>
                <a:spcPct val="0"/>
              </a:spcBef>
              <a:spcAft>
                <a:spcPct val="0"/>
              </a:spcAft>
            </a:pPr>
            <a:r>
              <a:rPr lang="ja-JP" altLang="en-US" sz="800" dirty="0" smtClean="0">
                <a:solidFill>
                  <a:srgbClr val="000000"/>
                </a:solidFill>
              </a:rPr>
              <a:t>　　　なお、金額は配分予定額の一部。使途は、他地域と同様、地域自主戦略交付金の対象事業の全てである。</a:t>
            </a:r>
          </a:p>
        </p:txBody>
      </p:sp>
      <p:sp>
        <p:nvSpPr>
          <p:cNvPr id="5155" name="Rectangle 35"/>
          <p:cNvSpPr>
            <a:spLocks noChangeArrowheads="1"/>
          </p:cNvSpPr>
          <p:nvPr/>
        </p:nvSpPr>
        <p:spPr bwMode="auto">
          <a:xfrm>
            <a:off x="6515100" y="4438725"/>
            <a:ext cx="1728788" cy="358775"/>
          </a:xfrm>
          <a:prstGeom prst="rect">
            <a:avLst/>
          </a:prstGeom>
          <a:noFill/>
          <a:ln w="19050" algn="ctr">
            <a:noFill/>
            <a:miter lim="800000"/>
            <a:headEnd/>
            <a:tailEnd/>
          </a:ln>
          <a:effectLst/>
          <a:extLst/>
        </p:spPr>
        <p:txBody>
          <a:bodyPr anchor="ctr"/>
          <a:lstStyle/>
          <a:p>
            <a:pPr fontAlgn="base">
              <a:spcBef>
                <a:spcPct val="0"/>
              </a:spcBef>
              <a:spcAft>
                <a:spcPct val="0"/>
              </a:spcAft>
            </a:pPr>
            <a:r>
              <a:rPr lang="ja-JP" altLang="en-US" sz="1000" smtClean="0">
                <a:solidFill>
                  <a:srgbClr val="000000"/>
                </a:solidFill>
              </a:rPr>
              <a:t>左記の事業を、各府省の枠にとらわれず、自由に選択</a:t>
            </a:r>
          </a:p>
        </p:txBody>
      </p:sp>
      <p:sp>
        <p:nvSpPr>
          <p:cNvPr id="5156" name="Rectangle 36"/>
          <p:cNvSpPr>
            <a:spLocks noChangeArrowheads="1"/>
          </p:cNvSpPr>
          <p:nvPr/>
        </p:nvSpPr>
        <p:spPr bwMode="auto">
          <a:xfrm>
            <a:off x="6588125" y="5446787"/>
            <a:ext cx="1584325" cy="144463"/>
          </a:xfrm>
          <a:prstGeom prst="rect">
            <a:avLst/>
          </a:prstGeom>
          <a:noFill/>
          <a:ln w="19050" algn="ctr">
            <a:noFill/>
            <a:miter lim="800000"/>
            <a:headEnd/>
            <a:tailEnd/>
          </a:ln>
          <a:effectLst/>
          <a:extLst/>
        </p:spPr>
        <p:txBody>
          <a:bodyPr anchor="ctr"/>
          <a:lstStyle/>
          <a:p>
            <a:pPr fontAlgn="base">
              <a:spcBef>
                <a:spcPct val="0"/>
              </a:spcBef>
              <a:spcAft>
                <a:spcPct val="0"/>
              </a:spcAft>
            </a:pPr>
            <a:r>
              <a:rPr lang="ja-JP" altLang="en-US" sz="1000" smtClean="0">
                <a:solidFill>
                  <a:srgbClr val="000000"/>
                </a:solidFill>
              </a:rPr>
              <a:t>各府省に移し替えて交付</a:t>
            </a:r>
          </a:p>
        </p:txBody>
      </p:sp>
      <p:sp>
        <p:nvSpPr>
          <p:cNvPr id="5159" name="Rectangle 39"/>
          <p:cNvSpPr>
            <a:spLocks noChangeArrowheads="1"/>
          </p:cNvSpPr>
          <p:nvPr/>
        </p:nvSpPr>
        <p:spPr bwMode="auto">
          <a:xfrm>
            <a:off x="7091363" y="692150"/>
            <a:ext cx="2052637" cy="144463"/>
          </a:xfrm>
          <a:prstGeom prst="rect">
            <a:avLst/>
          </a:prstGeom>
          <a:noFill/>
          <a:ln>
            <a:noFill/>
          </a:ln>
          <a:effectLst/>
          <a:extLst/>
        </p:spPr>
        <p:txBody>
          <a:bodyPr anchor="ctr"/>
          <a:lstStyle/>
          <a:p>
            <a:pPr algn="ctr" fontAlgn="base">
              <a:spcBef>
                <a:spcPct val="0"/>
              </a:spcBef>
              <a:spcAft>
                <a:spcPct val="0"/>
              </a:spcAft>
            </a:pPr>
            <a:r>
              <a:rPr lang="en-US" altLang="ja-JP" sz="1200" dirty="0" smtClean="0">
                <a:solidFill>
                  <a:srgbClr val="000000"/>
                </a:solidFill>
              </a:rPr>
              <a:t>※</a:t>
            </a:r>
            <a:r>
              <a:rPr lang="ja-JP" altLang="en-US" sz="1200" dirty="0" smtClean="0">
                <a:solidFill>
                  <a:srgbClr val="000000"/>
                </a:solidFill>
              </a:rPr>
              <a:t>内閣府資料を基に作成</a:t>
            </a:r>
          </a:p>
        </p:txBody>
      </p:sp>
      <p:sp>
        <p:nvSpPr>
          <p:cNvPr id="5123" name="Rectangle 3"/>
          <p:cNvSpPr>
            <a:spLocks noChangeArrowheads="1"/>
          </p:cNvSpPr>
          <p:nvPr/>
        </p:nvSpPr>
        <p:spPr bwMode="auto">
          <a:xfrm>
            <a:off x="179388" y="908050"/>
            <a:ext cx="8785225" cy="720750"/>
          </a:xfrm>
          <a:prstGeom prst="rect">
            <a:avLst/>
          </a:prstGeom>
          <a:solidFill>
            <a:schemeClr val="bg1"/>
          </a:solidFill>
          <a:ln w="3810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altLang="ja-JP" sz="1400" dirty="0" smtClean="0">
                <a:solidFill>
                  <a:srgbClr val="000000"/>
                </a:solidFill>
              </a:rPr>
              <a:t>○</a:t>
            </a:r>
            <a:r>
              <a:rPr lang="ja-JP" altLang="en-US" sz="1400" dirty="0" smtClean="0">
                <a:solidFill>
                  <a:srgbClr val="000000"/>
                </a:solidFill>
              </a:rPr>
              <a:t>　「ひも付き補助金」を段階的に廃止し、地域の自由裁量を拡大するための「地域自主戦略交付金」（仮称）を創設。</a:t>
            </a:r>
          </a:p>
          <a:p>
            <a:pPr fontAlgn="base">
              <a:spcBef>
                <a:spcPct val="0"/>
              </a:spcBef>
              <a:spcAft>
                <a:spcPct val="0"/>
              </a:spcAft>
            </a:pPr>
            <a:r>
              <a:rPr lang="ja-JP" altLang="en-US" sz="1400" dirty="0" smtClean="0">
                <a:solidFill>
                  <a:srgbClr val="000000"/>
                </a:solidFill>
              </a:rPr>
              <a:t>○　平成２３年度は、第一段階として都道府県分を対象に、投資補助金の一括交付金化を実施。</a:t>
            </a:r>
          </a:p>
        </p:txBody>
      </p:sp>
      <p:sp>
        <p:nvSpPr>
          <p:cNvPr id="41" name="AutoShape 3"/>
          <p:cNvSpPr>
            <a:spLocks noChangeArrowheads="1"/>
          </p:cNvSpPr>
          <p:nvPr/>
        </p:nvSpPr>
        <p:spPr bwMode="auto">
          <a:xfrm>
            <a:off x="179263" y="2058988"/>
            <a:ext cx="3384625" cy="4214018"/>
          </a:xfrm>
          <a:prstGeom prst="roundRect">
            <a:avLst>
              <a:gd name="adj" fmla="val 4292"/>
            </a:avLst>
          </a:prstGeom>
          <a:noFill/>
          <a:ln w="38100" algn="ctr">
            <a:solidFill>
              <a:srgbClr val="FF0066"/>
            </a:solidFill>
            <a:round/>
            <a:headEnd/>
            <a:tailEnd/>
          </a:ln>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42" name="AutoShape 12"/>
          <p:cNvSpPr>
            <a:spLocks noChangeArrowheads="1"/>
          </p:cNvSpPr>
          <p:nvPr/>
        </p:nvSpPr>
        <p:spPr bwMode="auto">
          <a:xfrm>
            <a:off x="755650" y="1843088"/>
            <a:ext cx="2089150" cy="369887"/>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pPr>
            <a:r>
              <a:rPr lang="ja-JP" altLang="en-US" sz="1400" dirty="0" smtClean="0">
                <a:solidFill>
                  <a:srgbClr val="000000"/>
                </a:solidFill>
              </a:rPr>
              <a:t>対象事業</a:t>
            </a:r>
          </a:p>
        </p:txBody>
      </p:sp>
      <p:sp>
        <p:nvSpPr>
          <p:cNvPr id="43" name="AutoShape 3"/>
          <p:cNvSpPr>
            <a:spLocks noChangeArrowheads="1"/>
          </p:cNvSpPr>
          <p:nvPr/>
        </p:nvSpPr>
        <p:spPr bwMode="auto">
          <a:xfrm>
            <a:off x="3707904" y="2058988"/>
            <a:ext cx="5256709" cy="4214018"/>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44" name="AutoShape 12"/>
          <p:cNvSpPr>
            <a:spLocks noChangeArrowheads="1"/>
          </p:cNvSpPr>
          <p:nvPr/>
        </p:nvSpPr>
        <p:spPr bwMode="auto">
          <a:xfrm>
            <a:off x="5219154" y="1843088"/>
            <a:ext cx="2089150" cy="369887"/>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pPr>
            <a:r>
              <a:rPr lang="ja-JP" altLang="en-US" sz="1400" smtClean="0">
                <a:solidFill>
                  <a:srgbClr val="000000"/>
                </a:solidFill>
              </a:rPr>
              <a:t>スキーム</a:t>
            </a:r>
          </a:p>
        </p:txBody>
      </p:sp>
      <p:grpSp>
        <p:nvGrpSpPr>
          <p:cNvPr id="6" name="グループ化 5"/>
          <p:cNvGrpSpPr/>
          <p:nvPr/>
        </p:nvGrpSpPr>
        <p:grpSpPr>
          <a:xfrm>
            <a:off x="3788421" y="2636912"/>
            <a:ext cx="2628000" cy="2806626"/>
            <a:chOff x="3788421" y="2636912"/>
            <a:chExt cx="2628000" cy="2806626"/>
          </a:xfrm>
        </p:grpSpPr>
        <p:sp>
          <p:nvSpPr>
            <p:cNvPr id="45" name="AutoShape 3"/>
            <p:cNvSpPr>
              <a:spLocks noChangeArrowheads="1"/>
            </p:cNvSpPr>
            <p:nvPr/>
          </p:nvSpPr>
          <p:spPr bwMode="auto">
            <a:xfrm>
              <a:off x="3788421" y="2655094"/>
              <a:ext cx="2628000" cy="2788444"/>
            </a:xfrm>
            <a:prstGeom prst="roundRect">
              <a:avLst>
                <a:gd name="adj" fmla="val 4292"/>
              </a:avLst>
            </a:prstGeom>
            <a:solidFill>
              <a:srgbClr val="FFFF99"/>
            </a:solidFill>
            <a:ln w="38100" algn="ctr">
              <a:noFill/>
              <a:round/>
              <a:headEnd/>
              <a:tailEnd/>
            </a:ln>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2" name="AutoShape 12"/>
            <p:cNvSpPr>
              <a:spLocks noChangeArrowheads="1"/>
            </p:cNvSpPr>
            <p:nvPr/>
          </p:nvSpPr>
          <p:spPr bwMode="auto">
            <a:xfrm>
              <a:off x="3788421" y="2636912"/>
              <a:ext cx="2628000" cy="284882"/>
            </a:xfrm>
            <a:prstGeom prst="roundRect">
              <a:avLst>
                <a:gd name="adj" fmla="val 16667"/>
              </a:avLst>
            </a:prstGeom>
            <a:solidFill>
              <a:srgbClr val="FFC000"/>
            </a:solidFill>
            <a:ln w="9525" algn="ctr">
              <a:noFill/>
              <a:round/>
              <a:headEnd/>
              <a:tailEnd/>
            </a:ln>
            <a:effectLst/>
            <a:extLst/>
          </p:spPr>
          <p:txBody>
            <a:bodyPr wrap="none" anchor="ctr"/>
            <a:lstStyle/>
            <a:p>
              <a:pPr algn="ctr" fontAlgn="base">
                <a:spcBef>
                  <a:spcPct val="50000"/>
                </a:spcBef>
                <a:spcAft>
                  <a:spcPct val="0"/>
                </a:spcAft>
              </a:pPr>
              <a:r>
                <a:rPr lang="ja-JP" altLang="en-US" sz="1400" dirty="0" smtClean="0">
                  <a:solidFill>
                    <a:schemeClr val="bg1"/>
                  </a:solidFill>
                  <a:latin typeface="HG丸ｺﾞｼｯｸM-PRO" pitchFamily="50" charset="-128"/>
                  <a:ea typeface="HG丸ｺﾞｼｯｸM-PRO" pitchFamily="50" charset="-128"/>
                </a:rPr>
                <a:t>内閣府</a:t>
              </a:r>
            </a:p>
          </p:txBody>
        </p:sp>
        <p:grpSp>
          <p:nvGrpSpPr>
            <p:cNvPr id="47" name="グループ化 46"/>
            <p:cNvGrpSpPr/>
            <p:nvPr/>
          </p:nvGrpSpPr>
          <p:grpSpPr>
            <a:xfrm>
              <a:off x="3960200" y="3068960"/>
              <a:ext cx="2447736" cy="1872208"/>
              <a:chOff x="3960200" y="3068960"/>
              <a:chExt cx="2447736" cy="1872208"/>
            </a:xfrm>
          </p:grpSpPr>
          <p:sp>
            <p:nvSpPr>
              <p:cNvPr id="48" name="Rectangle 15"/>
              <p:cNvSpPr>
                <a:spLocks noChangeArrowheads="1"/>
              </p:cNvSpPr>
              <p:nvPr/>
            </p:nvSpPr>
            <p:spPr bwMode="auto">
              <a:xfrm>
                <a:off x="3960200" y="3068960"/>
                <a:ext cx="2412000" cy="57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fontAlgn="base">
                  <a:spcBef>
                    <a:spcPct val="0"/>
                  </a:spcBef>
                  <a:spcAft>
                    <a:spcPct val="0"/>
                  </a:spcAft>
                </a:pPr>
                <a:r>
                  <a:rPr lang="ja-JP" altLang="en-US" sz="1400" dirty="0" smtClean="0">
                    <a:solidFill>
                      <a:srgbClr val="000000"/>
                    </a:solidFill>
                    <a:latin typeface="HG丸ｺﾞｼｯｸM-PRO" pitchFamily="50" charset="-128"/>
                    <a:ea typeface="HG丸ｺﾞｼｯｸM-PRO" pitchFamily="50" charset="-128"/>
                  </a:rPr>
                  <a:t>地域自主戦略交付金（仮称）</a:t>
                </a:r>
              </a:p>
              <a:p>
                <a:pPr fontAlgn="base">
                  <a:spcBef>
                    <a:spcPct val="0"/>
                  </a:spcBef>
                  <a:spcAft>
                    <a:spcPct val="0"/>
                  </a:spcAft>
                </a:pPr>
                <a:r>
                  <a:rPr lang="ja-JP" altLang="en-US" sz="1400" dirty="0" smtClean="0">
                    <a:solidFill>
                      <a:srgbClr val="000000"/>
                    </a:solidFill>
                    <a:latin typeface="HG丸ｺﾞｼｯｸM-PRO" pitchFamily="50" charset="-128"/>
                    <a:ea typeface="HG丸ｺﾞｼｯｸM-PRO" pitchFamily="50" charset="-128"/>
                  </a:rPr>
                  <a:t>　　　　　５，１２０億円</a:t>
                </a:r>
              </a:p>
            </p:txBody>
          </p:sp>
          <p:sp>
            <p:nvSpPr>
              <p:cNvPr id="49" name="Rectangle 16"/>
              <p:cNvSpPr>
                <a:spLocks noChangeArrowheads="1"/>
              </p:cNvSpPr>
              <p:nvPr/>
            </p:nvSpPr>
            <p:spPr bwMode="auto">
              <a:xfrm>
                <a:off x="3995936" y="3859213"/>
                <a:ext cx="2412000" cy="57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・地域自主戦略交付金（仮称）</a:t>
                </a:r>
              </a:p>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　［沖縄振興除く］</a:t>
                </a:r>
                <a:r>
                  <a:rPr lang="en-US" altLang="ja-JP" sz="1200" dirty="0" smtClean="0">
                    <a:solidFill>
                      <a:srgbClr val="000000"/>
                    </a:solidFill>
                    <a:latin typeface="HG丸ｺﾞｼｯｸM-PRO" pitchFamily="50" charset="-128"/>
                    <a:ea typeface="HG丸ｺﾞｼｯｸM-PRO" pitchFamily="50" charset="-128"/>
                  </a:rPr>
                  <a:t>(</a:t>
                </a:r>
                <a:r>
                  <a:rPr lang="ja-JP" altLang="en-US" sz="1200" dirty="0" smtClean="0">
                    <a:solidFill>
                      <a:srgbClr val="000000"/>
                    </a:solidFill>
                    <a:latin typeface="HG丸ｺﾞｼｯｸM-PRO" pitchFamily="50" charset="-128"/>
                    <a:ea typeface="HG丸ｺﾞｼｯｸM-PRO" pitchFamily="50" charset="-128"/>
                  </a:rPr>
                  <a:t>注</a:t>
                </a:r>
                <a:r>
                  <a:rPr lang="en-US" altLang="ja-JP" sz="1200" dirty="0">
                    <a:solidFill>
                      <a:srgbClr val="000000"/>
                    </a:solidFill>
                    <a:latin typeface="HG丸ｺﾞｼｯｸM-PRO" pitchFamily="50" charset="-128"/>
                    <a:ea typeface="HG丸ｺﾞｼｯｸM-PRO" pitchFamily="50" charset="-128"/>
                  </a:rPr>
                  <a:t>)</a:t>
                </a:r>
                <a:endParaRPr lang="ja-JP" altLang="en-US" sz="1200" dirty="0" smtClean="0">
                  <a:solidFill>
                    <a:srgbClr val="000000"/>
                  </a:solidFill>
                  <a:latin typeface="HG丸ｺﾞｼｯｸM-PRO" pitchFamily="50" charset="-128"/>
                  <a:ea typeface="HG丸ｺﾞｼｯｸM-PRO" pitchFamily="50" charset="-128"/>
                </a:endParaRPr>
              </a:p>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　　　　　　４，７９９億円</a:t>
                </a:r>
              </a:p>
            </p:txBody>
          </p:sp>
          <p:sp>
            <p:nvSpPr>
              <p:cNvPr id="50" name="Rectangle 17"/>
              <p:cNvSpPr>
                <a:spLocks noChangeArrowheads="1"/>
              </p:cNvSpPr>
              <p:nvPr/>
            </p:nvSpPr>
            <p:spPr bwMode="auto">
              <a:xfrm>
                <a:off x="3995936" y="4365168"/>
                <a:ext cx="2412000" cy="57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・沖縄振興自主戦略交付金（仮称）</a:t>
                </a:r>
              </a:p>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　　　　　　　</a:t>
                </a: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３２１億円</a:t>
                </a:r>
              </a:p>
            </p:txBody>
          </p:sp>
        </p:grpSp>
      </p:grpSp>
      <p:sp>
        <p:nvSpPr>
          <p:cNvPr id="52" name="Rectangle 5"/>
          <p:cNvSpPr>
            <a:spLocks noChangeArrowheads="1"/>
          </p:cNvSpPr>
          <p:nvPr/>
        </p:nvSpPr>
        <p:spPr bwMode="auto">
          <a:xfrm>
            <a:off x="323888" y="2347913"/>
            <a:ext cx="3240000" cy="503237"/>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社会資本整備総合交付金の一部</a:t>
            </a:r>
          </a:p>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　　　　　　　　　　　  （国土交通省）</a:t>
            </a:r>
          </a:p>
        </p:txBody>
      </p:sp>
      <p:sp>
        <p:nvSpPr>
          <p:cNvPr id="53" name="Rectangle 6"/>
          <p:cNvSpPr>
            <a:spLocks noChangeArrowheads="1"/>
          </p:cNvSpPr>
          <p:nvPr/>
        </p:nvSpPr>
        <p:spPr bwMode="auto">
          <a:xfrm>
            <a:off x="323888" y="2780928"/>
            <a:ext cx="3240000" cy="431800"/>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農山漁村地域整備交付金の一部</a:t>
            </a:r>
          </a:p>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　　　　　　　　　　　  （農林水産省）</a:t>
            </a:r>
          </a:p>
        </p:txBody>
      </p:sp>
      <p:sp>
        <p:nvSpPr>
          <p:cNvPr id="54" name="Rectangle 7"/>
          <p:cNvSpPr>
            <a:spLocks noChangeArrowheads="1"/>
          </p:cNvSpPr>
          <p:nvPr/>
        </p:nvSpPr>
        <p:spPr bwMode="auto">
          <a:xfrm>
            <a:off x="323888" y="3212976"/>
            <a:ext cx="3240000" cy="288925"/>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水道施設整備費補助　（厚生労働省）</a:t>
            </a:r>
          </a:p>
        </p:txBody>
      </p:sp>
      <p:sp>
        <p:nvSpPr>
          <p:cNvPr id="55" name="Rectangle 8"/>
          <p:cNvSpPr>
            <a:spLocks noChangeArrowheads="1"/>
          </p:cNvSpPr>
          <p:nvPr/>
        </p:nvSpPr>
        <p:spPr bwMode="auto">
          <a:xfrm>
            <a:off x="323888" y="3645024"/>
            <a:ext cx="3240000" cy="433388"/>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交通安全施設整備費補助金の一部</a:t>
            </a:r>
          </a:p>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　　　　　　　　  　　　　　（警察庁）</a:t>
            </a:r>
          </a:p>
        </p:txBody>
      </p:sp>
      <p:sp>
        <p:nvSpPr>
          <p:cNvPr id="56" name="Rectangle 9"/>
          <p:cNvSpPr>
            <a:spLocks noChangeArrowheads="1"/>
          </p:cNvSpPr>
          <p:nvPr/>
        </p:nvSpPr>
        <p:spPr bwMode="auto">
          <a:xfrm>
            <a:off x="323888" y="4078907"/>
            <a:ext cx="3240000" cy="430213"/>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学校施設環境改善交付金の一部</a:t>
            </a:r>
          </a:p>
          <a:p>
            <a:pPr fontAlgn="base">
              <a:spcBef>
                <a:spcPct val="0"/>
              </a:spcBef>
              <a:spcAft>
                <a:spcPct val="0"/>
              </a:spcAft>
            </a:pPr>
            <a:r>
              <a:rPr lang="ja-JP" altLang="en-US" sz="1200" dirty="0" smtClean="0">
                <a:solidFill>
                  <a:srgbClr val="000000"/>
                </a:solidFill>
                <a:latin typeface="HG丸ｺﾞｼｯｸM-PRO" pitchFamily="50" charset="-128"/>
                <a:ea typeface="HG丸ｺﾞｼｯｸM-PRO" pitchFamily="50" charset="-128"/>
              </a:rPr>
              <a:t>　　　　　　　　  　　　（文部科学省）</a:t>
            </a:r>
          </a:p>
        </p:txBody>
      </p:sp>
      <p:sp>
        <p:nvSpPr>
          <p:cNvPr id="57" name="Rectangle 10"/>
          <p:cNvSpPr>
            <a:spLocks noChangeArrowheads="1"/>
          </p:cNvSpPr>
          <p:nvPr/>
        </p:nvSpPr>
        <p:spPr bwMode="auto">
          <a:xfrm>
            <a:off x="323888" y="4509120"/>
            <a:ext cx="3240000" cy="287337"/>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工業用水道事業費補助（経済産業省）</a:t>
            </a:r>
          </a:p>
        </p:txBody>
      </p:sp>
      <p:sp>
        <p:nvSpPr>
          <p:cNvPr id="58" name="Rectangle 11"/>
          <p:cNvSpPr>
            <a:spLocks noChangeArrowheads="1"/>
          </p:cNvSpPr>
          <p:nvPr/>
        </p:nvSpPr>
        <p:spPr bwMode="auto">
          <a:xfrm>
            <a:off x="323888" y="4941168"/>
            <a:ext cx="3240000" cy="290513"/>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自然環境整備交付金の一部（環境省）</a:t>
            </a:r>
          </a:p>
        </p:txBody>
      </p:sp>
      <p:sp>
        <p:nvSpPr>
          <p:cNvPr id="59" name="Rectangle 12"/>
          <p:cNvSpPr>
            <a:spLocks noChangeArrowheads="1"/>
          </p:cNvSpPr>
          <p:nvPr/>
        </p:nvSpPr>
        <p:spPr bwMode="auto">
          <a:xfrm>
            <a:off x="323888" y="5370736"/>
            <a:ext cx="3240000" cy="290512"/>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環境保全施設整備費補助金（環境省）</a:t>
            </a:r>
          </a:p>
        </p:txBody>
      </p:sp>
      <p:sp>
        <p:nvSpPr>
          <p:cNvPr id="60" name="Rectangle 13"/>
          <p:cNvSpPr>
            <a:spLocks noChangeArrowheads="1"/>
          </p:cNvSpPr>
          <p:nvPr/>
        </p:nvSpPr>
        <p:spPr bwMode="auto">
          <a:xfrm>
            <a:off x="323888" y="5802783"/>
            <a:ext cx="3240000" cy="290513"/>
          </a:xfrm>
          <a:prstGeom prst="rect">
            <a:avLst/>
          </a:prstGeom>
          <a:noFill/>
          <a:ln w="19050" algn="ctr">
            <a:noFill/>
            <a:miter lim="800000"/>
            <a:headEnd/>
            <a:tailEnd/>
          </a:ln>
          <a:effectLst/>
          <a:extLst/>
        </p:spPr>
        <p:txBody>
          <a:bodyPr wrap="none" anchor="ctr"/>
          <a:lstStyle/>
          <a:p>
            <a:pPr fontAlgn="base">
              <a:spcBef>
                <a:spcPct val="0"/>
              </a:spcBef>
              <a:spcAft>
                <a:spcPct val="0"/>
              </a:spcAft>
            </a:pP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消防防災施設整備費補助金（総務省）</a:t>
            </a:r>
          </a:p>
        </p:txBody>
      </p:sp>
    </p:spTree>
    <p:extLst>
      <p:ext uri="{BB962C8B-B14F-4D97-AF65-F5344CB8AC3E}">
        <p14:creationId xmlns:p14="http://schemas.microsoft.com/office/powerpoint/2010/main" val="248430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Text Box 2"/>
          <p:cNvSpPr txBox="1">
            <a:spLocks noChangeArrowheads="1"/>
          </p:cNvSpPr>
          <p:nvPr/>
        </p:nvSpPr>
        <p:spPr bwMode="auto">
          <a:xfrm>
            <a:off x="4284663" y="6491288"/>
            <a:ext cx="4859337" cy="366712"/>
          </a:xfrm>
          <a:prstGeom prst="rect">
            <a:avLst/>
          </a:prstGeom>
          <a:gradFill rotWithShape="1">
            <a:gsLst>
              <a:gs pos="0">
                <a:schemeClr val="bg1"/>
              </a:gs>
              <a:gs pos="100000">
                <a:srgbClr val="FF66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当初予算</a:t>
            </a:r>
          </a:p>
        </p:txBody>
      </p:sp>
      <p:sp>
        <p:nvSpPr>
          <p:cNvPr id="4101" name="Line 3"/>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4102" name="Group 4"/>
          <p:cNvGrpSpPr>
            <a:grpSpLocks/>
          </p:cNvGrpSpPr>
          <p:nvPr/>
        </p:nvGrpSpPr>
        <p:grpSpPr bwMode="auto">
          <a:xfrm>
            <a:off x="53975" y="6381750"/>
            <a:ext cx="1638300" cy="457200"/>
            <a:chOff x="4728" y="3999"/>
            <a:chExt cx="1032" cy="288"/>
          </a:xfrm>
        </p:grpSpPr>
        <p:sp>
          <p:nvSpPr>
            <p:cNvPr id="966661" name="Text Box 5"/>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41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3" name="Text Box 7"/>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a:solidFill>
                  <a:prstClr val="black"/>
                </a:solidFill>
              </a:rPr>
              <a:t>－４－</a:t>
            </a:r>
          </a:p>
        </p:txBody>
      </p:sp>
      <p:sp>
        <p:nvSpPr>
          <p:cNvPr id="4104" name="AutoShape 11"/>
          <p:cNvSpPr>
            <a:spLocks noChangeArrowheads="1"/>
          </p:cNvSpPr>
          <p:nvPr/>
        </p:nvSpPr>
        <p:spPr bwMode="auto">
          <a:xfrm>
            <a:off x="179388" y="836613"/>
            <a:ext cx="8785225" cy="5472112"/>
          </a:xfrm>
          <a:prstGeom prst="roundRect">
            <a:avLst>
              <a:gd name="adj" fmla="val 4588"/>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66668" name="AutoShape 12"/>
          <p:cNvSpPr>
            <a:spLocks noChangeArrowheads="1"/>
          </p:cNvSpPr>
          <p:nvPr/>
        </p:nvSpPr>
        <p:spPr bwMode="auto">
          <a:xfrm>
            <a:off x="3275856" y="692696"/>
            <a:ext cx="2089150" cy="369887"/>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en-US" altLang="ja-JP" sz="1400">
                <a:solidFill>
                  <a:prstClr val="black"/>
                </a:solidFill>
                <a:latin typeface="Arial" charset="0"/>
              </a:rPr>
              <a:t>【</a:t>
            </a:r>
            <a:r>
              <a:rPr lang="ja-JP" altLang="en-US" sz="1400">
                <a:solidFill>
                  <a:prstClr val="black"/>
                </a:solidFill>
                <a:latin typeface="Arial" charset="0"/>
              </a:rPr>
              <a:t>歳出予算の内訳</a:t>
            </a:r>
            <a:r>
              <a:rPr lang="en-US" altLang="ja-JP" sz="1400">
                <a:solidFill>
                  <a:prstClr val="black"/>
                </a:solidFill>
                <a:latin typeface="Arial" charset="0"/>
              </a:rPr>
              <a:t>】</a:t>
            </a:r>
          </a:p>
        </p:txBody>
      </p:sp>
      <p:grpSp>
        <p:nvGrpSpPr>
          <p:cNvPr id="4106" name="Group 66"/>
          <p:cNvGrpSpPr>
            <a:grpSpLocks/>
          </p:cNvGrpSpPr>
          <p:nvPr/>
        </p:nvGrpSpPr>
        <p:grpSpPr bwMode="auto">
          <a:xfrm>
            <a:off x="4404520" y="1992981"/>
            <a:ext cx="4743451" cy="3524251"/>
            <a:chOff x="2836" y="1124"/>
            <a:chExt cx="2988" cy="2220"/>
          </a:xfrm>
        </p:grpSpPr>
        <p:graphicFrame>
          <p:nvGraphicFramePr>
            <p:cNvPr id="4099" name="Object 32"/>
            <p:cNvGraphicFramePr>
              <a:graphicFrameLocks noChangeAspect="1"/>
            </p:cNvGraphicFramePr>
            <p:nvPr>
              <p:extLst>
                <p:ext uri="{D42A27DB-BD31-4B8C-83A1-F6EECF244321}">
                  <p14:modId xmlns:p14="http://schemas.microsoft.com/office/powerpoint/2010/main" val="3568182733"/>
                </p:ext>
              </p:extLst>
            </p:nvPr>
          </p:nvGraphicFramePr>
          <p:xfrm>
            <a:off x="3016" y="1224"/>
            <a:ext cx="2808" cy="2120"/>
          </p:xfrm>
          <a:graphic>
            <a:graphicData uri="http://schemas.openxmlformats.org/presentationml/2006/ole">
              <mc:AlternateContent xmlns:mc="http://schemas.openxmlformats.org/markup-compatibility/2006">
                <mc:Choice xmlns:v="urn:schemas-microsoft-com:vml" Requires="v">
                  <p:oleObj spid="_x0000_s38758" name="グラフ" r:id="rId4" imgW="4771949" imgH="3610051" progId="MSGraph.Chart.8">
                    <p:embed followColorScheme="full"/>
                  </p:oleObj>
                </mc:Choice>
                <mc:Fallback>
                  <p:oleObj name="グラフ" r:id="rId4" imgW="4771949" imgH="3610051" progId="MSGraph.Chart.8">
                    <p:embed followColorScheme="full"/>
                    <p:pic>
                      <p:nvPicPr>
                        <p:cNvPr id="0" name="Picture 1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 y="1224"/>
                          <a:ext cx="2808" cy="2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1" name="Oval 33"/>
            <p:cNvSpPr>
              <a:spLocks noChangeArrowheads="1"/>
            </p:cNvSpPr>
            <p:nvPr/>
          </p:nvSpPr>
          <p:spPr bwMode="auto">
            <a:xfrm>
              <a:off x="3938" y="2077"/>
              <a:ext cx="790" cy="363"/>
            </a:xfrm>
            <a:prstGeom prst="ellipse">
              <a:avLst/>
            </a:prstGeom>
            <a:solidFill>
              <a:schemeClr val="bg1"/>
            </a:solidFill>
            <a:ln w="38100" cmpd="dbl" algn="ctr">
              <a:solidFill>
                <a:srgbClr val="800000"/>
              </a:solidFill>
              <a:round/>
              <a:headEnd/>
              <a:tailEnd/>
            </a:ln>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66690" name="Text Box 34"/>
            <p:cNvSpPr txBox="1">
              <a:spLocks noChangeArrowheads="1"/>
            </p:cNvSpPr>
            <p:nvPr/>
          </p:nvSpPr>
          <p:spPr bwMode="auto">
            <a:xfrm>
              <a:off x="3969" y="2111"/>
              <a:ext cx="725" cy="28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srgbClr val="800000"/>
                  </a:solidFill>
                  <a:effectLst>
                    <a:outerShdw blurRad="38100" dist="38100" dir="2700000" algn="tl">
                      <a:srgbClr val="C0C0C0"/>
                    </a:outerShdw>
                  </a:effectLst>
                  <a:latin typeface="ＭＳ Ｐゴシック" pitchFamily="50" charset="-128"/>
                </a:rPr>
                <a:t>目的別歳出</a:t>
              </a:r>
              <a:br>
                <a:rPr lang="ja-JP" altLang="en-US" sz="1200" i="1" u="sng" dirty="0">
                  <a:solidFill>
                    <a:srgbClr val="800000"/>
                  </a:solidFill>
                  <a:effectLst>
                    <a:outerShdw blurRad="38100" dist="38100" dir="2700000" algn="tl">
                      <a:srgbClr val="C0C0C0"/>
                    </a:outerShdw>
                  </a:effectLst>
                  <a:latin typeface="ＭＳ Ｐゴシック" pitchFamily="50" charset="-128"/>
                </a:rPr>
              </a:br>
              <a:r>
                <a:rPr lang="en-US" altLang="ja-JP" sz="1200" i="1" u="sng" dirty="0" smtClean="0">
                  <a:solidFill>
                    <a:srgbClr val="800000"/>
                  </a:solidFill>
                  <a:effectLst>
                    <a:outerShdw blurRad="38100" dist="38100" dir="2700000" algn="tl">
                      <a:srgbClr val="C0C0C0"/>
                    </a:outerShdw>
                  </a:effectLst>
                  <a:latin typeface="ＭＳ Ｐゴシック" pitchFamily="50" charset="-128"/>
                </a:rPr>
                <a:t>6,602</a:t>
              </a:r>
              <a:r>
                <a:rPr lang="ja-JP" altLang="en-US" sz="1200" i="1" u="sng" dirty="0" smtClean="0">
                  <a:solidFill>
                    <a:srgbClr val="800000"/>
                  </a:solidFill>
                  <a:effectLst>
                    <a:outerShdw blurRad="38100" dist="38100" dir="2700000" algn="tl">
                      <a:srgbClr val="C0C0C0"/>
                    </a:outerShdw>
                  </a:effectLst>
                  <a:latin typeface="ＭＳ Ｐゴシック" pitchFamily="50" charset="-128"/>
                </a:rPr>
                <a:t>億</a:t>
              </a:r>
              <a:r>
                <a:rPr lang="ja-JP" altLang="en-US" sz="1200" i="1" u="sng" dirty="0">
                  <a:solidFill>
                    <a:srgbClr val="800000"/>
                  </a:solidFill>
                  <a:effectLst>
                    <a:outerShdw blurRad="38100" dist="38100" dir="2700000" algn="tl">
                      <a:srgbClr val="C0C0C0"/>
                    </a:outerShdw>
                  </a:effectLst>
                  <a:latin typeface="ＭＳ Ｐゴシック" pitchFamily="50" charset="-128"/>
                </a:rPr>
                <a:t>円</a:t>
              </a:r>
            </a:p>
          </p:txBody>
        </p:sp>
        <p:sp>
          <p:nvSpPr>
            <p:cNvPr id="966691" name="Text Box 35"/>
            <p:cNvSpPr txBox="1">
              <a:spLocks noChangeArrowheads="1"/>
            </p:cNvSpPr>
            <p:nvPr/>
          </p:nvSpPr>
          <p:spPr bwMode="auto">
            <a:xfrm>
              <a:off x="4468" y="1797"/>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教育費</a:t>
              </a:r>
            </a:p>
          </p:txBody>
        </p:sp>
        <p:sp>
          <p:nvSpPr>
            <p:cNvPr id="966692" name="Text Box 36"/>
            <p:cNvSpPr txBox="1">
              <a:spLocks noChangeArrowheads="1"/>
            </p:cNvSpPr>
            <p:nvPr/>
          </p:nvSpPr>
          <p:spPr bwMode="auto">
            <a:xfrm>
              <a:off x="4583" y="2394"/>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a:solidFill>
                    <a:prstClr val="black"/>
                  </a:solidFill>
                  <a:effectLst>
                    <a:outerShdw blurRad="38100" dist="38100" dir="2700000" algn="tl">
                      <a:srgbClr val="C0C0C0"/>
                    </a:outerShdw>
                  </a:effectLst>
                  <a:latin typeface="Arial" charset="0"/>
                </a:rPr>
                <a:t>公債費</a:t>
              </a:r>
            </a:p>
          </p:txBody>
        </p:sp>
        <p:sp>
          <p:nvSpPr>
            <p:cNvPr id="966693" name="Text Box 37"/>
            <p:cNvSpPr txBox="1">
              <a:spLocks noChangeArrowheads="1"/>
            </p:cNvSpPr>
            <p:nvPr/>
          </p:nvSpPr>
          <p:spPr bwMode="auto">
            <a:xfrm>
              <a:off x="4104" y="2621"/>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民生費</a:t>
              </a:r>
            </a:p>
          </p:txBody>
        </p:sp>
        <p:sp>
          <p:nvSpPr>
            <p:cNvPr id="966694" name="Text Box 38"/>
            <p:cNvSpPr txBox="1">
              <a:spLocks noChangeArrowheads="1"/>
            </p:cNvSpPr>
            <p:nvPr/>
          </p:nvSpPr>
          <p:spPr bwMode="auto">
            <a:xfrm>
              <a:off x="2949" y="2322"/>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土木費</a:t>
              </a:r>
            </a:p>
          </p:txBody>
        </p:sp>
        <p:sp>
          <p:nvSpPr>
            <p:cNvPr id="966695" name="Text Box 39"/>
            <p:cNvSpPr txBox="1">
              <a:spLocks noChangeArrowheads="1"/>
            </p:cNvSpPr>
            <p:nvPr/>
          </p:nvSpPr>
          <p:spPr bwMode="auto">
            <a:xfrm>
              <a:off x="3465" y="2540"/>
              <a:ext cx="681" cy="174"/>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諸支出金</a:t>
              </a:r>
            </a:p>
          </p:txBody>
        </p:sp>
        <p:sp>
          <p:nvSpPr>
            <p:cNvPr id="966696" name="Text Box 40"/>
            <p:cNvSpPr txBox="1">
              <a:spLocks noChangeArrowheads="1"/>
            </p:cNvSpPr>
            <p:nvPr/>
          </p:nvSpPr>
          <p:spPr bwMode="auto">
            <a:xfrm>
              <a:off x="3290" y="1786"/>
              <a:ext cx="454" cy="174"/>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総務費</a:t>
              </a:r>
            </a:p>
          </p:txBody>
        </p:sp>
        <p:sp>
          <p:nvSpPr>
            <p:cNvPr id="966697" name="Text Box 41"/>
            <p:cNvSpPr txBox="1">
              <a:spLocks noChangeArrowheads="1"/>
            </p:cNvSpPr>
            <p:nvPr/>
          </p:nvSpPr>
          <p:spPr bwMode="auto">
            <a:xfrm>
              <a:off x="2836" y="1995"/>
              <a:ext cx="681" cy="174"/>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警察費</a:t>
              </a:r>
            </a:p>
          </p:txBody>
        </p:sp>
        <p:sp>
          <p:nvSpPr>
            <p:cNvPr id="966698" name="Text Box 42"/>
            <p:cNvSpPr txBox="1">
              <a:spLocks noChangeArrowheads="1"/>
            </p:cNvSpPr>
            <p:nvPr/>
          </p:nvSpPr>
          <p:spPr bwMode="auto">
            <a:xfrm>
              <a:off x="3016" y="1496"/>
              <a:ext cx="772" cy="173"/>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農林水産業費</a:t>
              </a:r>
            </a:p>
          </p:txBody>
        </p:sp>
        <p:sp>
          <p:nvSpPr>
            <p:cNvPr id="966699" name="Text Box 43"/>
            <p:cNvSpPr txBox="1">
              <a:spLocks noChangeArrowheads="1"/>
            </p:cNvSpPr>
            <p:nvPr/>
          </p:nvSpPr>
          <p:spPr bwMode="auto">
            <a:xfrm>
              <a:off x="3606" y="1124"/>
              <a:ext cx="453" cy="173"/>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衛生費</a:t>
              </a:r>
            </a:p>
          </p:txBody>
        </p:sp>
        <p:sp>
          <p:nvSpPr>
            <p:cNvPr id="966700" name="Text Box 44"/>
            <p:cNvSpPr txBox="1">
              <a:spLocks noChangeArrowheads="1"/>
            </p:cNvSpPr>
            <p:nvPr/>
          </p:nvSpPr>
          <p:spPr bwMode="auto">
            <a:xfrm>
              <a:off x="4534" y="1215"/>
              <a:ext cx="523" cy="173"/>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その他</a:t>
              </a:r>
            </a:p>
          </p:txBody>
        </p:sp>
      </p:grpSp>
      <p:sp>
        <p:nvSpPr>
          <p:cNvPr id="4107" name="Text Box 45"/>
          <p:cNvSpPr txBox="1">
            <a:spLocks noChangeArrowheads="1"/>
          </p:cNvSpPr>
          <p:nvPr/>
        </p:nvSpPr>
        <p:spPr bwMode="auto">
          <a:xfrm>
            <a:off x="7956550" y="5805488"/>
            <a:ext cx="93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a:solidFill>
                  <a:prstClr val="black"/>
                </a:solidFill>
              </a:rPr>
              <a:t>単位：億円</a:t>
            </a:r>
            <a:br>
              <a:rPr lang="ja-JP" altLang="en-US">
                <a:solidFill>
                  <a:prstClr val="black"/>
                </a:solidFill>
              </a:rPr>
            </a:br>
            <a:r>
              <a:rPr lang="ja-JP" altLang="en-US">
                <a:solidFill>
                  <a:prstClr val="black"/>
                </a:solidFill>
              </a:rPr>
              <a:t>構成比：％</a:t>
            </a:r>
          </a:p>
        </p:txBody>
      </p:sp>
      <p:grpSp>
        <p:nvGrpSpPr>
          <p:cNvPr id="4108" name="Group 65"/>
          <p:cNvGrpSpPr>
            <a:grpSpLocks/>
          </p:cNvGrpSpPr>
          <p:nvPr/>
        </p:nvGrpSpPr>
        <p:grpSpPr bwMode="auto">
          <a:xfrm>
            <a:off x="-252536" y="1844675"/>
            <a:ext cx="4852988" cy="3832225"/>
            <a:chOff x="-41" y="1162"/>
            <a:chExt cx="3057" cy="2414"/>
          </a:xfrm>
        </p:grpSpPr>
        <p:graphicFrame>
          <p:nvGraphicFramePr>
            <p:cNvPr id="4098" name="Object 47"/>
            <p:cNvGraphicFramePr>
              <a:graphicFrameLocks noChangeAspect="1"/>
            </p:cNvGraphicFramePr>
            <p:nvPr>
              <p:extLst>
                <p:ext uri="{D42A27DB-BD31-4B8C-83A1-F6EECF244321}">
                  <p14:modId xmlns:p14="http://schemas.microsoft.com/office/powerpoint/2010/main" val="2460057901"/>
                </p:ext>
              </p:extLst>
            </p:nvPr>
          </p:nvGraphicFramePr>
          <p:xfrm>
            <a:off x="-41" y="1162"/>
            <a:ext cx="3057" cy="2396"/>
          </p:xfrm>
          <a:graphic>
            <a:graphicData uri="http://schemas.openxmlformats.org/presentationml/2006/ole">
              <mc:AlternateContent xmlns:mc="http://schemas.openxmlformats.org/markup-compatibility/2006">
                <mc:Choice xmlns:v="urn:schemas-microsoft-com:vml" Requires="v">
                  <p:oleObj spid="_x0000_s38759" name="グラフ" r:id="rId6" imgW="5229149" imgH="4057802" progId="MSGraph.Chart.8">
                    <p:embed followColorScheme="full"/>
                  </p:oleObj>
                </mc:Choice>
                <mc:Fallback>
                  <p:oleObj name="グラフ" r:id="rId6" imgW="5229149" imgH="4057802" progId="MSGraph.Chart.8">
                    <p:embed followColorScheme="full"/>
                    <p:pic>
                      <p:nvPicPr>
                        <p:cNvPr id="0" name="Picture 18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 y="1162"/>
                          <a:ext cx="3057" cy="2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0" name="Oval 48"/>
            <p:cNvSpPr>
              <a:spLocks noChangeArrowheads="1"/>
            </p:cNvSpPr>
            <p:nvPr/>
          </p:nvSpPr>
          <p:spPr bwMode="auto">
            <a:xfrm>
              <a:off x="1218" y="2213"/>
              <a:ext cx="783" cy="363"/>
            </a:xfrm>
            <a:prstGeom prst="ellipse">
              <a:avLst/>
            </a:prstGeom>
            <a:solidFill>
              <a:schemeClr val="bg1"/>
            </a:solidFill>
            <a:ln w="38100" cmpd="dbl" algn="ctr">
              <a:solidFill>
                <a:srgbClr val="800000"/>
              </a:solidFill>
              <a:round/>
              <a:headEnd/>
              <a:tailEnd/>
            </a:ln>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66705" name="Text Box 49"/>
            <p:cNvSpPr txBox="1">
              <a:spLocks noChangeArrowheads="1"/>
            </p:cNvSpPr>
            <p:nvPr/>
          </p:nvSpPr>
          <p:spPr bwMode="auto">
            <a:xfrm>
              <a:off x="1242" y="2235"/>
              <a:ext cx="725" cy="28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srgbClr val="800000"/>
                  </a:solidFill>
                  <a:effectLst>
                    <a:outerShdw blurRad="38100" dist="38100" dir="2700000" algn="tl">
                      <a:srgbClr val="C0C0C0"/>
                    </a:outerShdw>
                  </a:effectLst>
                  <a:latin typeface="ＭＳ Ｐゴシック" pitchFamily="50" charset="-128"/>
                </a:rPr>
                <a:t>性質別歳出</a:t>
              </a:r>
              <a:br>
                <a:rPr lang="ja-JP" altLang="en-US" sz="1200" i="1" u="sng" dirty="0">
                  <a:solidFill>
                    <a:srgbClr val="800000"/>
                  </a:solidFill>
                  <a:effectLst>
                    <a:outerShdw blurRad="38100" dist="38100" dir="2700000" algn="tl">
                      <a:srgbClr val="C0C0C0"/>
                    </a:outerShdw>
                  </a:effectLst>
                  <a:latin typeface="ＭＳ Ｐゴシック" pitchFamily="50" charset="-128"/>
                </a:rPr>
              </a:br>
              <a:r>
                <a:rPr lang="en-US" altLang="ja-JP" sz="1200" i="1" u="sng" dirty="0" smtClean="0">
                  <a:solidFill>
                    <a:srgbClr val="800000"/>
                  </a:solidFill>
                  <a:effectLst>
                    <a:outerShdw blurRad="38100" dist="38100" dir="2700000" algn="tl">
                      <a:srgbClr val="C0C0C0"/>
                    </a:outerShdw>
                  </a:effectLst>
                  <a:latin typeface="ＭＳ Ｐゴシック" pitchFamily="50" charset="-128"/>
                </a:rPr>
                <a:t>6,602</a:t>
              </a:r>
              <a:r>
                <a:rPr lang="ja-JP" altLang="en-US" sz="1200" i="1" u="sng" dirty="0" smtClean="0">
                  <a:solidFill>
                    <a:srgbClr val="800000"/>
                  </a:solidFill>
                  <a:effectLst>
                    <a:outerShdw blurRad="38100" dist="38100" dir="2700000" algn="tl">
                      <a:srgbClr val="C0C0C0"/>
                    </a:outerShdw>
                  </a:effectLst>
                  <a:latin typeface="ＭＳ Ｐゴシック" pitchFamily="50" charset="-128"/>
                </a:rPr>
                <a:t>億</a:t>
              </a:r>
              <a:r>
                <a:rPr lang="ja-JP" altLang="en-US" sz="1200" i="1" u="sng" dirty="0">
                  <a:solidFill>
                    <a:srgbClr val="800000"/>
                  </a:solidFill>
                  <a:effectLst>
                    <a:outerShdw blurRad="38100" dist="38100" dir="2700000" algn="tl">
                      <a:srgbClr val="C0C0C0"/>
                    </a:outerShdw>
                  </a:effectLst>
                  <a:latin typeface="ＭＳ Ｐゴシック" pitchFamily="50" charset="-128"/>
                </a:rPr>
                <a:t>円</a:t>
              </a:r>
            </a:p>
          </p:txBody>
        </p:sp>
        <p:sp>
          <p:nvSpPr>
            <p:cNvPr id="966706" name="Text Box 50"/>
            <p:cNvSpPr txBox="1">
              <a:spLocks noChangeArrowheads="1"/>
            </p:cNvSpPr>
            <p:nvPr/>
          </p:nvSpPr>
          <p:spPr bwMode="auto">
            <a:xfrm>
              <a:off x="1795" y="1918"/>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effectLst>
                    <a:outerShdw blurRad="38100" dist="38100" dir="2700000" algn="tl">
                      <a:srgbClr val="C0C0C0"/>
                    </a:outerShdw>
                  </a:effectLst>
                  <a:latin typeface="Arial" charset="0"/>
                </a:rPr>
                <a:t>人件費</a:t>
              </a:r>
            </a:p>
          </p:txBody>
        </p:sp>
        <p:sp>
          <p:nvSpPr>
            <p:cNvPr id="966707" name="Text Box 51"/>
            <p:cNvSpPr txBox="1">
              <a:spLocks noChangeArrowheads="1"/>
            </p:cNvSpPr>
            <p:nvPr/>
          </p:nvSpPr>
          <p:spPr bwMode="auto">
            <a:xfrm>
              <a:off x="1682" y="2591"/>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effectLst>
                    <a:outerShdw blurRad="38100" dist="38100" dir="2700000" algn="tl">
                      <a:srgbClr val="C0C0C0"/>
                    </a:outerShdw>
                  </a:effectLst>
                  <a:latin typeface="Arial" charset="0"/>
                </a:rPr>
                <a:t>公債費</a:t>
              </a:r>
            </a:p>
          </p:txBody>
        </p:sp>
        <p:sp>
          <p:nvSpPr>
            <p:cNvPr id="966708" name="Text Box 52"/>
            <p:cNvSpPr txBox="1">
              <a:spLocks noChangeArrowheads="1"/>
            </p:cNvSpPr>
            <p:nvPr/>
          </p:nvSpPr>
          <p:spPr bwMode="auto">
            <a:xfrm>
              <a:off x="1283" y="3403"/>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effectLst>
                    <a:outerShdw blurRad="38100" dist="38100" dir="2700000" algn="tl">
                      <a:srgbClr val="C0C0C0"/>
                    </a:outerShdw>
                  </a:effectLst>
                  <a:latin typeface="Arial" charset="0"/>
                </a:rPr>
                <a:t>扶助費</a:t>
              </a:r>
            </a:p>
          </p:txBody>
        </p:sp>
        <p:sp>
          <p:nvSpPr>
            <p:cNvPr id="966709" name="Text Box 53"/>
            <p:cNvSpPr txBox="1">
              <a:spLocks noChangeArrowheads="1"/>
            </p:cNvSpPr>
            <p:nvPr/>
          </p:nvSpPr>
          <p:spPr bwMode="auto">
            <a:xfrm>
              <a:off x="1020" y="2570"/>
              <a:ext cx="590" cy="28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effectLst>
                    <a:outerShdw blurRad="38100" dist="38100" dir="2700000" algn="tl">
                      <a:srgbClr val="C0C0C0"/>
                    </a:outerShdw>
                  </a:effectLst>
                  <a:latin typeface="Arial" charset="0"/>
                </a:rPr>
                <a:t>普通建設</a:t>
              </a:r>
              <a:br>
                <a:rPr lang="ja-JP" altLang="en-US" sz="1200" i="1" u="sng" dirty="0">
                  <a:effectLst>
                    <a:outerShdw blurRad="38100" dist="38100" dir="2700000" algn="tl">
                      <a:srgbClr val="C0C0C0"/>
                    </a:outerShdw>
                  </a:effectLst>
                  <a:latin typeface="Arial" charset="0"/>
                </a:rPr>
              </a:br>
              <a:r>
                <a:rPr lang="ja-JP" altLang="en-US" sz="1200" i="1" u="sng" dirty="0">
                  <a:effectLst>
                    <a:outerShdw blurRad="38100" dist="38100" dir="2700000" algn="tl">
                      <a:srgbClr val="C0C0C0"/>
                    </a:outerShdw>
                  </a:effectLst>
                  <a:latin typeface="Arial" charset="0"/>
                </a:rPr>
                <a:t>事業費</a:t>
              </a:r>
            </a:p>
          </p:txBody>
        </p:sp>
        <p:sp>
          <p:nvSpPr>
            <p:cNvPr id="966710" name="Text Box 54"/>
            <p:cNvSpPr txBox="1">
              <a:spLocks noChangeArrowheads="1"/>
            </p:cNvSpPr>
            <p:nvPr/>
          </p:nvSpPr>
          <p:spPr bwMode="auto">
            <a:xfrm>
              <a:off x="186" y="2840"/>
              <a:ext cx="612" cy="288"/>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effectLst>
                    <a:outerShdw blurRad="38100" dist="38100" dir="2700000" algn="tl">
                      <a:srgbClr val="C0C0C0"/>
                    </a:outerShdw>
                  </a:effectLst>
                  <a:latin typeface="Arial" charset="0"/>
                </a:rPr>
                <a:t>災害復旧</a:t>
              </a:r>
              <a:br>
                <a:rPr lang="ja-JP" altLang="en-US" sz="1200" i="1" u="sng" dirty="0">
                  <a:effectLst>
                    <a:outerShdw blurRad="38100" dist="38100" dir="2700000" algn="tl">
                      <a:srgbClr val="C0C0C0"/>
                    </a:outerShdw>
                  </a:effectLst>
                  <a:latin typeface="Arial" charset="0"/>
                </a:rPr>
              </a:br>
              <a:r>
                <a:rPr lang="ja-JP" altLang="en-US" sz="1200" i="1" u="sng" dirty="0">
                  <a:effectLst>
                    <a:outerShdw blurRad="38100" dist="38100" dir="2700000" algn="tl">
                      <a:srgbClr val="C0C0C0"/>
                    </a:outerShdw>
                  </a:effectLst>
                  <a:latin typeface="Arial" charset="0"/>
                </a:rPr>
                <a:t>事業費</a:t>
              </a:r>
            </a:p>
          </p:txBody>
        </p:sp>
        <p:sp>
          <p:nvSpPr>
            <p:cNvPr id="966711" name="Text Box 55"/>
            <p:cNvSpPr txBox="1">
              <a:spLocks noChangeArrowheads="1"/>
            </p:cNvSpPr>
            <p:nvPr/>
          </p:nvSpPr>
          <p:spPr bwMode="auto">
            <a:xfrm>
              <a:off x="628" y="2101"/>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a:solidFill>
                    <a:prstClr val="black"/>
                  </a:solidFill>
                  <a:effectLst>
                    <a:outerShdw blurRad="38100" dist="38100" dir="2700000" algn="tl">
                      <a:srgbClr val="C0C0C0"/>
                    </a:outerShdw>
                  </a:effectLst>
                  <a:latin typeface="Arial" charset="0"/>
                </a:rPr>
                <a:t>補助費等</a:t>
              </a:r>
            </a:p>
          </p:txBody>
        </p:sp>
        <p:sp>
          <p:nvSpPr>
            <p:cNvPr id="966712" name="Text Box 56"/>
            <p:cNvSpPr txBox="1">
              <a:spLocks noChangeArrowheads="1"/>
            </p:cNvSpPr>
            <p:nvPr/>
          </p:nvSpPr>
          <p:spPr bwMode="auto">
            <a:xfrm>
              <a:off x="884" y="1616"/>
              <a:ext cx="681"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a:solidFill>
                    <a:prstClr val="black"/>
                  </a:solidFill>
                  <a:effectLst>
                    <a:outerShdw blurRad="38100" dist="38100" dir="2700000" algn="tl">
                      <a:srgbClr val="C0C0C0"/>
                    </a:outerShdw>
                  </a:effectLst>
                  <a:latin typeface="Arial" charset="0"/>
                </a:rPr>
                <a:t>物件費</a:t>
              </a:r>
            </a:p>
          </p:txBody>
        </p:sp>
        <p:sp>
          <p:nvSpPr>
            <p:cNvPr id="966713" name="Text Box 57"/>
            <p:cNvSpPr txBox="1">
              <a:spLocks noChangeArrowheads="1"/>
            </p:cNvSpPr>
            <p:nvPr/>
          </p:nvSpPr>
          <p:spPr bwMode="auto">
            <a:xfrm>
              <a:off x="612" y="1255"/>
              <a:ext cx="454"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貸付金</a:t>
              </a:r>
            </a:p>
          </p:txBody>
        </p:sp>
        <p:sp>
          <p:nvSpPr>
            <p:cNvPr id="966714" name="Text Box 58"/>
            <p:cNvSpPr txBox="1">
              <a:spLocks noChangeArrowheads="1"/>
            </p:cNvSpPr>
            <p:nvPr/>
          </p:nvSpPr>
          <p:spPr bwMode="auto">
            <a:xfrm>
              <a:off x="1909" y="1186"/>
              <a:ext cx="454" cy="173"/>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200" i="1" u="sng" dirty="0">
                  <a:solidFill>
                    <a:prstClr val="black"/>
                  </a:solidFill>
                  <a:effectLst>
                    <a:outerShdw blurRad="38100" dist="38100" dir="2700000" algn="tl">
                      <a:srgbClr val="C0C0C0"/>
                    </a:outerShdw>
                  </a:effectLst>
                  <a:latin typeface="Arial" charset="0"/>
                </a:rPr>
                <a:t>その他</a:t>
              </a:r>
            </a:p>
          </p:txBody>
        </p:sp>
      </p:grpSp>
      <p:sp>
        <p:nvSpPr>
          <p:cNvPr id="4109" name="Text Box 67"/>
          <p:cNvSpPr txBox="1">
            <a:spLocks noChangeArrowheads="1"/>
          </p:cNvSpPr>
          <p:nvPr/>
        </p:nvSpPr>
        <p:spPr bwMode="auto">
          <a:xfrm>
            <a:off x="395288" y="5926138"/>
            <a:ext cx="1560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prstClr val="black"/>
                </a:solidFill>
              </a:rPr>
              <a:t>※</a:t>
            </a:r>
            <a:r>
              <a:rPr lang="ja-JP" altLang="en-US" sz="1200" dirty="0">
                <a:solidFill>
                  <a:prstClr val="black"/>
                </a:solidFill>
              </a:rPr>
              <a:t>詳細は</a:t>
            </a:r>
            <a:r>
              <a:rPr lang="ja-JP" altLang="en-US" sz="1200" dirty="0" smtClean="0">
                <a:solidFill>
                  <a:prstClr val="black"/>
                </a:solidFill>
              </a:rPr>
              <a:t>Ｐ５３を</a:t>
            </a:r>
            <a:r>
              <a:rPr lang="ja-JP" altLang="en-US" sz="1200" dirty="0">
                <a:solidFill>
                  <a:prstClr val="black"/>
                </a:solidFill>
              </a:rPr>
              <a:t>参照</a:t>
            </a:r>
          </a:p>
        </p:txBody>
      </p:sp>
      <p:sp>
        <p:nvSpPr>
          <p:cNvPr id="39" name="Text Box 30"/>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dirty="0">
                <a:solidFill>
                  <a:prstClr val="white"/>
                </a:solidFill>
                <a:effectLst>
                  <a:outerShdw blurRad="38100" dist="38100" dir="2700000" algn="tl">
                    <a:srgbClr val="000000"/>
                  </a:outerShdw>
                </a:effectLst>
                <a:latin typeface="Arial" charset="0"/>
                <a:ea typeface="HGｺﾞｼｯｸE" pitchFamily="49" charset="-128"/>
              </a:rPr>
              <a:t>歳入・歳出予算の内訳（一般会計）</a:t>
            </a:r>
          </a:p>
        </p:txBody>
      </p:sp>
    </p:spTree>
    <p:extLst>
      <p:ext uri="{BB962C8B-B14F-4D97-AF65-F5344CB8AC3E}">
        <p14:creationId xmlns:p14="http://schemas.microsoft.com/office/powerpoint/2010/main" val="11346297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835643379"/>
              </p:ext>
            </p:extLst>
          </p:nvPr>
        </p:nvGraphicFramePr>
        <p:xfrm>
          <a:off x="251520" y="1005483"/>
          <a:ext cx="8375650" cy="5303837"/>
        </p:xfrm>
        <a:graphic>
          <a:graphicData uri="http://schemas.openxmlformats.org/presentationml/2006/ole">
            <mc:AlternateContent xmlns:mc="http://schemas.openxmlformats.org/markup-compatibility/2006">
              <mc:Choice xmlns:v="urn:schemas-microsoft-com:vml" Requires="v">
                <p:oleObj spid="_x0000_s20413" name="グラフ" r:id="rId4" imgW="8486851" imgH="5410200" progId="MSGraph.Chart.8">
                  <p:embed followColorScheme="full"/>
                </p:oleObj>
              </mc:Choice>
              <mc:Fallback>
                <p:oleObj name="グラフ" r:id="rId4" imgW="8486851" imgH="5410200" progId="MSGraph.Chart.8">
                  <p:embed followColorScheme="full"/>
                  <p:pic>
                    <p:nvPicPr>
                      <p:cNvPr id="0" name="Picture 9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005483"/>
                        <a:ext cx="8375650"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421" name="Text Box 37"/>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912387" name="Text Box 3"/>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PｺﾞｼｯｸE" pitchFamily="50" charset="-128"/>
              </a:rPr>
              <a:t>　公債費の将来推計　　</a:t>
            </a:r>
          </a:p>
        </p:txBody>
      </p:sp>
      <p:grpSp>
        <p:nvGrpSpPr>
          <p:cNvPr id="19461" name="Group 9"/>
          <p:cNvGrpSpPr>
            <a:grpSpLocks/>
          </p:cNvGrpSpPr>
          <p:nvPr/>
        </p:nvGrpSpPr>
        <p:grpSpPr bwMode="auto">
          <a:xfrm>
            <a:off x="53975" y="6381750"/>
            <a:ext cx="1638300" cy="457200"/>
            <a:chOff x="4728" y="3999"/>
            <a:chExt cx="1032" cy="288"/>
          </a:xfrm>
        </p:grpSpPr>
        <p:sp>
          <p:nvSpPr>
            <p:cNvPr id="912394" name="Text Box 1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1948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 Box 12"/>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－５７－</a:t>
            </a:r>
            <a:endParaRPr lang="ja-JP" altLang="en-US" sz="1800" dirty="0">
              <a:solidFill>
                <a:prstClr val="black"/>
              </a:solidFill>
            </a:endParaRPr>
          </a:p>
        </p:txBody>
      </p:sp>
      <p:sp>
        <p:nvSpPr>
          <p:cNvPr id="19463" name="Text Box 13"/>
          <p:cNvSpPr txBox="1">
            <a:spLocks noChangeArrowheads="1"/>
          </p:cNvSpPr>
          <p:nvPr/>
        </p:nvSpPr>
        <p:spPr bwMode="auto">
          <a:xfrm>
            <a:off x="107950" y="908720"/>
            <a:ext cx="792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200" dirty="0">
                <a:solidFill>
                  <a:prstClr val="black"/>
                </a:solidFill>
              </a:rPr>
              <a:t>（億円）</a:t>
            </a:r>
          </a:p>
        </p:txBody>
      </p:sp>
      <p:sp>
        <p:nvSpPr>
          <p:cNvPr id="19464" name="Text Box 16"/>
          <p:cNvSpPr txBox="1">
            <a:spLocks noChangeArrowheads="1"/>
          </p:cNvSpPr>
          <p:nvPr/>
        </p:nvSpPr>
        <p:spPr bwMode="auto">
          <a:xfrm>
            <a:off x="8243888" y="5962675"/>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200" dirty="0">
                <a:solidFill>
                  <a:prstClr val="black"/>
                </a:solidFill>
              </a:rPr>
              <a:t>（年度）</a:t>
            </a:r>
          </a:p>
        </p:txBody>
      </p:sp>
      <p:sp>
        <p:nvSpPr>
          <p:cNvPr id="19465" name="Line 18"/>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grpSp>
        <p:nvGrpSpPr>
          <p:cNvPr id="2" name="グループ化 1"/>
          <p:cNvGrpSpPr/>
          <p:nvPr/>
        </p:nvGrpSpPr>
        <p:grpSpPr>
          <a:xfrm>
            <a:off x="900410" y="3284984"/>
            <a:ext cx="7532390" cy="791394"/>
            <a:chOff x="900410" y="3284984"/>
            <a:chExt cx="7532390" cy="791394"/>
          </a:xfrm>
        </p:grpSpPr>
        <p:sp>
          <p:nvSpPr>
            <p:cNvPr id="19467" name="Line 23"/>
            <p:cNvSpPr>
              <a:spLocks noChangeShapeType="1"/>
            </p:cNvSpPr>
            <p:nvPr/>
          </p:nvSpPr>
          <p:spPr bwMode="auto">
            <a:xfrm flipH="1">
              <a:off x="1044178" y="3573016"/>
              <a:ext cx="71438" cy="2159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fontAlgn="base">
                <a:spcBef>
                  <a:spcPct val="0"/>
                </a:spcBef>
                <a:spcAft>
                  <a:spcPct val="0"/>
                </a:spcAft>
              </a:pPr>
              <a:endParaRPr lang="ja-JP" altLang="en-US" sz="1000">
                <a:solidFill>
                  <a:prstClr val="black"/>
                </a:solidFill>
                <a:latin typeface="Arial" charset="0"/>
              </a:endParaRPr>
            </a:p>
          </p:txBody>
        </p:sp>
        <p:sp>
          <p:nvSpPr>
            <p:cNvPr id="19468" name="AutoShape 25"/>
            <p:cNvSpPr>
              <a:spLocks noChangeArrowheads="1"/>
            </p:cNvSpPr>
            <p:nvPr/>
          </p:nvSpPr>
          <p:spPr bwMode="auto">
            <a:xfrm>
              <a:off x="1000125" y="3284984"/>
              <a:ext cx="1470025" cy="260350"/>
            </a:xfrm>
            <a:prstGeom prst="roundRect">
              <a:avLst>
                <a:gd name="adj" fmla="val 16667"/>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pPr algn="ctr" fontAlgn="base">
                <a:spcBef>
                  <a:spcPct val="50000"/>
                </a:spcBef>
                <a:spcAft>
                  <a:spcPct val="0"/>
                </a:spcAft>
              </a:pPr>
              <a:r>
                <a:rPr lang="ja-JP" altLang="en-US" sz="1000" dirty="0">
                  <a:solidFill>
                    <a:prstClr val="white"/>
                  </a:solidFill>
                  <a:latin typeface="Arial" charset="0"/>
                </a:rPr>
                <a:t>交付税等の財源措置分</a:t>
              </a:r>
            </a:p>
          </p:txBody>
        </p:sp>
        <p:sp>
          <p:nvSpPr>
            <p:cNvPr id="19469" name="Oval 26"/>
            <p:cNvSpPr>
              <a:spLocks noChangeArrowheads="1"/>
            </p:cNvSpPr>
            <p:nvPr/>
          </p:nvSpPr>
          <p:spPr bwMode="auto">
            <a:xfrm>
              <a:off x="900410" y="3789040"/>
              <a:ext cx="503238" cy="287338"/>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0" name="Oval 27"/>
            <p:cNvSpPr>
              <a:spLocks noChangeArrowheads="1"/>
            </p:cNvSpPr>
            <p:nvPr/>
          </p:nvSpPr>
          <p:spPr bwMode="auto">
            <a:xfrm>
              <a:off x="1692000" y="3744000"/>
              <a:ext cx="503238" cy="287338"/>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1" name="Oval 28"/>
            <p:cNvSpPr>
              <a:spLocks noChangeArrowheads="1"/>
            </p:cNvSpPr>
            <p:nvPr/>
          </p:nvSpPr>
          <p:spPr bwMode="auto">
            <a:xfrm>
              <a:off x="2484000" y="3672000"/>
              <a:ext cx="503238" cy="287337"/>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2" name="Oval 29"/>
            <p:cNvSpPr>
              <a:spLocks noChangeArrowheads="1"/>
            </p:cNvSpPr>
            <p:nvPr/>
          </p:nvSpPr>
          <p:spPr bwMode="auto">
            <a:xfrm>
              <a:off x="3240000" y="3600000"/>
              <a:ext cx="503238" cy="287338"/>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3" name="Oval 30"/>
            <p:cNvSpPr>
              <a:spLocks noChangeArrowheads="1"/>
            </p:cNvSpPr>
            <p:nvPr/>
          </p:nvSpPr>
          <p:spPr bwMode="auto">
            <a:xfrm>
              <a:off x="4032000" y="3573016"/>
              <a:ext cx="503238" cy="287337"/>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4" name="Oval 31"/>
            <p:cNvSpPr>
              <a:spLocks noChangeArrowheads="1"/>
            </p:cNvSpPr>
            <p:nvPr/>
          </p:nvSpPr>
          <p:spPr bwMode="auto">
            <a:xfrm>
              <a:off x="4788842" y="3528000"/>
              <a:ext cx="503238" cy="287338"/>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5" name="Oval 32"/>
            <p:cNvSpPr>
              <a:spLocks noChangeArrowheads="1"/>
            </p:cNvSpPr>
            <p:nvPr/>
          </p:nvSpPr>
          <p:spPr bwMode="auto">
            <a:xfrm>
              <a:off x="5580930" y="3384000"/>
              <a:ext cx="503238" cy="287338"/>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7" name="Oval 34"/>
            <p:cNvSpPr>
              <a:spLocks noChangeArrowheads="1"/>
            </p:cNvSpPr>
            <p:nvPr/>
          </p:nvSpPr>
          <p:spPr bwMode="auto">
            <a:xfrm>
              <a:off x="6372200" y="3366194"/>
              <a:ext cx="503237" cy="287338"/>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8" name="Oval 35"/>
            <p:cNvSpPr>
              <a:spLocks noChangeArrowheads="1"/>
            </p:cNvSpPr>
            <p:nvPr/>
          </p:nvSpPr>
          <p:spPr bwMode="auto">
            <a:xfrm>
              <a:off x="7128000" y="3441200"/>
              <a:ext cx="503238" cy="287338"/>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19479" name="Oval 36"/>
            <p:cNvSpPr>
              <a:spLocks noChangeArrowheads="1"/>
            </p:cNvSpPr>
            <p:nvPr/>
          </p:nvSpPr>
          <p:spPr bwMode="auto">
            <a:xfrm>
              <a:off x="7929563" y="3312000"/>
              <a:ext cx="503237" cy="287337"/>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grpSp>
      <p:sp>
        <p:nvSpPr>
          <p:cNvPr id="26" name="AutoShape 3"/>
          <p:cNvSpPr>
            <a:spLocks noChangeArrowheads="1"/>
          </p:cNvSpPr>
          <p:nvPr/>
        </p:nvSpPr>
        <p:spPr bwMode="auto">
          <a:xfrm>
            <a:off x="179263" y="872331"/>
            <a:ext cx="8785225" cy="5400675"/>
          </a:xfrm>
          <a:prstGeom prst="roundRect">
            <a:avLst>
              <a:gd name="adj" fmla="val 429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912405" name="AutoShape 21"/>
          <p:cNvSpPr>
            <a:spLocks noChangeArrowheads="1"/>
          </p:cNvSpPr>
          <p:nvPr/>
        </p:nvSpPr>
        <p:spPr bwMode="auto">
          <a:xfrm>
            <a:off x="2555875" y="692696"/>
            <a:ext cx="3529013"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a:solidFill>
                  <a:prstClr val="black"/>
                </a:solidFill>
                <a:latin typeface="Arial" charset="0"/>
              </a:rPr>
              <a:t>公債費の今後の推計（普通会計ベース）</a:t>
            </a:r>
          </a:p>
        </p:txBody>
      </p:sp>
    </p:spTree>
    <p:extLst>
      <p:ext uri="{BB962C8B-B14F-4D97-AF65-F5344CB8AC3E}">
        <p14:creationId xmlns:p14="http://schemas.microsoft.com/office/powerpoint/2010/main" val="38543944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22" name="Text Box 98"/>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65539" name="Oval 2"/>
          <p:cNvSpPr>
            <a:spLocks noChangeArrowheads="1"/>
          </p:cNvSpPr>
          <p:nvPr/>
        </p:nvSpPr>
        <p:spPr bwMode="auto">
          <a:xfrm rot="-787695">
            <a:off x="320096" y="2264199"/>
            <a:ext cx="8497887" cy="2901950"/>
          </a:xfrm>
          <a:prstGeom prst="ellipse">
            <a:avLst/>
          </a:prstGeom>
          <a:gradFill rotWithShape="1">
            <a:gsLst>
              <a:gs pos="0">
                <a:srgbClr val="FF8BBA"/>
              </a:gs>
              <a:gs pos="100000">
                <a:srgbClr val="FFFFFF"/>
              </a:gs>
            </a:gsLst>
            <a:path path="shape">
              <a:fillToRect l="50000" t="50000" r="50000" b="50000"/>
            </a:path>
          </a:gradFill>
          <a:ln w="28575" cap="rnd" algn="ctr">
            <a:solidFill>
              <a:srgbClr val="FF00FF"/>
            </a:solidFill>
            <a:prstDash val="sysDot"/>
            <a:round/>
            <a:headEnd/>
            <a:tailEnd/>
          </a:ln>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820238" name="AutoShape 14"/>
          <p:cNvSpPr>
            <a:spLocks noChangeArrowheads="1"/>
          </p:cNvSpPr>
          <p:nvPr/>
        </p:nvSpPr>
        <p:spPr bwMode="auto">
          <a:xfrm>
            <a:off x="1116013" y="1628775"/>
            <a:ext cx="3097212" cy="360363"/>
          </a:xfrm>
          <a:prstGeom prst="roundRect">
            <a:avLst>
              <a:gd name="adj" fmla="val 16667"/>
            </a:avLst>
          </a:prstGeom>
          <a:gradFill rotWithShape="1">
            <a:gsLst>
              <a:gs pos="69000">
                <a:srgbClr val="EA3A8A"/>
              </a:gs>
              <a:gs pos="100000">
                <a:srgbClr val="FF00FF">
                  <a:gamma/>
                  <a:tint val="0"/>
                  <a:invGamma/>
                </a:srgbClr>
              </a:gs>
            </a:gsLst>
            <a:lin ang="0" scaled="1"/>
          </a:gradFill>
          <a:ln w="9525" algn="ctr">
            <a:noFill/>
            <a:round/>
            <a:headEnd/>
            <a:tailEnd/>
          </a:ln>
          <a:effectLst>
            <a:outerShdw dist="107763" dir="2700000" algn="ctr" rotWithShape="0">
              <a:srgbClr val="808080"/>
            </a:outerShdw>
          </a:effectLst>
        </p:spPr>
        <p:txBody>
          <a:bodyPr wrap="none" anchor="ctr"/>
          <a:lstStyle/>
          <a:p>
            <a:pPr fontAlgn="base">
              <a:spcBef>
                <a:spcPct val="50000"/>
              </a:spcBef>
              <a:spcAft>
                <a:spcPct val="0"/>
              </a:spcAft>
              <a:buFont typeface="Wingdings" pitchFamily="2" charset="2"/>
              <a:buChar char="l"/>
              <a:defRPr/>
            </a:pPr>
            <a:r>
              <a:rPr lang="ja-JP" altLang="en-US" sz="1600" dirty="0">
                <a:solidFill>
                  <a:prstClr val="white"/>
                </a:solidFill>
                <a:latin typeface="Arial" charset="0"/>
              </a:rPr>
              <a:t>　実質赤字比率</a:t>
            </a:r>
          </a:p>
        </p:txBody>
      </p:sp>
      <p:sp>
        <p:nvSpPr>
          <p:cNvPr id="820239" name="AutoShape 15"/>
          <p:cNvSpPr>
            <a:spLocks noChangeArrowheads="1"/>
          </p:cNvSpPr>
          <p:nvPr/>
        </p:nvSpPr>
        <p:spPr bwMode="auto">
          <a:xfrm>
            <a:off x="5580063" y="1484313"/>
            <a:ext cx="3168650" cy="360362"/>
          </a:xfrm>
          <a:prstGeom prst="roundRect">
            <a:avLst>
              <a:gd name="adj" fmla="val 16667"/>
            </a:avLst>
          </a:prstGeom>
          <a:gradFill rotWithShape="1">
            <a:gsLst>
              <a:gs pos="69000">
                <a:srgbClr val="EA3A8A"/>
              </a:gs>
              <a:gs pos="100000">
                <a:srgbClr val="FF00FF">
                  <a:gamma/>
                  <a:tint val="0"/>
                  <a:invGamma/>
                </a:srgbClr>
              </a:gs>
            </a:gsLst>
            <a:lin ang="0" scaled="1"/>
          </a:gradFill>
          <a:ln w="9525" algn="ctr">
            <a:noFill/>
            <a:round/>
            <a:headEnd/>
            <a:tailEnd/>
          </a:ln>
          <a:effectLst>
            <a:outerShdw dist="107763" dir="2700000" algn="ctr" rotWithShape="0">
              <a:srgbClr val="808080"/>
            </a:outerShdw>
          </a:effectLst>
        </p:spPr>
        <p:txBody>
          <a:bodyPr wrap="none" anchor="ctr"/>
          <a:lstStyle/>
          <a:p>
            <a:pPr fontAlgn="base">
              <a:spcBef>
                <a:spcPct val="50000"/>
              </a:spcBef>
              <a:spcAft>
                <a:spcPct val="0"/>
              </a:spcAft>
              <a:buFont typeface="Wingdings" pitchFamily="2" charset="2"/>
              <a:buChar char="l"/>
              <a:defRPr/>
            </a:pPr>
            <a:r>
              <a:rPr lang="ja-JP" altLang="en-US" sz="1600" dirty="0">
                <a:solidFill>
                  <a:prstClr val="white"/>
                </a:solidFill>
                <a:latin typeface="Arial" charset="0"/>
              </a:rPr>
              <a:t>　連結実質赤字比率</a:t>
            </a:r>
          </a:p>
        </p:txBody>
      </p:sp>
      <p:sp>
        <p:nvSpPr>
          <p:cNvPr id="820240" name="AutoShape 16"/>
          <p:cNvSpPr>
            <a:spLocks noChangeArrowheads="1"/>
          </p:cNvSpPr>
          <p:nvPr/>
        </p:nvSpPr>
        <p:spPr bwMode="auto">
          <a:xfrm>
            <a:off x="250825" y="3644900"/>
            <a:ext cx="3097213" cy="360363"/>
          </a:xfrm>
          <a:prstGeom prst="roundRect">
            <a:avLst>
              <a:gd name="adj" fmla="val 16667"/>
            </a:avLst>
          </a:prstGeom>
          <a:gradFill rotWithShape="1">
            <a:gsLst>
              <a:gs pos="69000">
                <a:srgbClr val="EA3A8A"/>
              </a:gs>
              <a:gs pos="100000">
                <a:srgbClr val="FF00FF">
                  <a:gamma/>
                  <a:tint val="0"/>
                  <a:invGamma/>
                </a:srgbClr>
              </a:gs>
            </a:gsLst>
            <a:lin ang="0" scaled="1"/>
          </a:gradFill>
          <a:ln w="9525" algn="ctr">
            <a:noFill/>
            <a:round/>
            <a:headEnd/>
            <a:tailEnd/>
          </a:ln>
          <a:effectLst>
            <a:outerShdw dist="107763" dir="2700000" algn="ctr" rotWithShape="0">
              <a:srgbClr val="808080"/>
            </a:outerShdw>
          </a:effectLst>
        </p:spPr>
        <p:txBody>
          <a:bodyPr wrap="none" anchor="ctr"/>
          <a:lstStyle/>
          <a:p>
            <a:pPr fontAlgn="base">
              <a:spcBef>
                <a:spcPct val="50000"/>
              </a:spcBef>
              <a:spcAft>
                <a:spcPct val="0"/>
              </a:spcAft>
              <a:buFont typeface="Wingdings" pitchFamily="2" charset="2"/>
              <a:buChar char="l"/>
              <a:defRPr/>
            </a:pPr>
            <a:r>
              <a:rPr lang="ja-JP" altLang="en-US" sz="1600" dirty="0">
                <a:solidFill>
                  <a:prstClr val="white"/>
                </a:solidFill>
                <a:latin typeface="Arial" charset="0"/>
              </a:rPr>
              <a:t>　実質公債費比率</a:t>
            </a:r>
          </a:p>
        </p:txBody>
      </p:sp>
      <p:sp>
        <p:nvSpPr>
          <p:cNvPr id="820241" name="AutoShape 17"/>
          <p:cNvSpPr>
            <a:spLocks noChangeArrowheads="1"/>
          </p:cNvSpPr>
          <p:nvPr/>
        </p:nvSpPr>
        <p:spPr bwMode="auto">
          <a:xfrm>
            <a:off x="5580063" y="3500438"/>
            <a:ext cx="3168650" cy="360362"/>
          </a:xfrm>
          <a:prstGeom prst="roundRect">
            <a:avLst>
              <a:gd name="adj" fmla="val 16667"/>
            </a:avLst>
          </a:prstGeom>
          <a:gradFill rotWithShape="1">
            <a:gsLst>
              <a:gs pos="69000">
                <a:srgbClr val="EA3A8A"/>
              </a:gs>
              <a:gs pos="100000">
                <a:srgbClr val="FF00FF">
                  <a:gamma/>
                  <a:tint val="0"/>
                  <a:invGamma/>
                </a:srgbClr>
              </a:gs>
            </a:gsLst>
            <a:lin ang="0" scaled="1"/>
          </a:gradFill>
          <a:ln w="9525" algn="ctr">
            <a:noFill/>
            <a:round/>
            <a:headEnd/>
            <a:tailEnd/>
          </a:ln>
          <a:effectLst>
            <a:outerShdw dist="107763" dir="2700000" algn="ctr" rotWithShape="0">
              <a:srgbClr val="808080"/>
            </a:outerShdw>
          </a:effectLst>
        </p:spPr>
        <p:txBody>
          <a:bodyPr wrap="none" anchor="ctr"/>
          <a:lstStyle/>
          <a:p>
            <a:pPr fontAlgn="base">
              <a:spcBef>
                <a:spcPct val="50000"/>
              </a:spcBef>
              <a:spcAft>
                <a:spcPct val="0"/>
              </a:spcAft>
              <a:buFont typeface="Wingdings" pitchFamily="2" charset="2"/>
              <a:buChar char="l"/>
              <a:defRPr/>
            </a:pPr>
            <a:r>
              <a:rPr lang="ja-JP" altLang="en-US" sz="1600" dirty="0">
                <a:solidFill>
                  <a:prstClr val="white"/>
                </a:solidFill>
                <a:latin typeface="Arial" charset="0"/>
              </a:rPr>
              <a:t>　将来負担比率</a:t>
            </a:r>
          </a:p>
        </p:txBody>
      </p:sp>
      <p:sp>
        <p:nvSpPr>
          <p:cNvPr id="820242" name="AutoShape 18"/>
          <p:cNvSpPr>
            <a:spLocks noChangeArrowheads="1"/>
          </p:cNvSpPr>
          <p:nvPr/>
        </p:nvSpPr>
        <p:spPr bwMode="auto">
          <a:xfrm>
            <a:off x="6000750" y="5072063"/>
            <a:ext cx="2160588" cy="287337"/>
          </a:xfrm>
          <a:prstGeom prst="roundRect">
            <a:avLst>
              <a:gd name="adj" fmla="val 16667"/>
            </a:avLst>
          </a:prstGeom>
          <a:gradFill rotWithShape="1">
            <a:gsLst>
              <a:gs pos="86000">
                <a:srgbClr val="FFCC00"/>
              </a:gs>
              <a:gs pos="100000">
                <a:srgbClr val="FFF5CD"/>
              </a:gs>
            </a:gsLst>
            <a:lin ang="0" scaled="1"/>
          </a:gradFill>
          <a:ln w="9525" algn="ctr">
            <a:noFill/>
            <a:round/>
            <a:headEnd/>
            <a:tailEnd/>
          </a:ln>
          <a:effectLst>
            <a:outerShdw dist="107763" dir="2700000" algn="ctr" rotWithShape="0">
              <a:srgbClr val="808080"/>
            </a:outerShdw>
          </a:effectLst>
        </p:spPr>
        <p:txBody>
          <a:bodyPr wrap="none" anchor="ctr"/>
          <a:lstStyle/>
          <a:p>
            <a:pPr fontAlgn="base">
              <a:spcBef>
                <a:spcPct val="50000"/>
              </a:spcBef>
              <a:spcAft>
                <a:spcPct val="0"/>
              </a:spcAft>
              <a:buFont typeface="Wingdings" pitchFamily="2" charset="2"/>
              <a:buChar char="l"/>
              <a:defRPr/>
            </a:pPr>
            <a:r>
              <a:rPr lang="ja-JP" altLang="en-US" sz="1000" dirty="0">
                <a:solidFill>
                  <a:prstClr val="black"/>
                </a:solidFill>
                <a:effectLst>
                  <a:outerShdw blurRad="38100" dist="38100" dir="2700000" algn="tl">
                    <a:srgbClr val="FFFFFF"/>
                  </a:outerShdw>
                </a:effectLst>
                <a:latin typeface="Arial" charset="0"/>
              </a:rPr>
              <a:t>　資金不足比率　（公営企業）</a:t>
            </a:r>
          </a:p>
        </p:txBody>
      </p:sp>
      <p:sp>
        <p:nvSpPr>
          <p:cNvPr id="820295" name="Text Box 71"/>
          <p:cNvSpPr txBox="1">
            <a:spLocks noChangeArrowheads="1"/>
          </p:cNvSpPr>
          <p:nvPr/>
        </p:nvSpPr>
        <p:spPr bwMode="auto">
          <a:xfrm>
            <a:off x="3419400" y="3500438"/>
            <a:ext cx="1944688" cy="641350"/>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b="1" i="1" u="sng" dirty="0">
                <a:solidFill>
                  <a:srgbClr val="800000"/>
                </a:solidFill>
                <a:effectLst>
                  <a:outerShdw blurRad="38100" dist="38100" dir="2700000" algn="tl">
                    <a:srgbClr val="C0C0C0"/>
                  </a:outerShdw>
                </a:effectLst>
                <a:latin typeface="Arial" charset="0"/>
              </a:rPr>
              <a:t>財政健全化</a:t>
            </a:r>
            <a:br>
              <a:rPr lang="ja-JP" altLang="en-US" b="1" i="1" u="sng" dirty="0">
                <a:solidFill>
                  <a:srgbClr val="800000"/>
                </a:solidFill>
                <a:effectLst>
                  <a:outerShdw blurRad="38100" dist="38100" dir="2700000" algn="tl">
                    <a:srgbClr val="C0C0C0"/>
                  </a:outerShdw>
                </a:effectLst>
                <a:latin typeface="Arial" charset="0"/>
              </a:rPr>
            </a:br>
            <a:r>
              <a:rPr lang="ja-JP" altLang="en-US" b="1" i="1" u="sng" dirty="0">
                <a:solidFill>
                  <a:srgbClr val="800000"/>
                </a:solidFill>
                <a:effectLst>
                  <a:outerShdw blurRad="38100" dist="38100" dir="2700000" algn="tl">
                    <a:srgbClr val="C0C0C0"/>
                  </a:outerShdw>
                </a:effectLst>
                <a:latin typeface="Arial" charset="0"/>
              </a:rPr>
              <a:t>判断比率</a:t>
            </a:r>
          </a:p>
        </p:txBody>
      </p:sp>
      <p:sp>
        <p:nvSpPr>
          <p:cNvPr id="820300" name="Text Box 76"/>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PｺﾞｼｯｸE" pitchFamily="50" charset="-128"/>
              </a:rPr>
              <a:t>県財政の健全度　</a:t>
            </a:r>
          </a:p>
        </p:txBody>
      </p:sp>
      <p:sp>
        <p:nvSpPr>
          <p:cNvPr id="65547" name="Text Box 78"/>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－５８－</a:t>
            </a:r>
            <a:endParaRPr lang="ja-JP" altLang="en-US" sz="1800" dirty="0">
              <a:solidFill>
                <a:prstClr val="black"/>
              </a:solidFill>
            </a:endParaRPr>
          </a:p>
        </p:txBody>
      </p:sp>
      <p:grpSp>
        <p:nvGrpSpPr>
          <p:cNvPr id="65548" name="Group 79"/>
          <p:cNvGrpSpPr>
            <a:grpSpLocks/>
          </p:cNvGrpSpPr>
          <p:nvPr/>
        </p:nvGrpSpPr>
        <p:grpSpPr bwMode="auto">
          <a:xfrm>
            <a:off x="53975" y="6381750"/>
            <a:ext cx="1638300" cy="457200"/>
            <a:chOff x="4728" y="3999"/>
            <a:chExt cx="1032" cy="288"/>
          </a:xfrm>
        </p:grpSpPr>
        <p:sp>
          <p:nvSpPr>
            <p:cNvPr id="820304" name="Text Box 8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65617"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9" name="Line 82"/>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65550" name="Text Box 84"/>
          <p:cNvSpPr txBox="1">
            <a:spLocks noChangeArrowheads="1"/>
          </p:cNvSpPr>
          <p:nvPr/>
        </p:nvSpPr>
        <p:spPr bwMode="auto">
          <a:xfrm>
            <a:off x="250825" y="765175"/>
            <a:ext cx="8713788" cy="355600"/>
          </a:xfrm>
          <a:prstGeom prst="rect">
            <a:avLst/>
          </a:prstGeom>
          <a:noFill/>
          <a:ln w="19050"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a:solidFill>
                  <a:prstClr val="black"/>
                </a:solidFill>
              </a:rPr>
              <a:t>財政健全化法による指標を用いて判断すると・・・</a:t>
            </a:r>
          </a:p>
        </p:txBody>
      </p:sp>
      <p:sp>
        <p:nvSpPr>
          <p:cNvPr id="65551" name="Text Box 99"/>
          <p:cNvSpPr txBox="1">
            <a:spLocks noChangeArrowheads="1"/>
          </p:cNvSpPr>
          <p:nvPr/>
        </p:nvSpPr>
        <p:spPr bwMode="auto">
          <a:xfrm>
            <a:off x="393700" y="6021388"/>
            <a:ext cx="3025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prstClr val="black"/>
                </a:solidFill>
              </a:rPr>
              <a:t>※</a:t>
            </a:r>
            <a:r>
              <a:rPr lang="ja-JP" altLang="en-US" sz="1200" dirty="0">
                <a:solidFill>
                  <a:prstClr val="black"/>
                </a:solidFill>
              </a:rPr>
              <a:t>数値は平成</a:t>
            </a:r>
            <a:r>
              <a:rPr lang="ja-JP" altLang="en-US" sz="1200" dirty="0" smtClean="0">
                <a:solidFill>
                  <a:prstClr val="black"/>
                </a:solidFill>
              </a:rPr>
              <a:t>２１年度</a:t>
            </a:r>
            <a:r>
              <a:rPr lang="ja-JP" altLang="en-US" sz="1200" dirty="0">
                <a:solidFill>
                  <a:prstClr val="black"/>
                </a:solidFill>
              </a:rPr>
              <a:t>決算ベース</a:t>
            </a:r>
          </a:p>
        </p:txBody>
      </p:sp>
      <p:grpSp>
        <p:nvGrpSpPr>
          <p:cNvPr id="65552" name="Group 134"/>
          <p:cNvGrpSpPr>
            <a:grpSpLocks/>
          </p:cNvGrpSpPr>
          <p:nvPr/>
        </p:nvGrpSpPr>
        <p:grpSpPr bwMode="auto">
          <a:xfrm>
            <a:off x="179388" y="4078288"/>
            <a:ext cx="3744912" cy="1295400"/>
            <a:chOff x="113" y="2569"/>
            <a:chExt cx="2359" cy="816"/>
          </a:xfrm>
        </p:grpSpPr>
        <p:sp>
          <p:nvSpPr>
            <p:cNvPr id="65606" name="AutoShape 44"/>
            <p:cNvSpPr>
              <a:spLocks noChangeArrowheads="1"/>
            </p:cNvSpPr>
            <p:nvPr/>
          </p:nvSpPr>
          <p:spPr bwMode="auto">
            <a:xfrm>
              <a:off x="703" y="2977"/>
              <a:ext cx="1088" cy="408"/>
            </a:xfrm>
            <a:prstGeom prst="can">
              <a:avLst>
                <a:gd name="adj" fmla="val 36273"/>
              </a:avLst>
            </a:prstGeom>
            <a:gradFill rotWithShape="1">
              <a:gsLst>
                <a:gs pos="0">
                  <a:srgbClr val="0066FF"/>
                </a:gs>
                <a:gs pos="50000">
                  <a:srgbClr val="E5EFFF"/>
                </a:gs>
                <a:gs pos="100000">
                  <a:srgbClr val="00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607" name="AutoShape 45"/>
            <p:cNvSpPr>
              <a:spLocks noChangeArrowheads="1"/>
            </p:cNvSpPr>
            <p:nvPr/>
          </p:nvSpPr>
          <p:spPr bwMode="auto">
            <a:xfrm>
              <a:off x="703" y="2750"/>
              <a:ext cx="1088" cy="408"/>
            </a:xfrm>
            <a:prstGeom prst="can">
              <a:avLst>
                <a:gd name="adj" fmla="val 40685"/>
              </a:avLst>
            </a:prstGeom>
            <a:gradFill rotWithShape="1">
              <a:gsLst>
                <a:gs pos="0">
                  <a:srgbClr val="FFCC00"/>
                </a:gs>
                <a:gs pos="50000">
                  <a:srgbClr val="FFF5CC"/>
                </a:gs>
                <a:gs pos="100000">
                  <a:srgbClr val="FFCC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608" name="AutoShape 46"/>
            <p:cNvSpPr>
              <a:spLocks noChangeArrowheads="1"/>
            </p:cNvSpPr>
            <p:nvPr/>
          </p:nvSpPr>
          <p:spPr bwMode="auto">
            <a:xfrm>
              <a:off x="703" y="2569"/>
              <a:ext cx="1088" cy="363"/>
            </a:xfrm>
            <a:prstGeom prst="can">
              <a:avLst>
                <a:gd name="adj" fmla="val 36088"/>
              </a:avLst>
            </a:prstGeom>
            <a:gradFill rotWithShape="1">
              <a:gsLst>
                <a:gs pos="0">
                  <a:srgbClr val="FF0000"/>
                </a:gs>
                <a:gs pos="50000">
                  <a:srgbClr val="FFE5E5"/>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609" name="Text Box 47"/>
            <p:cNvSpPr txBox="1">
              <a:spLocks noChangeArrowheads="1"/>
            </p:cNvSpPr>
            <p:nvPr/>
          </p:nvSpPr>
          <p:spPr bwMode="auto">
            <a:xfrm>
              <a:off x="747" y="2705"/>
              <a:ext cx="10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i="1">
                  <a:solidFill>
                    <a:srgbClr val="800000"/>
                  </a:solidFill>
                </a:rPr>
                <a:t>財政再生団体</a:t>
              </a:r>
            </a:p>
          </p:txBody>
        </p:sp>
        <p:sp>
          <p:nvSpPr>
            <p:cNvPr id="65610" name="Text Box 48"/>
            <p:cNvSpPr txBox="1">
              <a:spLocks noChangeArrowheads="1"/>
            </p:cNvSpPr>
            <p:nvPr/>
          </p:nvSpPr>
          <p:spPr bwMode="auto">
            <a:xfrm>
              <a:off x="793" y="2932"/>
              <a:ext cx="9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i="1">
                  <a:solidFill>
                    <a:srgbClr val="800000"/>
                  </a:solidFill>
                </a:rPr>
                <a:t>財政健全化団体</a:t>
              </a:r>
            </a:p>
          </p:txBody>
        </p:sp>
        <p:sp>
          <p:nvSpPr>
            <p:cNvPr id="65611" name="Text Box 49"/>
            <p:cNvSpPr txBox="1">
              <a:spLocks noChangeArrowheads="1"/>
            </p:cNvSpPr>
            <p:nvPr/>
          </p:nvSpPr>
          <p:spPr bwMode="auto">
            <a:xfrm>
              <a:off x="884" y="3158"/>
              <a:ext cx="7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a:solidFill>
                    <a:srgbClr val="800000"/>
                  </a:solidFill>
                </a:rPr>
                <a:t>健全団体</a:t>
              </a:r>
            </a:p>
          </p:txBody>
        </p:sp>
        <p:sp>
          <p:nvSpPr>
            <p:cNvPr id="65612" name="AutoShape 86"/>
            <p:cNvSpPr>
              <a:spLocks noChangeArrowheads="1"/>
            </p:cNvSpPr>
            <p:nvPr/>
          </p:nvSpPr>
          <p:spPr bwMode="auto">
            <a:xfrm>
              <a:off x="1927" y="3113"/>
              <a:ext cx="499" cy="227"/>
            </a:xfrm>
            <a:prstGeom prst="wedgeEllipseCallout">
              <a:avLst>
                <a:gd name="adj1" fmla="val -81264"/>
                <a:gd name="adj2" fmla="val -2866"/>
              </a:avLst>
            </a:prstGeom>
            <a:solidFill>
              <a:srgbClr val="FFE1FF"/>
            </a:solidFill>
            <a:ln w="9525" algn="ctr">
              <a:solidFill>
                <a:srgbClr val="800000"/>
              </a:solidFill>
              <a:miter lim="800000"/>
              <a:headEnd/>
              <a:tailEnd/>
            </a:ln>
          </p:spPr>
          <p:txBody>
            <a:bodyPr anchor="ctr"/>
            <a:lstStyle/>
            <a:p>
              <a:pPr algn="ctr" fontAlgn="base">
                <a:spcBef>
                  <a:spcPct val="50000"/>
                </a:spcBef>
                <a:spcAft>
                  <a:spcPct val="0"/>
                </a:spcAft>
              </a:pPr>
              <a:endParaRPr lang="ja-JP" altLang="ja-JP" sz="1000" i="1">
                <a:solidFill>
                  <a:srgbClr val="FF0066"/>
                </a:solidFill>
                <a:latin typeface="HGS創英角ﾎﾟｯﾌﾟ体" pitchFamily="50" charset="-128"/>
                <a:ea typeface="HGS創英角ﾎﾟｯﾌﾟ体" pitchFamily="50" charset="-128"/>
              </a:endParaRPr>
            </a:p>
          </p:txBody>
        </p:sp>
        <p:sp>
          <p:nvSpPr>
            <p:cNvPr id="65613" name="AutoShape 110"/>
            <p:cNvSpPr>
              <a:spLocks noChangeArrowheads="1"/>
            </p:cNvSpPr>
            <p:nvPr/>
          </p:nvSpPr>
          <p:spPr bwMode="auto">
            <a:xfrm>
              <a:off x="113" y="2795"/>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35%</a:t>
              </a:r>
            </a:p>
          </p:txBody>
        </p:sp>
        <p:sp>
          <p:nvSpPr>
            <p:cNvPr id="65614" name="AutoShape 111"/>
            <p:cNvSpPr>
              <a:spLocks noChangeArrowheads="1"/>
            </p:cNvSpPr>
            <p:nvPr/>
          </p:nvSpPr>
          <p:spPr bwMode="auto">
            <a:xfrm>
              <a:off x="113" y="2995"/>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25%</a:t>
              </a:r>
            </a:p>
          </p:txBody>
        </p:sp>
        <p:sp>
          <p:nvSpPr>
            <p:cNvPr id="65615" name="Text Box 117"/>
            <p:cNvSpPr txBox="1">
              <a:spLocks noChangeArrowheads="1"/>
            </p:cNvSpPr>
            <p:nvPr/>
          </p:nvSpPr>
          <p:spPr bwMode="auto">
            <a:xfrm>
              <a:off x="1882" y="3089"/>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i="1" dirty="0">
                  <a:solidFill>
                    <a:srgbClr val="FF0066"/>
                  </a:solidFill>
                  <a:latin typeface="HGS創英角ﾎﾟｯﾌﾟ体" pitchFamily="50" charset="-128"/>
                  <a:ea typeface="HGS創英角ﾎﾟｯﾌﾟ体" pitchFamily="50" charset="-128"/>
                </a:rPr>
                <a:t>本県</a:t>
              </a:r>
              <a:br>
                <a:rPr lang="ja-JP" altLang="en-US" i="1" dirty="0">
                  <a:solidFill>
                    <a:srgbClr val="FF0066"/>
                  </a:solidFill>
                  <a:latin typeface="HGS創英角ﾎﾟｯﾌﾟ体" pitchFamily="50" charset="-128"/>
                  <a:ea typeface="HGS創英角ﾎﾟｯﾌﾟ体" pitchFamily="50" charset="-128"/>
                </a:rPr>
              </a:br>
              <a:r>
                <a:rPr lang="ja-JP" altLang="en-US" i="1" dirty="0">
                  <a:solidFill>
                    <a:srgbClr val="FF0066"/>
                  </a:solidFill>
                  <a:latin typeface="HGS創英角ﾎﾟｯﾌﾟ体" pitchFamily="50" charset="-128"/>
                  <a:ea typeface="HGS創英角ﾎﾟｯﾌﾟ体" pitchFamily="50" charset="-128"/>
                </a:rPr>
                <a:t>（</a:t>
              </a:r>
              <a:r>
                <a:rPr lang="en-US" altLang="ja-JP" i="1" dirty="0">
                  <a:solidFill>
                    <a:srgbClr val="FF0066"/>
                  </a:solidFill>
                  <a:latin typeface="HGS創英角ﾎﾟｯﾌﾟ体" pitchFamily="50" charset="-128"/>
                  <a:ea typeface="HGS創英角ﾎﾟｯﾌﾟ体" pitchFamily="50" charset="-128"/>
                </a:rPr>
                <a:t>1</a:t>
              </a:r>
              <a:r>
                <a:rPr lang="ja-JP" altLang="en-US" i="1" dirty="0">
                  <a:solidFill>
                    <a:srgbClr val="FF0066"/>
                  </a:solidFill>
                  <a:latin typeface="HGS創英角ﾎﾟｯﾌﾟ体" pitchFamily="50" charset="-128"/>
                  <a:ea typeface="HGS創英角ﾎﾟｯﾌﾟ体" pitchFamily="50" charset="-128"/>
                </a:rPr>
                <a:t>４</a:t>
              </a:r>
              <a:r>
                <a:rPr lang="en-US" altLang="ja-JP" i="1" dirty="0" smtClean="0">
                  <a:solidFill>
                    <a:srgbClr val="FF0066"/>
                  </a:solidFill>
                  <a:latin typeface="HGS創英角ﾎﾟｯﾌﾟ体" pitchFamily="50" charset="-128"/>
                  <a:ea typeface="HGS創英角ﾎﾟｯﾌﾟ体" pitchFamily="50" charset="-128"/>
                </a:rPr>
                <a:t>.</a:t>
              </a:r>
              <a:r>
                <a:rPr lang="ja-JP" altLang="en-US" i="1" dirty="0">
                  <a:solidFill>
                    <a:srgbClr val="FF0066"/>
                  </a:solidFill>
                  <a:latin typeface="HGS創英角ﾎﾟｯﾌﾟ体" pitchFamily="50" charset="-128"/>
                  <a:ea typeface="HGS創英角ﾎﾟｯﾌﾟ体" pitchFamily="50" charset="-128"/>
                </a:rPr>
                <a:t>９</a:t>
              </a:r>
              <a:r>
                <a:rPr lang="ja-JP" altLang="en-US" i="1" dirty="0" smtClean="0">
                  <a:solidFill>
                    <a:srgbClr val="FF0066"/>
                  </a:solidFill>
                  <a:latin typeface="HGS創英角ﾎﾟｯﾌﾟ体" pitchFamily="50" charset="-128"/>
                  <a:ea typeface="HGS創英角ﾎﾟｯﾌﾟ体" pitchFamily="50" charset="-128"/>
                </a:rPr>
                <a:t>％</a:t>
              </a:r>
              <a:r>
                <a:rPr lang="ja-JP" altLang="en-US" i="1" dirty="0">
                  <a:solidFill>
                    <a:srgbClr val="FF0066"/>
                  </a:solidFill>
                  <a:latin typeface="HGS創英角ﾎﾟｯﾌﾟ体" pitchFamily="50" charset="-128"/>
                  <a:ea typeface="HGS創英角ﾎﾟｯﾌﾟ体" pitchFamily="50" charset="-128"/>
                </a:rPr>
                <a:t>）</a:t>
              </a:r>
              <a:endParaRPr lang="ja-JP" altLang="en-US" dirty="0">
                <a:solidFill>
                  <a:prstClr val="black"/>
                </a:solidFill>
                <a:latin typeface="HGS創英角ﾎﾟｯﾌﾟ体" pitchFamily="50" charset="-128"/>
                <a:ea typeface="HGS創英角ﾎﾟｯﾌﾟ体" pitchFamily="50" charset="-128"/>
              </a:endParaRPr>
            </a:p>
          </p:txBody>
        </p:sp>
      </p:grpSp>
      <p:grpSp>
        <p:nvGrpSpPr>
          <p:cNvPr id="65553" name="Group 135"/>
          <p:cNvGrpSpPr>
            <a:grpSpLocks/>
          </p:cNvGrpSpPr>
          <p:nvPr/>
        </p:nvGrpSpPr>
        <p:grpSpPr bwMode="auto">
          <a:xfrm>
            <a:off x="249238" y="2120900"/>
            <a:ext cx="3744912" cy="1379538"/>
            <a:chOff x="113" y="1360"/>
            <a:chExt cx="2359" cy="869"/>
          </a:xfrm>
        </p:grpSpPr>
        <p:sp>
          <p:nvSpPr>
            <p:cNvPr id="65596" name="AutoShape 20"/>
            <p:cNvSpPr>
              <a:spLocks noChangeArrowheads="1"/>
            </p:cNvSpPr>
            <p:nvPr/>
          </p:nvSpPr>
          <p:spPr bwMode="auto">
            <a:xfrm>
              <a:off x="703" y="1768"/>
              <a:ext cx="1088" cy="408"/>
            </a:xfrm>
            <a:prstGeom prst="can">
              <a:avLst>
                <a:gd name="adj" fmla="val 36273"/>
              </a:avLst>
            </a:prstGeom>
            <a:gradFill rotWithShape="1">
              <a:gsLst>
                <a:gs pos="0">
                  <a:srgbClr val="0066FF"/>
                </a:gs>
                <a:gs pos="50000">
                  <a:srgbClr val="E5EFFF"/>
                </a:gs>
                <a:gs pos="100000">
                  <a:srgbClr val="00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97" name="AutoShape 21"/>
            <p:cNvSpPr>
              <a:spLocks noChangeArrowheads="1"/>
            </p:cNvSpPr>
            <p:nvPr/>
          </p:nvSpPr>
          <p:spPr bwMode="auto">
            <a:xfrm>
              <a:off x="703" y="1541"/>
              <a:ext cx="1088" cy="408"/>
            </a:xfrm>
            <a:prstGeom prst="can">
              <a:avLst>
                <a:gd name="adj" fmla="val 40685"/>
              </a:avLst>
            </a:prstGeom>
            <a:gradFill rotWithShape="1">
              <a:gsLst>
                <a:gs pos="0">
                  <a:srgbClr val="FFCC00"/>
                </a:gs>
                <a:gs pos="50000">
                  <a:srgbClr val="FFF5CC"/>
                </a:gs>
                <a:gs pos="100000">
                  <a:srgbClr val="FFCC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98" name="AutoShape 22"/>
            <p:cNvSpPr>
              <a:spLocks noChangeArrowheads="1"/>
            </p:cNvSpPr>
            <p:nvPr/>
          </p:nvSpPr>
          <p:spPr bwMode="auto">
            <a:xfrm>
              <a:off x="703" y="1360"/>
              <a:ext cx="1088" cy="363"/>
            </a:xfrm>
            <a:prstGeom prst="can">
              <a:avLst>
                <a:gd name="adj" fmla="val 36088"/>
              </a:avLst>
            </a:prstGeom>
            <a:gradFill rotWithShape="1">
              <a:gsLst>
                <a:gs pos="0">
                  <a:srgbClr val="FF0000"/>
                </a:gs>
                <a:gs pos="50000">
                  <a:srgbClr val="FFE5E5"/>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99" name="Text Box 23"/>
            <p:cNvSpPr txBox="1">
              <a:spLocks noChangeArrowheads="1"/>
            </p:cNvSpPr>
            <p:nvPr/>
          </p:nvSpPr>
          <p:spPr bwMode="auto">
            <a:xfrm>
              <a:off x="747" y="1496"/>
              <a:ext cx="10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i="1">
                  <a:solidFill>
                    <a:srgbClr val="800000"/>
                  </a:solidFill>
                </a:rPr>
                <a:t>財政再生団体</a:t>
              </a:r>
            </a:p>
          </p:txBody>
        </p:sp>
        <p:sp>
          <p:nvSpPr>
            <p:cNvPr id="65600" name="Text Box 24"/>
            <p:cNvSpPr txBox="1">
              <a:spLocks noChangeArrowheads="1"/>
            </p:cNvSpPr>
            <p:nvPr/>
          </p:nvSpPr>
          <p:spPr bwMode="auto">
            <a:xfrm>
              <a:off x="792" y="1723"/>
              <a:ext cx="9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i="1">
                  <a:solidFill>
                    <a:srgbClr val="800000"/>
                  </a:solidFill>
                </a:rPr>
                <a:t>財政健全化団体</a:t>
              </a:r>
            </a:p>
          </p:txBody>
        </p:sp>
        <p:sp>
          <p:nvSpPr>
            <p:cNvPr id="65601" name="Text Box 25"/>
            <p:cNvSpPr txBox="1">
              <a:spLocks noChangeArrowheads="1"/>
            </p:cNvSpPr>
            <p:nvPr/>
          </p:nvSpPr>
          <p:spPr bwMode="auto">
            <a:xfrm>
              <a:off x="883" y="1964"/>
              <a:ext cx="7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a:solidFill>
                    <a:srgbClr val="800000"/>
                  </a:solidFill>
                </a:rPr>
                <a:t>健全団体</a:t>
              </a:r>
            </a:p>
          </p:txBody>
        </p:sp>
        <p:sp>
          <p:nvSpPr>
            <p:cNvPr id="65602" name="AutoShape 100"/>
            <p:cNvSpPr>
              <a:spLocks noChangeArrowheads="1"/>
            </p:cNvSpPr>
            <p:nvPr/>
          </p:nvSpPr>
          <p:spPr bwMode="auto">
            <a:xfrm>
              <a:off x="113" y="1570"/>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5.0%</a:t>
              </a:r>
            </a:p>
          </p:txBody>
        </p:sp>
        <p:sp>
          <p:nvSpPr>
            <p:cNvPr id="65603" name="AutoShape 109"/>
            <p:cNvSpPr>
              <a:spLocks noChangeArrowheads="1"/>
            </p:cNvSpPr>
            <p:nvPr/>
          </p:nvSpPr>
          <p:spPr bwMode="auto">
            <a:xfrm>
              <a:off x="113" y="1797"/>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3.75%</a:t>
              </a:r>
            </a:p>
          </p:txBody>
        </p:sp>
        <p:sp>
          <p:nvSpPr>
            <p:cNvPr id="65604" name="AutoShape 118"/>
            <p:cNvSpPr>
              <a:spLocks noChangeArrowheads="1"/>
            </p:cNvSpPr>
            <p:nvPr/>
          </p:nvSpPr>
          <p:spPr bwMode="auto">
            <a:xfrm>
              <a:off x="1940" y="1994"/>
              <a:ext cx="499" cy="227"/>
            </a:xfrm>
            <a:prstGeom prst="wedgeEllipseCallout">
              <a:avLst>
                <a:gd name="adj1" fmla="val -81264"/>
                <a:gd name="adj2" fmla="val -2866"/>
              </a:avLst>
            </a:prstGeom>
            <a:solidFill>
              <a:srgbClr val="FFE1FF"/>
            </a:solidFill>
            <a:ln w="9525" algn="ctr">
              <a:solidFill>
                <a:srgbClr val="800000"/>
              </a:solidFill>
              <a:miter lim="800000"/>
              <a:headEnd/>
              <a:tailEnd/>
            </a:ln>
          </p:spPr>
          <p:txBody>
            <a:bodyPr anchor="ctr"/>
            <a:lstStyle/>
            <a:p>
              <a:pPr algn="ctr" fontAlgn="base">
                <a:spcBef>
                  <a:spcPct val="50000"/>
                </a:spcBef>
                <a:spcAft>
                  <a:spcPct val="0"/>
                </a:spcAft>
              </a:pPr>
              <a:endParaRPr lang="ja-JP" altLang="ja-JP" sz="1000" i="1">
                <a:solidFill>
                  <a:srgbClr val="FF0066"/>
                </a:solidFill>
                <a:latin typeface="HGS創英角ﾎﾟｯﾌﾟ体" pitchFamily="50" charset="-128"/>
                <a:ea typeface="HGS創英角ﾎﾟｯﾌﾟ体" pitchFamily="50" charset="-128"/>
              </a:endParaRPr>
            </a:p>
          </p:txBody>
        </p:sp>
        <p:sp>
          <p:nvSpPr>
            <p:cNvPr id="65605" name="Text Box 120"/>
            <p:cNvSpPr txBox="1">
              <a:spLocks noChangeArrowheads="1"/>
            </p:cNvSpPr>
            <p:nvPr/>
          </p:nvSpPr>
          <p:spPr bwMode="auto">
            <a:xfrm>
              <a:off x="1882" y="1979"/>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i="1">
                  <a:solidFill>
                    <a:srgbClr val="FF0066"/>
                  </a:solidFill>
                  <a:latin typeface="HGS創英角ﾎﾟｯﾌﾟ体" pitchFamily="50" charset="-128"/>
                  <a:ea typeface="HGS創英角ﾎﾟｯﾌﾟ体" pitchFamily="50" charset="-128"/>
                </a:rPr>
                <a:t>本県</a:t>
              </a:r>
              <a:br>
                <a:rPr lang="ja-JP" altLang="en-US" i="1">
                  <a:solidFill>
                    <a:srgbClr val="FF0066"/>
                  </a:solidFill>
                  <a:latin typeface="HGS創英角ﾎﾟｯﾌﾟ体" pitchFamily="50" charset="-128"/>
                  <a:ea typeface="HGS創英角ﾎﾟｯﾌﾟ体" pitchFamily="50" charset="-128"/>
                </a:rPr>
              </a:br>
              <a:r>
                <a:rPr lang="ja-JP" altLang="en-US" i="1">
                  <a:solidFill>
                    <a:srgbClr val="FF0066"/>
                  </a:solidFill>
                  <a:latin typeface="HGS創英角ﾎﾟｯﾌﾟ体" pitchFamily="50" charset="-128"/>
                  <a:ea typeface="HGS創英角ﾎﾟｯﾌﾟ体" pitchFamily="50" charset="-128"/>
                </a:rPr>
                <a:t>（－％）</a:t>
              </a:r>
              <a:endParaRPr lang="ja-JP" altLang="en-US">
                <a:solidFill>
                  <a:prstClr val="black"/>
                </a:solidFill>
                <a:latin typeface="HGS創英角ﾎﾟｯﾌﾟ体" pitchFamily="50" charset="-128"/>
                <a:ea typeface="HGS創英角ﾎﾟｯﾌﾟ体" pitchFamily="50" charset="-128"/>
              </a:endParaRPr>
            </a:p>
          </p:txBody>
        </p:sp>
      </p:grpSp>
      <p:grpSp>
        <p:nvGrpSpPr>
          <p:cNvPr id="65554" name="Group 131"/>
          <p:cNvGrpSpPr>
            <a:grpSpLocks/>
          </p:cNvGrpSpPr>
          <p:nvPr/>
        </p:nvGrpSpPr>
        <p:grpSpPr bwMode="auto">
          <a:xfrm>
            <a:off x="4787900" y="1989138"/>
            <a:ext cx="3706813" cy="1368425"/>
            <a:chOff x="3016" y="1344"/>
            <a:chExt cx="2335" cy="862"/>
          </a:xfrm>
        </p:grpSpPr>
        <p:sp>
          <p:nvSpPr>
            <p:cNvPr id="65586" name="AutoShape 32"/>
            <p:cNvSpPr>
              <a:spLocks noChangeArrowheads="1"/>
            </p:cNvSpPr>
            <p:nvPr/>
          </p:nvSpPr>
          <p:spPr bwMode="auto">
            <a:xfrm>
              <a:off x="3606" y="1752"/>
              <a:ext cx="1088" cy="408"/>
            </a:xfrm>
            <a:prstGeom prst="can">
              <a:avLst>
                <a:gd name="adj" fmla="val 36273"/>
              </a:avLst>
            </a:prstGeom>
            <a:gradFill rotWithShape="1">
              <a:gsLst>
                <a:gs pos="0">
                  <a:srgbClr val="0066FF"/>
                </a:gs>
                <a:gs pos="50000">
                  <a:srgbClr val="E5EFFF"/>
                </a:gs>
                <a:gs pos="100000">
                  <a:srgbClr val="00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87" name="AutoShape 33"/>
            <p:cNvSpPr>
              <a:spLocks noChangeArrowheads="1"/>
            </p:cNvSpPr>
            <p:nvPr/>
          </p:nvSpPr>
          <p:spPr bwMode="auto">
            <a:xfrm>
              <a:off x="3606" y="1525"/>
              <a:ext cx="1088" cy="408"/>
            </a:xfrm>
            <a:prstGeom prst="can">
              <a:avLst>
                <a:gd name="adj" fmla="val 40685"/>
              </a:avLst>
            </a:prstGeom>
            <a:gradFill rotWithShape="1">
              <a:gsLst>
                <a:gs pos="0">
                  <a:srgbClr val="FFCC00"/>
                </a:gs>
                <a:gs pos="50000">
                  <a:srgbClr val="FFF5CC"/>
                </a:gs>
                <a:gs pos="100000">
                  <a:srgbClr val="FFCC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88" name="AutoShape 34"/>
            <p:cNvSpPr>
              <a:spLocks noChangeArrowheads="1"/>
            </p:cNvSpPr>
            <p:nvPr/>
          </p:nvSpPr>
          <p:spPr bwMode="auto">
            <a:xfrm>
              <a:off x="3606" y="1344"/>
              <a:ext cx="1088" cy="363"/>
            </a:xfrm>
            <a:prstGeom prst="can">
              <a:avLst>
                <a:gd name="adj" fmla="val 36088"/>
              </a:avLst>
            </a:prstGeom>
            <a:gradFill rotWithShape="1">
              <a:gsLst>
                <a:gs pos="0">
                  <a:srgbClr val="FF0000"/>
                </a:gs>
                <a:gs pos="50000">
                  <a:srgbClr val="FFE5E5"/>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89" name="Text Box 35"/>
            <p:cNvSpPr txBox="1">
              <a:spLocks noChangeArrowheads="1"/>
            </p:cNvSpPr>
            <p:nvPr/>
          </p:nvSpPr>
          <p:spPr bwMode="auto">
            <a:xfrm>
              <a:off x="3650" y="1480"/>
              <a:ext cx="10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i="1">
                  <a:solidFill>
                    <a:srgbClr val="800000"/>
                  </a:solidFill>
                </a:rPr>
                <a:t>財政再生団体</a:t>
              </a:r>
            </a:p>
          </p:txBody>
        </p:sp>
        <p:sp>
          <p:nvSpPr>
            <p:cNvPr id="65590" name="Text Box 36"/>
            <p:cNvSpPr txBox="1">
              <a:spLocks noChangeArrowheads="1"/>
            </p:cNvSpPr>
            <p:nvPr/>
          </p:nvSpPr>
          <p:spPr bwMode="auto">
            <a:xfrm>
              <a:off x="3696" y="1707"/>
              <a:ext cx="9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i="1">
                  <a:solidFill>
                    <a:srgbClr val="800000"/>
                  </a:solidFill>
                </a:rPr>
                <a:t>財政健全化団体</a:t>
              </a:r>
            </a:p>
          </p:txBody>
        </p:sp>
        <p:sp>
          <p:nvSpPr>
            <p:cNvPr id="65591" name="Text Box 37"/>
            <p:cNvSpPr txBox="1">
              <a:spLocks noChangeArrowheads="1"/>
            </p:cNvSpPr>
            <p:nvPr/>
          </p:nvSpPr>
          <p:spPr bwMode="auto">
            <a:xfrm>
              <a:off x="3786" y="1948"/>
              <a:ext cx="7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a:solidFill>
                    <a:srgbClr val="800000"/>
                  </a:solidFill>
                </a:rPr>
                <a:t>健全団体</a:t>
              </a:r>
            </a:p>
          </p:txBody>
        </p:sp>
        <p:sp>
          <p:nvSpPr>
            <p:cNvPr id="65592" name="AutoShape 112"/>
            <p:cNvSpPr>
              <a:spLocks noChangeArrowheads="1"/>
            </p:cNvSpPr>
            <p:nvPr/>
          </p:nvSpPr>
          <p:spPr bwMode="auto">
            <a:xfrm>
              <a:off x="3016" y="1525"/>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25%</a:t>
              </a:r>
            </a:p>
          </p:txBody>
        </p:sp>
        <p:sp>
          <p:nvSpPr>
            <p:cNvPr id="65593" name="AutoShape 113"/>
            <p:cNvSpPr>
              <a:spLocks noChangeArrowheads="1"/>
            </p:cNvSpPr>
            <p:nvPr/>
          </p:nvSpPr>
          <p:spPr bwMode="auto">
            <a:xfrm>
              <a:off x="3016" y="1800"/>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8.75%</a:t>
              </a:r>
            </a:p>
          </p:txBody>
        </p:sp>
        <p:sp>
          <p:nvSpPr>
            <p:cNvPr id="65594" name="AutoShape 124"/>
            <p:cNvSpPr>
              <a:spLocks noChangeArrowheads="1"/>
            </p:cNvSpPr>
            <p:nvPr/>
          </p:nvSpPr>
          <p:spPr bwMode="auto">
            <a:xfrm>
              <a:off x="4830" y="1979"/>
              <a:ext cx="499" cy="227"/>
            </a:xfrm>
            <a:prstGeom prst="wedgeEllipseCallout">
              <a:avLst>
                <a:gd name="adj1" fmla="val -81264"/>
                <a:gd name="adj2" fmla="val -2866"/>
              </a:avLst>
            </a:prstGeom>
            <a:solidFill>
              <a:srgbClr val="FFE1FF"/>
            </a:solidFill>
            <a:ln w="9525" algn="ctr">
              <a:solidFill>
                <a:srgbClr val="800000"/>
              </a:solidFill>
              <a:miter lim="800000"/>
              <a:headEnd/>
              <a:tailEnd/>
            </a:ln>
          </p:spPr>
          <p:txBody>
            <a:bodyPr anchor="ctr"/>
            <a:lstStyle/>
            <a:p>
              <a:pPr algn="ctr" fontAlgn="base">
                <a:spcBef>
                  <a:spcPct val="50000"/>
                </a:spcBef>
                <a:spcAft>
                  <a:spcPct val="0"/>
                </a:spcAft>
              </a:pPr>
              <a:endParaRPr lang="ja-JP" altLang="ja-JP" sz="1000" i="1">
                <a:solidFill>
                  <a:srgbClr val="FF0066"/>
                </a:solidFill>
                <a:latin typeface="HGS創英角ﾎﾟｯﾌﾟ体" pitchFamily="50" charset="-128"/>
                <a:ea typeface="HGS創英角ﾎﾟｯﾌﾟ体" pitchFamily="50" charset="-128"/>
              </a:endParaRPr>
            </a:p>
          </p:txBody>
        </p:sp>
        <p:sp>
          <p:nvSpPr>
            <p:cNvPr id="65595" name="Text Box 122"/>
            <p:cNvSpPr txBox="1">
              <a:spLocks noChangeArrowheads="1"/>
            </p:cNvSpPr>
            <p:nvPr/>
          </p:nvSpPr>
          <p:spPr bwMode="auto">
            <a:xfrm>
              <a:off x="4761" y="1955"/>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i="1">
                  <a:solidFill>
                    <a:srgbClr val="FF0066"/>
                  </a:solidFill>
                  <a:latin typeface="HGS創英角ﾎﾟｯﾌﾟ体" pitchFamily="50" charset="-128"/>
                  <a:ea typeface="HGS創英角ﾎﾟｯﾌﾟ体" pitchFamily="50" charset="-128"/>
                </a:rPr>
                <a:t>本県</a:t>
              </a:r>
              <a:br>
                <a:rPr lang="ja-JP" altLang="en-US" i="1">
                  <a:solidFill>
                    <a:srgbClr val="FF0066"/>
                  </a:solidFill>
                  <a:latin typeface="HGS創英角ﾎﾟｯﾌﾟ体" pitchFamily="50" charset="-128"/>
                  <a:ea typeface="HGS創英角ﾎﾟｯﾌﾟ体" pitchFamily="50" charset="-128"/>
                </a:rPr>
              </a:br>
              <a:r>
                <a:rPr lang="ja-JP" altLang="en-US" i="1">
                  <a:solidFill>
                    <a:srgbClr val="FF0066"/>
                  </a:solidFill>
                  <a:latin typeface="HGS創英角ﾎﾟｯﾌﾟ体" pitchFamily="50" charset="-128"/>
                  <a:ea typeface="HGS創英角ﾎﾟｯﾌﾟ体" pitchFamily="50" charset="-128"/>
                </a:rPr>
                <a:t>（－％）</a:t>
              </a:r>
              <a:endParaRPr lang="ja-JP" altLang="en-US">
                <a:solidFill>
                  <a:prstClr val="black"/>
                </a:solidFill>
                <a:latin typeface="HGS創英角ﾎﾟｯﾌﾟ体" pitchFamily="50" charset="-128"/>
                <a:ea typeface="HGS創英角ﾎﾟｯﾌﾟ体" pitchFamily="50" charset="-128"/>
              </a:endParaRPr>
            </a:p>
          </p:txBody>
        </p:sp>
      </p:grpSp>
      <p:grpSp>
        <p:nvGrpSpPr>
          <p:cNvPr id="65555" name="Group 136"/>
          <p:cNvGrpSpPr>
            <a:grpSpLocks/>
          </p:cNvGrpSpPr>
          <p:nvPr/>
        </p:nvGrpSpPr>
        <p:grpSpPr bwMode="auto">
          <a:xfrm>
            <a:off x="5580063" y="5516563"/>
            <a:ext cx="3327400" cy="806450"/>
            <a:chOff x="3515" y="3475"/>
            <a:chExt cx="2096" cy="508"/>
          </a:xfrm>
        </p:grpSpPr>
        <p:sp>
          <p:nvSpPr>
            <p:cNvPr id="65579" name="AutoShape 64"/>
            <p:cNvSpPr>
              <a:spLocks noChangeArrowheads="1"/>
            </p:cNvSpPr>
            <p:nvPr/>
          </p:nvSpPr>
          <p:spPr bwMode="auto">
            <a:xfrm>
              <a:off x="4104" y="3628"/>
              <a:ext cx="816" cy="301"/>
            </a:xfrm>
            <a:prstGeom prst="can">
              <a:avLst>
                <a:gd name="adj" fmla="val 36546"/>
              </a:avLst>
            </a:prstGeom>
            <a:gradFill rotWithShape="1">
              <a:gsLst>
                <a:gs pos="0">
                  <a:srgbClr val="0066FF"/>
                </a:gs>
                <a:gs pos="50000">
                  <a:srgbClr val="E5EFFF"/>
                </a:gs>
                <a:gs pos="100000">
                  <a:srgbClr val="00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80" name="AutoShape 65"/>
            <p:cNvSpPr>
              <a:spLocks noChangeArrowheads="1"/>
            </p:cNvSpPr>
            <p:nvPr/>
          </p:nvSpPr>
          <p:spPr bwMode="auto">
            <a:xfrm>
              <a:off x="4104" y="3475"/>
              <a:ext cx="816" cy="289"/>
            </a:xfrm>
            <a:prstGeom prst="can">
              <a:avLst>
                <a:gd name="adj" fmla="val 44639"/>
              </a:avLst>
            </a:prstGeom>
            <a:gradFill rotWithShape="1">
              <a:gsLst>
                <a:gs pos="0">
                  <a:srgbClr val="FFCC00"/>
                </a:gs>
                <a:gs pos="50000">
                  <a:srgbClr val="FFF5CC"/>
                </a:gs>
                <a:gs pos="100000">
                  <a:srgbClr val="FFCC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81" name="Text Box 66"/>
            <p:cNvSpPr txBox="1">
              <a:spLocks noChangeArrowheads="1"/>
            </p:cNvSpPr>
            <p:nvPr/>
          </p:nvSpPr>
          <p:spPr bwMode="auto">
            <a:xfrm>
              <a:off x="3969" y="3594"/>
              <a:ext cx="10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i="1">
                  <a:solidFill>
                    <a:srgbClr val="800000"/>
                  </a:solidFill>
                </a:rPr>
                <a:t>経営健全化団体</a:t>
              </a:r>
            </a:p>
          </p:txBody>
        </p:sp>
        <p:sp>
          <p:nvSpPr>
            <p:cNvPr id="65582" name="Text Box 67"/>
            <p:cNvSpPr txBox="1">
              <a:spLocks noChangeArrowheads="1"/>
            </p:cNvSpPr>
            <p:nvPr/>
          </p:nvSpPr>
          <p:spPr bwMode="auto">
            <a:xfrm>
              <a:off x="4150" y="3748"/>
              <a:ext cx="7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a:solidFill>
                    <a:srgbClr val="800000"/>
                  </a:solidFill>
                </a:rPr>
                <a:t>健全団体</a:t>
              </a:r>
            </a:p>
          </p:txBody>
        </p:sp>
        <p:sp>
          <p:nvSpPr>
            <p:cNvPr id="65583" name="AutoShape 115"/>
            <p:cNvSpPr>
              <a:spLocks noChangeArrowheads="1"/>
            </p:cNvSpPr>
            <p:nvPr/>
          </p:nvSpPr>
          <p:spPr bwMode="auto">
            <a:xfrm>
              <a:off x="3515" y="3629"/>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20%</a:t>
              </a:r>
            </a:p>
          </p:txBody>
        </p:sp>
        <p:sp>
          <p:nvSpPr>
            <p:cNvPr id="65584" name="AutoShape 126"/>
            <p:cNvSpPr>
              <a:spLocks noChangeArrowheads="1"/>
            </p:cNvSpPr>
            <p:nvPr/>
          </p:nvSpPr>
          <p:spPr bwMode="auto">
            <a:xfrm>
              <a:off x="5089" y="3755"/>
              <a:ext cx="499" cy="227"/>
            </a:xfrm>
            <a:prstGeom prst="wedgeEllipseCallout">
              <a:avLst>
                <a:gd name="adj1" fmla="val -84468"/>
                <a:gd name="adj2" fmla="val 662"/>
              </a:avLst>
            </a:prstGeom>
            <a:solidFill>
              <a:srgbClr val="FFE1FF"/>
            </a:solidFill>
            <a:ln w="9525" algn="ctr">
              <a:solidFill>
                <a:srgbClr val="800000"/>
              </a:solidFill>
              <a:miter lim="800000"/>
              <a:headEnd/>
              <a:tailEnd/>
            </a:ln>
          </p:spPr>
          <p:txBody>
            <a:bodyPr anchor="ctr"/>
            <a:lstStyle/>
            <a:p>
              <a:pPr algn="ctr" fontAlgn="base">
                <a:spcBef>
                  <a:spcPct val="50000"/>
                </a:spcBef>
                <a:spcAft>
                  <a:spcPct val="0"/>
                </a:spcAft>
              </a:pPr>
              <a:endParaRPr lang="ja-JP" altLang="ja-JP" sz="1000" i="1">
                <a:solidFill>
                  <a:srgbClr val="FF0066"/>
                </a:solidFill>
                <a:latin typeface="HGS創英角ﾎﾟｯﾌﾟ体" pitchFamily="50" charset="-128"/>
                <a:ea typeface="HGS創英角ﾎﾟｯﾌﾟ体" pitchFamily="50" charset="-128"/>
              </a:endParaRPr>
            </a:p>
          </p:txBody>
        </p:sp>
        <p:sp>
          <p:nvSpPr>
            <p:cNvPr id="65585" name="Text Box 127"/>
            <p:cNvSpPr txBox="1">
              <a:spLocks noChangeArrowheads="1"/>
            </p:cNvSpPr>
            <p:nvPr/>
          </p:nvSpPr>
          <p:spPr bwMode="auto">
            <a:xfrm>
              <a:off x="5021" y="3733"/>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i="1">
                  <a:solidFill>
                    <a:srgbClr val="FF0066"/>
                  </a:solidFill>
                  <a:latin typeface="HGS創英角ﾎﾟｯﾌﾟ体" pitchFamily="50" charset="-128"/>
                  <a:ea typeface="HGS創英角ﾎﾟｯﾌﾟ体" pitchFamily="50" charset="-128"/>
                </a:rPr>
                <a:t>本県</a:t>
              </a:r>
              <a:br>
                <a:rPr lang="ja-JP" altLang="en-US" i="1">
                  <a:solidFill>
                    <a:srgbClr val="FF0066"/>
                  </a:solidFill>
                  <a:latin typeface="HGS創英角ﾎﾟｯﾌﾟ体" pitchFamily="50" charset="-128"/>
                  <a:ea typeface="HGS創英角ﾎﾟｯﾌﾟ体" pitchFamily="50" charset="-128"/>
                </a:rPr>
              </a:br>
              <a:r>
                <a:rPr lang="ja-JP" altLang="en-US" i="1">
                  <a:solidFill>
                    <a:srgbClr val="FF0066"/>
                  </a:solidFill>
                  <a:latin typeface="HGS創英角ﾎﾟｯﾌﾟ体" pitchFamily="50" charset="-128"/>
                  <a:ea typeface="HGS創英角ﾎﾟｯﾌﾟ体" pitchFamily="50" charset="-128"/>
                </a:rPr>
                <a:t>（－％）</a:t>
              </a:r>
              <a:endParaRPr lang="ja-JP" altLang="en-US">
                <a:solidFill>
                  <a:prstClr val="black"/>
                </a:solidFill>
                <a:latin typeface="HGS創英角ﾎﾟｯﾌﾟ体" pitchFamily="50" charset="-128"/>
                <a:ea typeface="HGS創英角ﾎﾟｯﾌﾟ体" pitchFamily="50" charset="-128"/>
              </a:endParaRPr>
            </a:p>
          </p:txBody>
        </p:sp>
      </p:grpSp>
      <p:grpSp>
        <p:nvGrpSpPr>
          <p:cNvPr id="65556" name="Group 133"/>
          <p:cNvGrpSpPr>
            <a:grpSpLocks/>
          </p:cNvGrpSpPr>
          <p:nvPr/>
        </p:nvGrpSpPr>
        <p:grpSpPr bwMode="auto">
          <a:xfrm>
            <a:off x="4716463" y="4005263"/>
            <a:ext cx="3878262" cy="863600"/>
            <a:chOff x="2971" y="2523"/>
            <a:chExt cx="2443" cy="544"/>
          </a:xfrm>
        </p:grpSpPr>
        <p:sp>
          <p:nvSpPr>
            <p:cNvPr id="65572" name="AutoShape 56"/>
            <p:cNvSpPr>
              <a:spLocks noChangeArrowheads="1"/>
            </p:cNvSpPr>
            <p:nvPr/>
          </p:nvSpPr>
          <p:spPr bwMode="auto">
            <a:xfrm>
              <a:off x="3561" y="2704"/>
              <a:ext cx="1088" cy="363"/>
            </a:xfrm>
            <a:prstGeom prst="can">
              <a:avLst>
                <a:gd name="adj" fmla="val 28255"/>
              </a:avLst>
            </a:prstGeom>
            <a:gradFill rotWithShape="1">
              <a:gsLst>
                <a:gs pos="0">
                  <a:srgbClr val="0066FF"/>
                </a:gs>
                <a:gs pos="50000">
                  <a:srgbClr val="E5EFFF"/>
                </a:gs>
                <a:gs pos="100000">
                  <a:srgbClr val="00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73" name="AutoShape 57"/>
            <p:cNvSpPr>
              <a:spLocks noChangeArrowheads="1"/>
            </p:cNvSpPr>
            <p:nvPr/>
          </p:nvSpPr>
          <p:spPr bwMode="auto">
            <a:xfrm>
              <a:off x="3561" y="2523"/>
              <a:ext cx="1088" cy="317"/>
            </a:xfrm>
            <a:prstGeom prst="can">
              <a:avLst>
                <a:gd name="adj" fmla="val 36088"/>
              </a:avLst>
            </a:prstGeom>
            <a:gradFill rotWithShape="1">
              <a:gsLst>
                <a:gs pos="0">
                  <a:srgbClr val="FFCC00"/>
                </a:gs>
                <a:gs pos="50000">
                  <a:srgbClr val="FFF5CC"/>
                </a:gs>
                <a:gs pos="100000">
                  <a:srgbClr val="FFCC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65574" name="Text Box 58"/>
            <p:cNvSpPr txBox="1">
              <a:spLocks noChangeArrowheads="1"/>
            </p:cNvSpPr>
            <p:nvPr/>
          </p:nvSpPr>
          <p:spPr bwMode="auto">
            <a:xfrm>
              <a:off x="3605" y="2632"/>
              <a:ext cx="10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i="1">
                  <a:solidFill>
                    <a:srgbClr val="800000"/>
                  </a:solidFill>
                </a:rPr>
                <a:t>財政健全化団体</a:t>
              </a:r>
            </a:p>
          </p:txBody>
        </p:sp>
        <p:sp>
          <p:nvSpPr>
            <p:cNvPr id="65575" name="Text Box 59"/>
            <p:cNvSpPr txBox="1">
              <a:spLocks noChangeArrowheads="1"/>
            </p:cNvSpPr>
            <p:nvPr/>
          </p:nvSpPr>
          <p:spPr bwMode="auto">
            <a:xfrm>
              <a:off x="3741" y="2875"/>
              <a:ext cx="7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a:solidFill>
                    <a:srgbClr val="800000"/>
                  </a:solidFill>
                </a:rPr>
                <a:t>健全団体</a:t>
              </a:r>
            </a:p>
          </p:txBody>
        </p:sp>
        <p:sp>
          <p:nvSpPr>
            <p:cNvPr id="65576" name="AutoShape 114"/>
            <p:cNvSpPr>
              <a:spLocks noChangeArrowheads="1"/>
            </p:cNvSpPr>
            <p:nvPr/>
          </p:nvSpPr>
          <p:spPr bwMode="auto">
            <a:xfrm>
              <a:off x="2971" y="2704"/>
              <a:ext cx="590" cy="179"/>
            </a:xfrm>
            <a:prstGeom prst="rightArrowCallout">
              <a:avLst>
                <a:gd name="adj1" fmla="val 12824"/>
                <a:gd name="adj2" fmla="val 25000"/>
                <a:gd name="adj3" fmla="val 45245"/>
                <a:gd name="adj4" fmla="val 66667"/>
              </a:avLst>
            </a:prstGeom>
            <a:solidFill>
              <a:schemeClr val="bg1"/>
            </a:solidFill>
            <a:ln w="9525" algn="ctr">
              <a:solidFill>
                <a:srgbClr val="800000"/>
              </a:solidFill>
              <a:miter lim="800000"/>
              <a:headEnd/>
              <a:tailEnd/>
            </a:ln>
          </p:spPr>
          <p:txBody>
            <a:bodyPr anchor="ctr">
              <a:spAutoFit/>
            </a:bodyPr>
            <a:lstStyle/>
            <a:p>
              <a:pPr algn="ctr" fontAlgn="base">
                <a:spcBef>
                  <a:spcPct val="50000"/>
                </a:spcBef>
                <a:spcAft>
                  <a:spcPct val="0"/>
                </a:spcAft>
              </a:pPr>
              <a:r>
                <a:rPr lang="en-US" altLang="ja-JP" sz="1200" i="1" u="sng">
                  <a:solidFill>
                    <a:srgbClr val="800000"/>
                  </a:solidFill>
                  <a:latin typeface="HGS創英角ﾎﾟｯﾌﾟ体" pitchFamily="50" charset="-128"/>
                  <a:ea typeface="HGS創英角ﾎﾟｯﾌﾟ体" pitchFamily="50" charset="-128"/>
                </a:rPr>
                <a:t>400%</a:t>
              </a:r>
            </a:p>
          </p:txBody>
        </p:sp>
        <p:sp>
          <p:nvSpPr>
            <p:cNvPr id="65577" name="AutoShape 128"/>
            <p:cNvSpPr>
              <a:spLocks noChangeArrowheads="1"/>
            </p:cNvSpPr>
            <p:nvPr/>
          </p:nvSpPr>
          <p:spPr bwMode="auto">
            <a:xfrm>
              <a:off x="4809" y="2813"/>
              <a:ext cx="499" cy="254"/>
            </a:xfrm>
            <a:prstGeom prst="wedgeEllipseCallout">
              <a:avLst>
                <a:gd name="adj1" fmla="val -81264"/>
                <a:gd name="adj2" fmla="val -5514"/>
              </a:avLst>
            </a:prstGeom>
            <a:solidFill>
              <a:srgbClr val="FFE1FF"/>
            </a:solidFill>
            <a:ln w="9525" algn="ctr">
              <a:solidFill>
                <a:srgbClr val="800000"/>
              </a:solidFill>
              <a:miter lim="800000"/>
              <a:headEnd/>
              <a:tailEnd/>
            </a:ln>
          </p:spPr>
          <p:txBody>
            <a:bodyPr anchor="ctr"/>
            <a:lstStyle/>
            <a:p>
              <a:pPr algn="ctr" fontAlgn="base">
                <a:spcBef>
                  <a:spcPct val="50000"/>
                </a:spcBef>
                <a:spcAft>
                  <a:spcPct val="0"/>
                </a:spcAft>
              </a:pPr>
              <a:endParaRPr lang="ja-JP" altLang="ja-JP" sz="1000" i="1">
                <a:solidFill>
                  <a:srgbClr val="FF0066"/>
                </a:solidFill>
                <a:latin typeface="HGS創英角ﾎﾟｯﾌﾟ体" pitchFamily="50" charset="-128"/>
                <a:ea typeface="HGS創英角ﾎﾟｯﾌﾟ体" pitchFamily="50" charset="-128"/>
              </a:endParaRPr>
            </a:p>
          </p:txBody>
        </p:sp>
        <p:sp>
          <p:nvSpPr>
            <p:cNvPr id="65578" name="Text Box 129"/>
            <p:cNvSpPr txBox="1">
              <a:spLocks noChangeArrowheads="1"/>
            </p:cNvSpPr>
            <p:nvPr/>
          </p:nvSpPr>
          <p:spPr bwMode="auto">
            <a:xfrm>
              <a:off x="4740" y="2812"/>
              <a:ext cx="67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i="1" dirty="0">
                  <a:solidFill>
                    <a:srgbClr val="FF0066"/>
                  </a:solidFill>
                  <a:latin typeface="HGS創英角ﾎﾟｯﾌﾟ体" pitchFamily="50" charset="-128"/>
                  <a:ea typeface="HGS創英角ﾎﾟｯﾌﾟ体" pitchFamily="50" charset="-128"/>
                </a:rPr>
                <a:t>本県</a:t>
              </a:r>
              <a:br>
                <a:rPr lang="ja-JP" altLang="en-US" i="1" dirty="0">
                  <a:solidFill>
                    <a:srgbClr val="FF0066"/>
                  </a:solidFill>
                  <a:latin typeface="HGS創英角ﾎﾟｯﾌﾟ体" pitchFamily="50" charset="-128"/>
                  <a:ea typeface="HGS創英角ﾎﾟｯﾌﾟ体" pitchFamily="50" charset="-128"/>
                </a:rPr>
              </a:br>
              <a:r>
                <a:rPr lang="ja-JP" altLang="en-US" i="1" dirty="0">
                  <a:solidFill>
                    <a:srgbClr val="FF0066"/>
                  </a:solidFill>
                  <a:latin typeface="HGS創英角ﾎﾟｯﾌﾟ体" pitchFamily="50" charset="-128"/>
                  <a:ea typeface="HGS創英角ﾎﾟｯﾌﾟ体" pitchFamily="50" charset="-128"/>
                </a:rPr>
                <a:t>（</a:t>
              </a:r>
              <a:r>
                <a:rPr lang="en-US" altLang="ja-JP" i="1" dirty="0" smtClean="0">
                  <a:solidFill>
                    <a:srgbClr val="FF0066"/>
                  </a:solidFill>
                  <a:latin typeface="HGS創英角ﾎﾟｯﾌﾟ体" pitchFamily="50" charset="-128"/>
                  <a:ea typeface="HGS創英角ﾎﾟｯﾌﾟ体" pitchFamily="50" charset="-128"/>
                </a:rPr>
                <a:t>25</a:t>
              </a:r>
              <a:r>
                <a:rPr lang="ja-JP" altLang="en-US" i="1" dirty="0" smtClean="0">
                  <a:solidFill>
                    <a:srgbClr val="FF0066"/>
                  </a:solidFill>
                  <a:latin typeface="HGS創英角ﾎﾟｯﾌﾟ体" pitchFamily="50" charset="-128"/>
                  <a:ea typeface="HGS創英角ﾎﾟｯﾌﾟ体" pitchFamily="50" charset="-128"/>
                </a:rPr>
                <a:t>６</a:t>
              </a:r>
              <a:r>
                <a:rPr lang="en-US" altLang="ja-JP" i="1" dirty="0" smtClean="0">
                  <a:solidFill>
                    <a:srgbClr val="FF0066"/>
                  </a:solidFill>
                  <a:latin typeface="HGS創英角ﾎﾟｯﾌﾟ体" pitchFamily="50" charset="-128"/>
                  <a:ea typeface="HGS創英角ﾎﾟｯﾌﾟ体" pitchFamily="50" charset="-128"/>
                </a:rPr>
                <a:t>.</a:t>
              </a:r>
              <a:r>
                <a:rPr lang="ja-JP" altLang="en-US" i="1" dirty="0" smtClean="0">
                  <a:solidFill>
                    <a:srgbClr val="FF0066"/>
                  </a:solidFill>
                  <a:latin typeface="HGS創英角ﾎﾟｯﾌﾟ体" pitchFamily="50" charset="-128"/>
                  <a:ea typeface="HGS創英角ﾎﾟｯﾌﾟ体" pitchFamily="50" charset="-128"/>
                </a:rPr>
                <a:t>７％</a:t>
              </a:r>
              <a:r>
                <a:rPr lang="ja-JP" altLang="en-US" i="1" dirty="0">
                  <a:solidFill>
                    <a:srgbClr val="FF0066"/>
                  </a:solidFill>
                  <a:latin typeface="HGS創英角ﾎﾟｯﾌﾟ体" pitchFamily="50" charset="-128"/>
                  <a:ea typeface="HGS創英角ﾎﾟｯﾌﾟ体" pitchFamily="50" charset="-128"/>
                </a:rPr>
                <a:t>）</a:t>
              </a:r>
              <a:endParaRPr lang="ja-JP" altLang="en-US" dirty="0">
                <a:solidFill>
                  <a:prstClr val="black"/>
                </a:solidFill>
                <a:latin typeface="HGS創英角ﾎﾟｯﾌﾟ体" pitchFamily="50" charset="-128"/>
                <a:ea typeface="HGS創英角ﾎﾟｯﾌﾟ体" pitchFamily="50" charset="-128"/>
              </a:endParaRPr>
            </a:p>
          </p:txBody>
        </p:sp>
      </p:grpSp>
      <p:sp>
        <p:nvSpPr>
          <p:cNvPr id="74" name="山形 73"/>
          <p:cNvSpPr/>
          <p:nvPr/>
        </p:nvSpPr>
        <p:spPr>
          <a:xfrm>
            <a:off x="3643306" y="4786322"/>
            <a:ext cx="928694" cy="252000"/>
          </a:xfrm>
          <a:prstGeom prst="chevron">
            <a:avLst/>
          </a:prstGeom>
          <a:solidFill>
            <a:srgbClr val="3399FF"/>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fontAlgn="base">
              <a:spcBef>
                <a:spcPct val="0"/>
              </a:spcBef>
              <a:spcAft>
                <a:spcPct val="0"/>
              </a:spcAft>
              <a:defRPr/>
            </a:pPr>
            <a:r>
              <a:rPr lang="ja-JP" altLang="en-US" sz="1000" b="1" i="1" u="sng" dirty="0">
                <a:solidFill>
                  <a:prstClr val="white"/>
                </a:solidFill>
              </a:rPr>
              <a:t>クリア！</a:t>
            </a:r>
          </a:p>
        </p:txBody>
      </p:sp>
      <p:sp>
        <p:nvSpPr>
          <p:cNvPr id="76" name="山形 75"/>
          <p:cNvSpPr/>
          <p:nvPr/>
        </p:nvSpPr>
        <p:spPr>
          <a:xfrm>
            <a:off x="8208000" y="5724000"/>
            <a:ext cx="928694" cy="252000"/>
          </a:xfrm>
          <a:prstGeom prst="chevron">
            <a:avLst/>
          </a:prstGeom>
          <a:solidFill>
            <a:srgbClr val="3399FF"/>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fontAlgn="base">
              <a:spcBef>
                <a:spcPct val="0"/>
              </a:spcBef>
              <a:spcAft>
                <a:spcPct val="0"/>
              </a:spcAft>
              <a:defRPr/>
            </a:pPr>
            <a:r>
              <a:rPr lang="ja-JP" altLang="en-US" sz="1000" b="1" i="1" u="sng" dirty="0">
                <a:solidFill>
                  <a:prstClr val="white"/>
                </a:solidFill>
              </a:rPr>
              <a:t>クリア！</a:t>
            </a:r>
          </a:p>
        </p:txBody>
      </p:sp>
      <p:sp>
        <p:nvSpPr>
          <p:cNvPr id="77" name="山形 76"/>
          <p:cNvSpPr/>
          <p:nvPr/>
        </p:nvSpPr>
        <p:spPr>
          <a:xfrm>
            <a:off x="8215306" y="2857496"/>
            <a:ext cx="928694" cy="252000"/>
          </a:xfrm>
          <a:prstGeom prst="chevron">
            <a:avLst/>
          </a:prstGeom>
          <a:solidFill>
            <a:srgbClr val="3399FF"/>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fontAlgn="base">
              <a:spcBef>
                <a:spcPct val="0"/>
              </a:spcBef>
              <a:spcAft>
                <a:spcPct val="0"/>
              </a:spcAft>
              <a:defRPr/>
            </a:pPr>
            <a:r>
              <a:rPr lang="ja-JP" altLang="en-US" sz="1000" b="1" i="1" u="sng" dirty="0">
                <a:solidFill>
                  <a:prstClr val="white"/>
                </a:solidFill>
              </a:rPr>
              <a:t>クリア！</a:t>
            </a:r>
          </a:p>
        </p:txBody>
      </p:sp>
      <p:sp>
        <p:nvSpPr>
          <p:cNvPr id="78" name="山形 77"/>
          <p:cNvSpPr/>
          <p:nvPr/>
        </p:nvSpPr>
        <p:spPr>
          <a:xfrm>
            <a:off x="8215306" y="4286256"/>
            <a:ext cx="928694" cy="252000"/>
          </a:xfrm>
          <a:prstGeom prst="chevron">
            <a:avLst/>
          </a:prstGeom>
          <a:solidFill>
            <a:srgbClr val="3399FF"/>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fontAlgn="base">
              <a:spcBef>
                <a:spcPct val="0"/>
              </a:spcBef>
              <a:spcAft>
                <a:spcPct val="0"/>
              </a:spcAft>
              <a:defRPr/>
            </a:pPr>
            <a:r>
              <a:rPr lang="ja-JP" altLang="en-US" sz="1000" b="1" i="1" u="sng" dirty="0">
                <a:solidFill>
                  <a:prstClr val="white"/>
                </a:solidFill>
              </a:rPr>
              <a:t>クリア！</a:t>
            </a:r>
          </a:p>
        </p:txBody>
      </p:sp>
      <p:sp>
        <p:nvSpPr>
          <p:cNvPr id="79" name="山形 78"/>
          <p:cNvSpPr/>
          <p:nvPr/>
        </p:nvSpPr>
        <p:spPr>
          <a:xfrm>
            <a:off x="3714744" y="2928934"/>
            <a:ext cx="928694" cy="252000"/>
          </a:xfrm>
          <a:prstGeom prst="chevron">
            <a:avLst/>
          </a:prstGeom>
          <a:solidFill>
            <a:srgbClr val="3399FF"/>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r>
              <a:rPr lang="ja-JP" altLang="en-US" sz="1000" b="1" i="1" u="sng" dirty="0">
                <a:solidFill>
                  <a:prstClr val="white"/>
                </a:solidFill>
              </a:rPr>
              <a:t>クリア！</a:t>
            </a:r>
          </a:p>
        </p:txBody>
      </p:sp>
    </p:spTree>
    <p:extLst>
      <p:ext uri="{BB962C8B-B14F-4D97-AF65-F5344CB8AC3E}">
        <p14:creationId xmlns:p14="http://schemas.microsoft.com/office/powerpoint/2010/main" val="1735568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646331"/>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dirty="0" smtClean="0">
                <a:solidFill>
                  <a:prstClr val="white"/>
                </a:solidFill>
                <a:effectLst>
                  <a:outerShdw blurRad="38100" dist="38100" dir="2700000" algn="tl">
                    <a:srgbClr val="000000"/>
                  </a:outerShdw>
                </a:effectLst>
                <a:latin typeface="Arial" charset="0"/>
                <a:ea typeface="HGｺﾞｼｯｸE" pitchFamily="49" charset="-128"/>
              </a:rPr>
              <a:t>特定</a:t>
            </a:r>
            <a:r>
              <a:rPr lang="ja-JP" altLang="en-US" sz="3200" i="1" dirty="0" smtClean="0">
                <a:solidFill>
                  <a:prstClr val="white"/>
                </a:solidFill>
                <a:effectLst>
                  <a:outerShdw blurRad="38100" dist="38100" dir="2700000" algn="tl">
                    <a:srgbClr val="000000"/>
                  </a:outerShdw>
                </a:effectLst>
                <a:latin typeface="Arial" charset="0"/>
                <a:ea typeface="HGｺﾞｼｯｸE" pitchFamily="49" charset="-128"/>
              </a:rPr>
              <a:t>目的基金及び企業局からの借入の状況</a:t>
            </a:r>
            <a:endParaRPr lang="ja-JP" altLang="en-US" sz="3200" i="1" dirty="0">
              <a:solidFill>
                <a:prstClr val="white"/>
              </a:solidFill>
              <a:effectLst>
                <a:outerShdw blurRad="38100" dist="38100" dir="2700000" algn="tl">
                  <a:srgbClr val="000000"/>
                </a:outerShdw>
              </a:effectLst>
              <a:latin typeface="Arial" charset="0"/>
              <a:ea typeface="HGｺﾞｼｯｸE" pitchFamily="49" charset="-128"/>
            </a:endParaRPr>
          </a:p>
        </p:txBody>
      </p:sp>
      <p:sp>
        <p:nvSpPr>
          <p:cNvPr id="8" name="Text Box 98"/>
          <p:cNvSpPr txBox="1">
            <a:spLocks noChangeArrowheads="1"/>
          </p:cNvSpPr>
          <p:nvPr/>
        </p:nvSpPr>
        <p:spPr bwMode="auto">
          <a:xfrm>
            <a:off x="4284663" y="6491288"/>
            <a:ext cx="4859337" cy="366712"/>
          </a:xfrm>
          <a:prstGeom prst="rect">
            <a:avLst/>
          </a:prstGeom>
          <a:gradFill rotWithShape="1">
            <a:gsLst>
              <a:gs pos="0">
                <a:srgbClr val="0066FF">
                  <a:gamma/>
                  <a:tint val="0"/>
                  <a:invGamma/>
                </a:srgbClr>
              </a:gs>
              <a:gs pos="100000">
                <a:srgbClr val="0066FF"/>
              </a:gs>
            </a:gsLst>
            <a:lin ang="0" scaled="1"/>
          </a:gradFill>
          <a:ln w="9525">
            <a:noFill/>
            <a:miter lim="800000"/>
            <a:headEnd/>
            <a:tailEnd/>
          </a:ln>
          <a:effectLst/>
        </p:spPr>
        <p:txBody>
          <a:bodyPr>
            <a:spAutoFit/>
          </a:bodyPr>
          <a:lstStyle/>
          <a:p>
            <a:pPr algn="r" fontAlgn="base">
              <a:spcBef>
                <a:spcPct val="50000"/>
              </a:spcBef>
              <a:spcAft>
                <a:spcPct val="0"/>
              </a:spcAft>
              <a:defRPr/>
            </a:pPr>
            <a:r>
              <a:rPr lang="en-US" altLang="ja-JP" b="1" i="1">
                <a:solidFill>
                  <a:prstClr val="white"/>
                </a:solidFill>
                <a:effectLst>
                  <a:outerShdw blurRad="38100" dist="38100" dir="2700000" algn="tl">
                    <a:srgbClr val="000000"/>
                  </a:outerShdw>
                </a:effectLst>
                <a:latin typeface="Arial" charset="0"/>
              </a:rPr>
              <a:t>《</a:t>
            </a:r>
            <a:r>
              <a:rPr lang="ja-JP" altLang="en-US" b="1" i="1">
                <a:solidFill>
                  <a:prstClr val="white"/>
                </a:solidFill>
                <a:effectLst>
                  <a:outerShdw blurRad="38100" dist="38100" dir="2700000" algn="tl">
                    <a:srgbClr val="000000"/>
                  </a:outerShdw>
                </a:effectLst>
                <a:latin typeface="Arial" charset="0"/>
              </a:rPr>
              <a:t>参考資料</a:t>
            </a:r>
            <a:r>
              <a:rPr lang="en-US" altLang="ja-JP" b="1" i="1">
                <a:solidFill>
                  <a:prstClr val="white"/>
                </a:solidFill>
                <a:effectLst>
                  <a:outerShdw blurRad="38100" dist="38100" dir="2700000" algn="tl">
                    <a:srgbClr val="000000"/>
                  </a:outerShdw>
                </a:effectLst>
                <a:latin typeface="Arial" charset="0"/>
              </a:rPr>
              <a:t>》</a:t>
            </a:r>
          </a:p>
        </p:txBody>
      </p:sp>
      <p:sp>
        <p:nvSpPr>
          <p:cNvPr id="9" name="Text Box 78"/>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－５９－</a:t>
            </a:r>
            <a:endParaRPr lang="ja-JP" altLang="en-US" sz="1800" dirty="0">
              <a:solidFill>
                <a:prstClr val="black"/>
              </a:solidFill>
            </a:endParaRPr>
          </a:p>
        </p:txBody>
      </p:sp>
      <p:grpSp>
        <p:nvGrpSpPr>
          <p:cNvPr id="10" name="Group 79"/>
          <p:cNvGrpSpPr>
            <a:grpSpLocks/>
          </p:cNvGrpSpPr>
          <p:nvPr/>
        </p:nvGrpSpPr>
        <p:grpSpPr bwMode="auto">
          <a:xfrm>
            <a:off x="53975" y="6381750"/>
            <a:ext cx="1638300" cy="457200"/>
            <a:chOff x="4728" y="3999"/>
            <a:chExt cx="1032" cy="288"/>
          </a:xfrm>
        </p:grpSpPr>
        <p:sp>
          <p:nvSpPr>
            <p:cNvPr id="11" name="Text Box 80"/>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dirty="0">
                  <a:solidFill>
                    <a:srgbClr val="0000CC"/>
                  </a:solidFill>
                  <a:effectLst>
                    <a:outerShdw blurRad="38100" dist="38100" dir="2700000" algn="tl">
                      <a:srgbClr val="C0C0C0"/>
                    </a:outerShdw>
                  </a:effectLst>
                  <a:latin typeface="Arial" charset="0"/>
                </a:rPr>
                <a:t>岡山県</a:t>
              </a:r>
            </a:p>
          </p:txBody>
        </p:sp>
        <p:pic>
          <p:nvPicPr>
            <p:cNvPr id="12"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3"/>
          <p:cNvSpPr txBox="1">
            <a:spLocks noChangeArrowheads="1"/>
          </p:cNvSpPr>
          <p:nvPr/>
        </p:nvSpPr>
        <p:spPr bwMode="auto">
          <a:xfrm>
            <a:off x="8316416" y="3210942"/>
            <a:ext cx="774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sp>
        <p:nvSpPr>
          <p:cNvPr id="16" name="Text Box 12"/>
          <p:cNvSpPr txBox="1">
            <a:spLocks noChangeArrowheads="1"/>
          </p:cNvSpPr>
          <p:nvPr/>
        </p:nvSpPr>
        <p:spPr bwMode="auto">
          <a:xfrm>
            <a:off x="152450" y="1027624"/>
            <a:ext cx="755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rPr>
              <a:t>（億円）</a:t>
            </a:r>
          </a:p>
        </p:txBody>
      </p:sp>
      <p:grpSp>
        <p:nvGrpSpPr>
          <p:cNvPr id="21" name="グループ化 20"/>
          <p:cNvGrpSpPr/>
          <p:nvPr/>
        </p:nvGrpSpPr>
        <p:grpSpPr>
          <a:xfrm>
            <a:off x="383356" y="1071116"/>
            <a:ext cx="8293100" cy="2451100"/>
            <a:chOff x="323528" y="3645024"/>
            <a:chExt cx="8293100" cy="2451100"/>
          </a:xfrm>
        </p:grpSpPr>
        <p:graphicFrame>
          <p:nvGraphicFramePr>
            <p:cNvPr id="15" name="オブジェクト 14"/>
            <p:cNvGraphicFramePr>
              <a:graphicFrameLocks noChangeAspect="1"/>
            </p:cNvGraphicFramePr>
            <p:nvPr>
              <p:extLst>
                <p:ext uri="{D42A27DB-BD31-4B8C-83A1-F6EECF244321}">
                  <p14:modId xmlns:p14="http://schemas.microsoft.com/office/powerpoint/2010/main" val="833684069"/>
                </p:ext>
              </p:extLst>
            </p:nvPr>
          </p:nvGraphicFramePr>
          <p:xfrm>
            <a:off x="323528" y="3645024"/>
            <a:ext cx="8293100" cy="2451100"/>
          </p:xfrm>
          <a:graphic>
            <a:graphicData uri="http://schemas.openxmlformats.org/presentationml/2006/ole">
              <mc:AlternateContent xmlns:mc="http://schemas.openxmlformats.org/markup-compatibility/2006">
                <mc:Choice xmlns:v="urn:schemas-microsoft-com:vml" Requires="v">
                  <p:oleObj spid="_x0000_s33716" name="グラフ" r:id="rId4" imgW="8401202" imgH="2495702" progId="MSGraph.Chart.8">
                    <p:embed followColorScheme="full"/>
                  </p:oleObj>
                </mc:Choice>
                <mc:Fallback>
                  <p:oleObj name="グラフ" r:id="rId4" imgW="8401202" imgH="2495702" progId="MSGraph.Chart.8">
                    <p:embed followColorScheme="full"/>
                    <p:pic>
                      <p:nvPicPr>
                        <p:cNvPr id="0" name="Picture 9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645024"/>
                          <a:ext cx="82931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AutoShape 22"/>
            <p:cNvSpPr>
              <a:spLocks noChangeArrowheads="1"/>
            </p:cNvSpPr>
            <p:nvPr/>
          </p:nvSpPr>
          <p:spPr bwMode="auto">
            <a:xfrm>
              <a:off x="3995291" y="3791868"/>
              <a:ext cx="2016869" cy="546919"/>
            </a:xfrm>
            <a:prstGeom prst="wedgeEllipseCallout">
              <a:avLst>
                <a:gd name="adj1" fmla="val 98088"/>
                <a:gd name="adj2" fmla="val 381"/>
              </a:avLst>
            </a:prstGeom>
            <a:solidFill>
              <a:srgbClr val="FFE1FF"/>
            </a:solidFill>
            <a:ln w="9525" algn="ctr">
              <a:solidFill>
                <a:srgbClr val="FF0000"/>
              </a:solidFill>
              <a:prstDash val="sysDot"/>
              <a:miter lim="800000"/>
              <a:headEnd/>
              <a:tailEnd/>
            </a:ln>
          </p:spPr>
          <p:txBody>
            <a:bodyPr anchor="ctr"/>
            <a:lstStyle/>
            <a:p>
              <a:pPr algn="ctr" fontAlgn="base">
                <a:spcBef>
                  <a:spcPct val="0"/>
                </a:spcBef>
                <a:spcAft>
                  <a:spcPct val="0"/>
                </a:spcAft>
              </a:pPr>
              <a:r>
                <a:rPr lang="ja-JP" altLang="en-US" sz="1200" i="1" dirty="0" smtClean="0">
                  <a:solidFill>
                    <a:srgbClr val="CC0000"/>
                  </a:solidFill>
                  <a:latin typeface="ＭＳ Ｐゴシック" charset="-128"/>
                </a:rPr>
                <a:t>基金廃止による</a:t>
              </a:r>
              <a:endParaRPr lang="en-US" altLang="ja-JP" sz="1200" i="1" dirty="0" smtClean="0">
                <a:solidFill>
                  <a:srgbClr val="CC0000"/>
                </a:solidFill>
                <a:latin typeface="ＭＳ Ｐゴシック" charset="-128"/>
              </a:endParaRPr>
            </a:p>
            <a:p>
              <a:pPr algn="ctr" fontAlgn="base">
                <a:spcBef>
                  <a:spcPct val="0"/>
                </a:spcBef>
                <a:spcAft>
                  <a:spcPct val="0"/>
                </a:spcAft>
              </a:pPr>
              <a:r>
                <a:rPr lang="ja-JP" altLang="en-US" sz="1200" i="1" dirty="0" smtClean="0">
                  <a:solidFill>
                    <a:srgbClr val="CC0000"/>
                  </a:solidFill>
                  <a:latin typeface="ＭＳ Ｐゴシック" charset="-128"/>
                </a:rPr>
                <a:t>借入残高の減少</a:t>
              </a:r>
              <a:endParaRPr lang="en-US" altLang="ja-JP" sz="1200" i="1" dirty="0" smtClean="0">
                <a:solidFill>
                  <a:srgbClr val="CC0000"/>
                </a:solidFill>
                <a:latin typeface="ＭＳ Ｐゴシック" charset="-128"/>
              </a:endParaRPr>
            </a:p>
          </p:txBody>
        </p:sp>
        <p:sp>
          <p:nvSpPr>
            <p:cNvPr id="20" name="正方形/長方形 19"/>
            <p:cNvSpPr/>
            <p:nvPr/>
          </p:nvSpPr>
          <p:spPr>
            <a:xfrm>
              <a:off x="7079694" y="3922404"/>
              <a:ext cx="327600" cy="306000"/>
            </a:xfrm>
            <a:prstGeom prst="rect">
              <a:avLst/>
            </a:prstGeom>
            <a:pattFill prst="smCheck">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900" dirty="0" smtClean="0">
                  <a:solidFill>
                    <a:schemeClr val="tx1"/>
                  </a:solidFill>
                </a:rPr>
                <a:t>50</a:t>
              </a:r>
              <a:endParaRPr kumimoji="1" lang="ja-JP" altLang="en-US" sz="900" dirty="0">
                <a:solidFill>
                  <a:schemeClr val="tx1"/>
                </a:solidFill>
              </a:endParaRPr>
            </a:p>
          </p:txBody>
        </p:sp>
      </p:grpSp>
      <p:sp>
        <p:nvSpPr>
          <p:cNvPr id="22" name="AutoShape 3"/>
          <p:cNvSpPr>
            <a:spLocks noChangeArrowheads="1"/>
          </p:cNvSpPr>
          <p:nvPr/>
        </p:nvSpPr>
        <p:spPr bwMode="auto">
          <a:xfrm>
            <a:off x="179512" y="985689"/>
            <a:ext cx="8785225" cy="2519933"/>
          </a:xfrm>
          <a:prstGeom prst="roundRect">
            <a:avLst>
              <a:gd name="adj" fmla="val 597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23" name="AutoShape 5"/>
          <p:cNvSpPr>
            <a:spLocks noChangeArrowheads="1"/>
          </p:cNvSpPr>
          <p:nvPr/>
        </p:nvSpPr>
        <p:spPr bwMode="auto">
          <a:xfrm>
            <a:off x="2699916" y="769789"/>
            <a:ext cx="3384650"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dirty="0" smtClean="0">
                <a:solidFill>
                  <a:prstClr val="black"/>
                </a:solidFill>
                <a:latin typeface="ＭＳ Ｐゴシック" pitchFamily="50" charset="-128"/>
              </a:rPr>
              <a:t>特定目的基金からの借入残高の推移</a:t>
            </a:r>
            <a:endParaRPr lang="en-US" altLang="ja-JP" sz="1400" dirty="0">
              <a:solidFill>
                <a:prstClr val="black"/>
              </a:solidFill>
              <a:latin typeface="ＭＳ Ｐゴシック" pitchFamily="50" charset="-128"/>
            </a:endParaRPr>
          </a:p>
        </p:txBody>
      </p:sp>
      <p:sp>
        <p:nvSpPr>
          <p:cNvPr id="24" name="Text Box 3"/>
          <p:cNvSpPr txBox="1">
            <a:spLocks noChangeArrowheads="1"/>
          </p:cNvSpPr>
          <p:nvPr/>
        </p:nvSpPr>
        <p:spPr bwMode="auto">
          <a:xfrm>
            <a:off x="8388424" y="6162253"/>
            <a:ext cx="774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dirty="0">
                <a:solidFill>
                  <a:prstClr val="black"/>
                </a:solidFill>
              </a:rPr>
              <a:t>（年度）</a:t>
            </a:r>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1480102611"/>
              </p:ext>
            </p:extLst>
          </p:nvPr>
        </p:nvGraphicFramePr>
        <p:xfrm>
          <a:off x="370656" y="3962400"/>
          <a:ext cx="8305800" cy="2501900"/>
        </p:xfrm>
        <a:graphic>
          <a:graphicData uri="http://schemas.openxmlformats.org/presentationml/2006/ole">
            <mc:AlternateContent xmlns:mc="http://schemas.openxmlformats.org/markup-compatibility/2006">
              <mc:Choice xmlns:v="urn:schemas-microsoft-com:vml" Requires="v">
                <p:oleObj spid="_x0000_s33717" name="グラフ" r:id="rId6" imgW="8429549" imgH="2533802" progId="MSGraph.Chart.8">
                  <p:embed followColorScheme="full"/>
                </p:oleObj>
              </mc:Choice>
              <mc:Fallback>
                <p:oleObj name="グラフ" r:id="rId6" imgW="8429549" imgH="2533802" progId="MSGraph.Chart.8">
                  <p:embed followColorScheme="full"/>
                  <p:pic>
                    <p:nvPicPr>
                      <p:cNvPr id="0" name="Picture 9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656" y="3962400"/>
                        <a:ext cx="83058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 Box 12"/>
          <p:cNvSpPr txBox="1">
            <a:spLocks noChangeArrowheads="1"/>
          </p:cNvSpPr>
          <p:nvPr/>
        </p:nvSpPr>
        <p:spPr bwMode="auto">
          <a:xfrm>
            <a:off x="131242" y="3902859"/>
            <a:ext cx="755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dirty="0">
                <a:solidFill>
                  <a:prstClr val="black"/>
                </a:solidFill>
              </a:rPr>
              <a:t>（億円）</a:t>
            </a:r>
          </a:p>
        </p:txBody>
      </p:sp>
      <p:sp>
        <p:nvSpPr>
          <p:cNvPr id="27" name="AutoShape 3"/>
          <p:cNvSpPr>
            <a:spLocks noChangeArrowheads="1"/>
          </p:cNvSpPr>
          <p:nvPr/>
        </p:nvSpPr>
        <p:spPr bwMode="auto">
          <a:xfrm>
            <a:off x="179512" y="3860925"/>
            <a:ext cx="8785225" cy="2548384"/>
          </a:xfrm>
          <a:prstGeom prst="roundRect">
            <a:avLst>
              <a:gd name="adj" fmla="val 5972"/>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50000"/>
              </a:spcBef>
              <a:spcAft>
                <a:spcPct val="0"/>
              </a:spcAft>
            </a:pPr>
            <a:endParaRPr lang="ja-JP" altLang="en-US" sz="1000">
              <a:solidFill>
                <a:prstClr val="black"/>
              </a:solidFill>
              <a:latin typeface="Arial" charset="0"/>
            </a:endParaRPr>
          </a:p>
        </p:txBody>
      </p:sp>
      <p:sp>
        <p:nvSpPr>
          <p:cNvPr id="28" name="AutoShape 5"/>
          <p:cNvSpPr>
            <a:spLocks noChangeArrowheads="1"/>
          </p:cNvSpPr>
          <p:nvPr/>
        </p:nvSpPr>
        <p:spPr bwMode="auto">
          <a:xfrm>
            <a:off x="2699792" y="3657724"/>
            <a:ext cx="3384650" cy="360363"/>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dirty="0" smtClean="0">
                <a:solidFill>
                  <a:prstClr val="black"/>
                </a:solidFill>
                <a:latin typeface="ＭＳ Ｐゴシック" pitchFamily="50" charset="-128"/>
              </a:rPr>
              <a:t>企業局からの借入残高の推移</a:t>
            </a:r>
            <a:endParaRPr lang="en-US" altLang="ja-JP" sz="1400" dirty="0">
              <a:solidFill>
                <a:prstClr val="black"/>
              </a:solidFill>
              <a:latin typeface="ＭＳ Ｐゴシック" pitchFamily="50" charset="-128"/>
            </a:endParaRPr>
          </a:p>
        </p:txBody>
      </p:sp>
      <p:sp>
        <p:nvSpPr>
          <p:cNvPr id="29" name="正方形/長方形 28"/>
          <p:cNvSpPr/>
          <p:nvPr/>
        </p:nvSpPr>
        <p:spPr>
          <a:xfrm>
            <a:off x="7667446" y="1870818"/>
            <a:ext cx="327600" cy="216000"/>
          </a:xfrm>
          <a:prstGeom prst="rect">
            <a:avLst/>
          </a:prstGeom>
          <a:pattFill prst="smCheck">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900" dirty="0" smtClean="0">
                <a:solidFill>
                  <a:schemeClr val="tx1"/>
                </a:solidFill>
              </a:rPr>
              <a:t>41</a:t>
            </a:r>
            <a:endParaRPr kumimoji="1" lang="ja-JP" altLang="en-US" sz="900" dirty="0">
              <a:solidFill>
                <a:schemeClr val="tx1"/>
              </a:solidFill>
            </a:endParaRPr>
          </a:p>
        </p:txBody>
      </p:sp>
      <p:sp>
        <p:nvSpPr>
          <p:cNvPr id="2" name="正方形/長方形 1"/>
          <p:cNvSpPr/>
          <p:nvPr/>
        </p:nvSpPr>
        <p:spPr>
          <a:xfrm>
            <a:off x="827584" y="1353468"/>
            <a:ext cx="3155527" cy="301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rPr>
              <a:t>※H22</a:t>
            </a:r>
            <a:r>
              <a:rPr lang="ja-JP" altLang="en-US" sz="1000" dirty="0" smtClean="0">
                <a:solidFill>
                  <a:schemeClr val="tx1"/>
                </a:solidFill>
              </a:rPr>
              <a:t>は</a:t>
            </a:r>
            <a:r>
              <a:rPr lang="en-US" altLang="ja-JP" sz="1000" dirty="0" smtClean="0">
                <a:solidFill>
                  <a:schemeClr val="tx1"/>
                </a:solidFill>
              </a:rPr>
              <a:t>11</a:t>
            </a:r>
            <a:r>
              <a:rPr lang="ja-JP" altLang="en-US" sz="1000" dirty="0" smtClean="0">
                <a:solidFill>
                  <a:schemeClr val="tx1"/>
                </a:solidFill>
              </a:rPr>
              <a:t>月補正後（但し、基金の統廃合は反映済）</a:t>
            </a:r>
            <a:endParaRPr lang="en-US" altLang="ja-JP" sz="1000" dirty="0" smtClean="0">
              <a:solidFill>
                <a:schemeClr val="tx1"/>
              </a:solidFill>
            </a:endParaRPr>
          </a:p>
          <a:p>
            <a:r>
              <a:rPr lang="en-US" altLang="ja-JP" sz="1000" dirty="0" smtClean="0">
                <a:solidFill>
                  <a:schemeClr val="tx1"/>
                </a:solidFill>
              </a:rPr>
              <a:t>    H23</a:t>
            </a:r>
            <a:r>
              <a:rPr lang="ja-JP" altLang="en-US" sz="1000" dirty="0" smtClean="0">
                <a:solidFill>
                  <a:schemeClr val="tx1"/>
                </a:solidFill>
              </a:rPr>
              <a:t>は当初予算ベースで算出</a:t>
            </a:r>
            <a:endParaRPr kumimoji="1" lang="ja-JP" altLang="en-US" sz="1000" dirty="0">
              <a:solidFill>
                <a:schemeClr val="tx1"/>
              </a:solidFill>
            </a:endParaRPr>
          </a:p>
        </p:txBody>
      </p:sp>
      <p:sp>
        <p:nvSpPr>
          <p:cNvPr id="30" name="正方形/長方形 29"/>
          <p:cNvSpPr/>
          <p:nvPr/>
        </p:nvSpPr>
        <p:spPr>
          <a:xfrm>
            <a:off x="827584" y="4272813"/>
            <a:ext cx="2974825" cy="189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schemeClr val="tx1"/>
                </a:solidFill>
              </a:rPr>
              <a:t>※H22</a:t>
            </a:r>
            <a:r>
              <a:rPr lang="ja-JP" altLang="en-US" sz="1000" dirty="0" smtClean="0">
                <a:solidFill>
                  <a:schemeClr val="tx1"/>
                </a:solidFill>
              </a:rPr>
              <a:t>は</a:t>
            </a:r>
            <a:r>
              <a:rPr lang="en-US" altLang="ja-JP" sz="1000" dirty="0" smtClean="0">
                <a:solidFill>
                  <a:schemeClr val="tx1"/>
                </a:solidFill>
              </a:rPr>
              <a:t>11</a:t>
            </a:r>
            <a:r>
              <a:rPr lang="ja-JP" altLang="en-US" sz="1000" dirty="0" smtClean="0">
                <a:solidFill>
                  <a:schemeClr val="tx1"/>
                </a:solidFill>
              </a:rPr>
              <a:t>月補正後、</a:t>
            </a:r>
            <a:r>
              <a:rPr lang="en-US" altLang="ja-JP" sz="1000" dirty="0" smtClean="0">
                <a:solidFill>
                  <a:schemeClr val="tx1"/>
                </a:solidFill>
              </a:rPr>
              <a:t>H23</a:t>
            </a:r>
            <a:r>
              <a:rPr lang="ja-JP" altLang="en-US" sz="1000" dirty="0" smtClean="0">
                <a:solidFill>
                  <a:schemeClr val="tx1"/>
                </a:solidFill>
              </a:rPr>
              <a:t>は当初予算ベースで算出</a:t>
            </a:r>
            <a:endParaRPr kumimoji="1" lang="ja-JP" altLang="en-US" sz="1000" dirty="0">
              <a:solidFill>
                <a:schemeClr val="tx1"/>
              </a:solidFill>
            </a:endParaRPr>
          </a:p>
        </p:txBody>
      </p:sp>
    </p:spTree>
    <p:extLst>
      <p:ext uri="{BB962C8B-B14F-4D97-AF65-F5344CB8AC3E}">
        <p14:creationId xmlns:p14="http://schemas.microsoft.com/office/powerpoint/2010/main" val="5757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6176"/>
            <a:ext cx="9144000" cy="584775"/>
          </a:xfrm>
          <a:prstGeom prst="rect">
            <a:avLst/>
          </a:prstGeom>
          <a:solidFill>
            <a:srgbClr val="FF8BBA"/>
          </a:solidFill>
          <a:ln w="9525">
            <a:noFill/>
            <a:miter lim="800000"/>
            <a:headEnd/>
            <a:tailEnd/>
          </a:ln>
          <a:effectLst/>
        </p:spPr>
        <p:txBody>
          <a:bodyPr>
            <a:spAutoFit/>
          </a:bodyPr>
          <a:lstStyle/>
          <a:p>
            <a:pPr fontAlgn="base">
              <a:spcBef>
                <a:spcPct val="50000"/>
              </a:spcBef>
              <a:spcAft>
                <a:spcPct val="0"/>
              </a:spcAft>
              <a:defRPr/>
            </a:pPr>
            <a:r>
              <a:rPr lang="ja-JP" altLang="en-US" sz="3200" i="1" dirty="0" smtClean="0">
                <a:solidFill>
                  <a:prstClr val="white"/>
                </a:solidFill>
                <a:effectLst>
                  <a:outerShdw blurRad="38100" dist="38100" dir="2700000" algn="tl">
                    <a:srgbClr val="000000"/>
                  </a:outerShdw>
                </a:effectLst>
                <a:latin typeface="HGS創英角ﾎﾟｯﾌﾟ体" pitchFamily="50" charset="-128"/>
                <a:ea typeface="HGS創英角ﾎﾟｯﾌﾟ体" pitchFamily="50" charset="-128"/>
              </a:rPr>
              <a:t>　</a:t>
            </a:r>
            <a:r>
              <a:rPr lang="en-US" altLang="ja-JP" sz="3200" i="1" dirty="0" smtClean="0">
                <a:solidFill>
                  <a:prstClr val="white"/>
                </a:solidFill>
                <a:effectLst>
                  <a:outerShdw blurRad="38100" dist="38100" dir="2700000" algn="tl">
                    <a:srgbClr val="000000"/>
                  </a:outerShdw>
                </a:effectLst>
                <a:latin typeface="HGS創英角ﾎﾟｯﾌﾟ体" pitchFamily="50" charset="-128"/>
                <a:ea typeface="HGS創英角ﾎﾟｯﾌﾟ体" pitchFamily="50" charset="-128"/>
              </a:rPr>
              <a:t>MEMO</a:t>
            </a:r>
            <a:endParaRPr lang="ja-JP" altLang="en-US" sz="3200" i="1" dirty="0">
              <a:solidFill>
                <a:prstClr val="white"/>
              </a:solidFill>
              <a:effectLst>
                <a:outerShdw blurRad="38100" dist="38100" dir="2700000" algn="tl">
                  <a:srgbClr val="000000"/>
                </a:outerShdw>
              </a:effectLst>
              <a:latin typeface="HGS創英角ﾎﾟｯﾌﾟ体" pitchFamily="50" charset="-128"/>
              <a:ea typeface="HGS創英角ﾎﾟｯﾌﾟ体" pitchFamily="50" charset="-128"/>
            </a:endParaRPr>
          </a:p>
        </p:txBody>
      </p:sp>
      <p:cxnSp>
        <p:nvCxnSpPr>
          <p:cNvPr id="5" name="直線コネクタ 4"/>
          <p:cNvCxnSpPr/>
          <p:nvPr/>
        </p:nvCxnSpPr>
        <p:spPr>
          <a:xfrm>
            <a:off x="216000" y="1124744"/>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6000" y="1556792"/>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16000" y="1988840"/>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16000" y="2420888"/>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16000" y="2852936"/>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16000" y="3284984"/>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16000" y="3717032"/>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16000" y="4149080"/>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16000" y="4581128"/>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16000" y="5013176"/>
            <a:ext cx="867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16000" y="5445224"/>
            <a:ext cx="669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16000" y="5877272"/>
            <a:ext cx="669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16000" y="6309320"/>
            <a:ext cx="6696000" cy="0"/>
          </a:xfrm>
          <a:prstGeom prst="line">
            <a:avLst/>
          </a:prstGeom>
          <a:ln w="38100">
            <a:solidFill>
              <a:srgbClr val="FF8BBA">
                <a:alpha val="50000"/>
              </a:srgbClr>
            </a:solidFill>
          </a:ln>
        </p:spPr>
        <p:style>
          <a:lnRef idx="1">
            <a:schemeClr val="accent1"/>
          </a:lnRef>
          <a:fillRef idx="0">
            <a:schemeClr val="accent1"/>
          </a:fillRef>
          <a:effectRef idx="0">
            <a:schemeClr val="accent1"/>
          </a:effectRef>
          <a:fontRef idx="minor">
            <a:schemeClr val="tx1"/>
          </a:fontRef>
        </p:style>
      </p:cxnSp>
      <p:pic>
        <p:nvPicPr>
          <p:cNvPr id="62468" name="図 133" descr="12_桃太郎姿.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154808"/>
            <a:ext cx="1800200" cy="144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323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7" name="desk1"/>
          <p:cNvSpPr>
            <a:spLocks noEditPoints="1" noChangeArrowheads="1"/>
          </p:cNvSpPr>
          <p:nvPr/>
        </p:nvSpPr>
        <p:spPr bwMode="auto">
          <a:xfrm>
            <a:off x="179388" y="1052513"/>
            <a:ext cx="8713787" cy="2592387"/>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E1FF"/>
          </a:solidFill>
          <a:ln w="9525">
            <a:noFill/>
            <a:miter lim="800000"/>
            <a:headEnd/>
            <a:tailEnd/>
          </a:ln>
          <a:effectLst>
            <a:outerShdw dist="107763" dir="2700000" algn="ctr" rotWithShape="0">
              <a:srgbClr val="808080"/>
            </a:outerShdw>
          </a:effectLst>
        </p:spPr>
        <p:txBody>
          <a:bodyPr/>
          <a:lstStyle/>
          <a:p>
            <a:pPr fontAlgn="base">
              <a:spcBef>
                <a:spcPct val="0"/>
              </a:spcBef>
              <a:spcAft>
                <a:spcPct val="0"/>
              </a:spcAft>
              <a:defRPr/>
            </a:pPr>
            <a:r>
              <a:rPr lang="en-US" altLang="ja-JP" sz="1600" dirty="0">
                <a:solidFill>
                  <a:prstClr val="black"/>
                </a:solidFill>
                <a:latin typeface="MS UI Gothic" pitchFamily="50" charset="-128"/>
                <a:ea typeface="MS UI Gothic" pitchFamily="50" charset="-128"/>
              </a:rPr>
              <a:t>○</a:t>
            </a:r>
            <a:r>
              <a:rPr lang="ja-JP" altLang="en-US" sz="1600" dirty="0">
                <a:solidFill>
                  <a:prstClr val="black"/>
                </a:solidFill>
                <a:latin typeface="MS UI Gothic" pitchFamily="50" charset="-128"/>
                <a:ea typeface="MS UI Gothic" pitchFamily="50" charset="-128"/>
              </a:rPr>
              <a:t>　岡山県総務部財政課　　　　　　</a:t>
            </a:r>
          </a:p>
          <a:p>
            <a:pPr lvl="1" fontAlgn="base">
              <a:spcBef>
                <a:spcPct val="0"/>
              </a:spcBef>
              <a:spcAft>
                <a:spcPct val="0"/>
              </a:spcAft>
              <a:buClr>
                <a:srgbClr val="800000"/>
              </a:buClr>
              <a:buFont typeface="Wingdings" pitchFamily="2" charset="2"/>
              <a:buChar char="Ø"/>
              <a:defRPr/>
            </a:pPr>
            <a:r>
              <a:rPr lang="ja-JP" altLang="en-US" sz="1600" dirty="0">
                <a:solidFill>
                  <a:prstClr val="black"/>
                </a:solidFill>
                <a:latin typeface="MS UI Gothic" pitchFamily="50" charset="-128"/>
                <a:ea typeface="MS UI Gothic" pitchFamily="50" charset="-128"/>
              </a:rPr>
              <a:t>　住所　　　　　〒</a:t>
            </a:r>
            <a:r>
              <a:rPr lang="en-US" altLang="ja-JP" sz="1600" dirty="0">
                <a:solidFill>
                  <a:prstClr val="black"/>
                </a:solidFill>
                <a:latin typeface="MS UI Gothic" pitchFamily="50" charset="-128"/>
                <a:ea typeface="MS UI Gothic" pitchFamily="50" charset="-128"/>
              </a:rPr>
              <a:t>700-8570</a:t>
            </a:r>
            <a:r>
              <a:rPr lang="ja-JP" altLang="en-US" sz="1600" dirty="0">
                <a:solidFill>
                  <a:prstClr val="black"/>
                </a:solidFill>
                <a:latin typeface="MS UI Gothic" pitchFamily="50" charset="-128"/>
                <a:ea typeface="MS UI Gothic" pitchFamily="50" charset="-128"/>
              </a:rPr>
              <a:t>　岡山県岡山市北区内山下二丁目４番６号</a:t>
            </a:r>
          </a:p>
          <a:p>
            <a:pPr lvl="1" fontAlgn="base">
              <a:spcBef>
                <a:spcPct val="0"/>
              </a:spcBef>
              <a:spcAft>
                <a:spcPct val="0"/>
              </a:spcAft>
              <a:buClr>
                <a:srgbClr val="800000"/>
              </a:buClr>
              <a:buFont typeface="Wingdings" pitchFamily="2" charset="2"/>
              <a:buChar char="Ø"/>
              <a:defRPr/>
            </a:pPr>
            <a:r>
              <a:rPr lang="ja-JP" altLang="en-US" sz="1600" dirty="0">
                <a:solidFill>
                  <a:prstClr val="black"/>
                </a:solidFill>
                <a:latin typeface="MS UI Gothic" pitchFamily="50" charset="-128"/>
                <a:ea typeface="MS UI Gothic" pitchFamily="50" charset="-128"/>
              </a:rPr>
              <a:t>　ＴＥＬ　　　　　０８６－２２６－７２３２（直通）</a:t>
            </a:r>
          </a:p>
          <a:p>
            <a:pPr lvl="1" fontAlgn="base">
              <a:spcBef>
                <a:spcPct val="0"/>
              </a:spcBef>
              <a:spcAft>
                <a:spcPct val="0"/>
              </a:spcAft>
              <a:buClr>
                <a:srgbClr val="800000"/>
              </a:buClr>
              <a:buFont typeface="Wingdings" pitchFamily="2" charset="2"/>
              <a:buChar char="Ø"/>
              <a:defRPr/>
            </a:pPr>
            <a:r>
              <a:rPr lang="ja-JP" altLang="en-US" sz="1600" dirty="0">
                <a:solidFill>
                  <a:prstClr val="black"/>
                </a:solidFill>
                <a:latin typeface="MS UI Gothic" pitchFamily="50" charset="-128"/>
                <a:ea typeface="MS UI Gothic" pitchFamily="50" charset="-128"/>
              </a:rPr>
              <a:t>　ＦＡＸ　　　　　０８６－２２１－６７９８</a:t>
            </a:r>
          </a:p>
          <a:p>
            <a:pPr lvl="1" fontAlgn="base">
              <a:spcBef>
                <a:spcPct val="0"/>
              </a:spcBef>
              <a:spcAft>
                <a:spcPct val="0"/>
              </a:spcAft>
              <a:buClr>
                <a:srgbClr val="800000"/>
              </a:buClr>
              <a:buFont typeface="Wingdings" pitchFamily="2" charset="2"/>
              <a:buChar char="Ø"/>
              <a:defRPr/>
            </a:pPr>
            <a:r>
              <a:rPr lang="ja-JP" altLang="en-US" sz="1600" dirty="0">
                <a:solidFill>
                  <a:prstClr val="black"/>
                </a:solidFill>
                <a:latin typeface="MS UI Gothic" pitchFamily="50" charset="-128"/>
                <a:ea typeface="MS UI Gothic" pitchFamily="50" charset="-128"/>
              </a:rPr>
              <a:t>　Ｅ－ｍａｉｌ　　</a:t>
            </a:r>
            <a:r>
              <a:rPr lang="en-US" altLang="ja-JP" sz="1600" dirty="0">
                <a:solidFill>
                  <a:prstClr val="black"/>
                </a:solidFill>
                <a:latin typeface="MS UI Gothic" pitchFamily="50" charset="-128"/>
                <a:ea typeface="MS UI Gothic" pitchFamily="50" charset="-128"/>
              </a:rPr>
              <a:t>zaisei@pref.okayama.lg.jp</a:t>
            </a:r>
          </a:p>
          <a:p>
            <a:pPr fontAlgn="base">
              <a:spcBef>
                <a:spcPct val="0"/>
              </a:spcBef>
              <a:spcAft>
                <a:spcPct val="0"/>
              </a:spcAft>
              <a:defRPr/>
            </a:pPr>
            <a:endParaRPr lang="en-US" altLang="ja-JP" sz="1600" dirty="0">
              <a:solidFill>
                <a:prstClr val="black"/>
              </a:solidFill>
              <a:latin typeface="MS UI Gothic" pitchFamily="50" charset="-128"/>
              <a:ea typeface="MS UI Gothic" pitchFamily="50" charset="-128"/>
            </a:endParaRPr>
          </a:p>
          <a:p>
            <a:pPr fontAlgn="base">
              <a:spcBef>
                <a:spcPct val="0"/>
              </a:spcBef>
              <a:spcAft>
                <a:spcPct val="0"/>
              </a:spcAft>
              <a:defRPr/>
            </a:pPr>
            <a:r>
              <a:rPr lang="en-US" altLang="ja-JP" sz="1600" dirty="0">
                <a:solidFill>
                  <a:prstClr val="black"/>
                </a:solidFill>
                <a:latin typeface="MS UI Gothic" pitchFamily="50" charset="-128"/>
                <a:ea typeface="MS UI Gothic" pitchFamily="50" charset="-128"/>
              </a:rPr>
              <a:t>○</a:t>
            </a:r>
            <a:r>
              <a:rPr lang="ja-JP" altLang="en-US" sz="1600" dirty="0">
                <a:solidFill>
                  <a:prstClr val="black"/>
                </a:solidFill>
                <a:latin typeface="MS UI Gothic" pitchFamily="50" charset="-128"/>
                <a:ea typeface="MS UI Gothic" pitchFamily="50" charset="-128"/>
              </a:rPr>
              <a:t>　岡山県総務部財政課ホームページ</a:t>
            </a:r>
          </a:p>
          <a:p>
            <a:pPr fontAlgn="base">
              <a:spcBef>
                <a:spcPct val="0"/>
              </a:spcBef>
              <a:spcAft>
                <a:spcPct val="0"/>
              </a:spcAft>
              <a:defRPr/>
            </a:pPr>
            <a:r>
              <a:rPr lang="ja-JP" altLang="en-US" sz="1600" dirty="0">
                <a:solidFill>
                  <a:prstClr val="black"/>
                </a:solidFill>
                <a:latin typeface="MS UI Gothic" pitchFamily="50" charset="-128"/>
                <a:ea typeface="MS UI Gothic" pitchFamily="50" charset="-128"/>
              </a:rPr>
              <a:t>　　　　　　</a:t>
            </a:r>
            <a:r>
              <a:rPr lang="en-US" altLang="ja-JP" sz="1600" dirty="0">
                <a:solidFill>
                  <a:prstClr val="black"/>
                </a:solidFill>
                <a:latin typeface="MS UI Gothic" pitchFamily="50" charset="-128"/>
                <a:ea typeface="MS UI Gothic" pitchFamily="50" charset="-128"/>
              </a:rPr>
              <a:t>http://www.pref.okayama.jp/soshiki/kakuka.html?sec_sec1=8</a:t>
            </a:r>
          </a:p>
        </p:txBody>
      </p:sp>
      <p:sp>
        <p:nvSpPr>
          <p:cNvPr id="66564" name="Line 4"/>
          <p:cNvSpPr>
            <a:spLocks noChangeShapeType="1"/>
          </p:cNvSpPr>
          <p:nvPr/>
        </p:nvSpPr>
        <p:spPr bwMode="auto">
          <a:xfrm>
            <a:off x="0" y="-11113"/>
            <a:ext cx="9144000" cy="0"/>
          </a:xfrm>
          <a:prstGeom prst="line">
            <a:avLst/>
          </a:prstGeom>
          <a:noFill/>
          <a:ln w="76200">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66565" name="Text Box 5"/>
          <p:cNvSpPr txBox="1">
            <a:spLocks noChangeArrowheads="1"/>
          </p:cNvSpPr>
          <p:nvPr/>
        </p:nvSpPr>
        <p:spPr bwMode="auto">
          <a:xfrm>
            <a:off x="4763" y="3175"/>
            <a:ext cx="2838450" cy="650875"/>
          </a:xfrm>
          <a:prstGeom prst="rect">
            <a:avLst/>
          </a:prstGeom>
          <a:solidFill>
            <a:srgbClr val="FF8BBA"/>
          </a:solidFill>
          <a:ln w="9525" algn="ctr">
            <a:solidFill>
              <a:srgbClr val="FF8BBA"/>
            </a:solidFill>
            <a:miter lim="800000"/>
            <a:headEnd/>
            <a:tailEnd/>
          </a:ln>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endParaRPr lang="ja-JP" altLang="ja-JP" sz="3600" b="1">
              <a:solidFill>
                <a:prstClr val="white"/>
              </a:solidFill>
            </a:endParaRPr>
          </a:p>
        </p:txBody>
      </p:sp>
      <p:sp>
        <p:nvSpPr>
          <p:cNvPr id="66566" name="AutoShape 6"/>
          <p:cNvSpPr>
            <a:spLocks noChangeArrowheads="1"/>
          </p:cNvSpPr>
          <p:nvPr/>
        </p:nvSpPr>
        <p:spPr bwMode="auto">
          <a:xfrm rot="5400000">
            <a:off x="3091657" y="-264319"/>
            <a:ext cx="668338" cy="1165225"/>
          </a:xfrm>
          <a:prstGeom prst="rtTriangle">
            <a:avLst/>
          </a:prstGeom>
          <a:solidFill>
            <a:srgbClr val="FF8BBA"/>
          </a:solidFill>
          <a:ln w="9525" algn="ctr">
            <a:solidFill>
              <a:srgbClr val="FF8BBA"/>
            </a:solidFill>
            <a:miter lim="800000"/>
            <a:headEnd/>
            <a:tailEnd/>
          </a:ln>
        </p:spPr>
        <p:txBody>
          <a:bodyPr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968711" name="Text Box 7"/>
          <p:cNvSpPr txBox="1">
            <a:spLocks noChangeArrowheads="1"/>
          </p:cNvSpPr>
          <p:nvPr/>
        </p:nvSpPr>
        <p:spPr bwMode="auto">
          <a:xfrm>
            <a:off x="34925" y="44450"/>
            <a:ext cx="3024188"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lang="ja-JP" altLang="en-US" sz="2400" b="1" i="1">
                <a:solidFill>
                  <a:prstClr val="white"/>
                </a:solidFill>
                <a:effectLst>
                  <a:outerShdw blurRad="38100" dist="38100" dir="2700000" algn="tl">
                    <a:srgbClr val="C0C0C0"/>
                  </a:outerShdw>
                </a:effectLst>
                <a:latin typeface="Arial" charset="0"/>
              </a:rPr>
              <a:t>＜お問い合わせ先＞</a:t>
            </a:r>
          </a:p>
        </p:txBody>
      </p:sp>
      <p:pic>
        <p:nvPicPr>
          <p:cNvPr id="2" name="図 132" descr="11_お願い.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903" y="4005263"/>
            <a:ext cx="2826341" cy="24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p:cNvGrpSpPr/>
          <p:nvPr/>
        </p:nvGrpSpPr>
        <p:grpSpPr>
          <a:xfrm>
            <a:off x="2771800" y="4149763"/>
            <a:ext cx="2376487" cy="1079500"/>
            <a:chOff x="4427538" y="120254"/>
            <a:chExt cx="2376487" cy="1079500"/>
          </a:xfrm>
        </p:grpSpPr>
        <p:sp>
          <p:nvSpPr>
            <p:cNvPr id="12" name="AutoShape 9"/>
            <p:cNvSpPr>
              <a:spLocks noChangeArrowheads="1"/>
            </p:cNvSpPr>
            <p:nvPr/>
          </p:nvSpPr>
          <p:spPr bwMode="auto">
            <a:xfrm>
              <a:off x="4427538" y="120254"/>
              <a:ext cx="2376487" cy="1079500"/>
            </a:xfrm>
            <a:prstGeom prst="wedgeRoundRectCallout">
              <a:avLst>
                <a:gd name="adj1" fmla="val 68236"/>
                <a:gd name="adj2" fmla="val 47060"/>
                <a:gd name="adj3" fmla="val 16667"/>
              </a:avLst>
            </a:prstGeom>
            <a:solidFill>
              <a:srgbClr val="FFE1FF"/>
            </a:solidFill>
            <a:ln w="9525" algn="ctr">
              <a:solidFill>
                <a:srgbClr val="800000"/>
              </a:solidFill>
              <a:miter lim="800000"/>
              <a:headEnd/>
              <a:tailEnd/>
            </a:ln>
          </p:spPr>
          <p:txBody>
            <a:bodyPr anchor="ctr"/>
            <a:lstStyle/>
            <a:p>
              <a:pPr algn="ctr" fontAlgn="base">
                <a:spcBef>
                  <a:spcPct val="50000"/>
                </a:spcBef>
                <a:spcAft>
                  <a:spcPct val="0"/>
                </a:spcAft>
              </a:pPr>
              <a:endParaRPr lang="ja-JP" altLang="ja-JP" sz="1000" b="1">
                <a:solidFill>
                  <a:prstClr val="black"/>
                </a:solidFill>
                <a:latin typeface="Arial" charset="0"/>
              </a:endParaRPr>
            </a:p>
          </p:txBody>
        </p:sp>
        <p:sp>
          <p:nvSpPr>
            <p:cNvPr id="13" name="Text Box 10"/>
            <p:cNvSpPr txBox="1">
              <a:spLocks noChangeArrowheads="1"/>
            </p:cNvSpPr>
            <p:nvPr/>
          </p:nvSpPr>
          <p:spPr bwMode="auto">
            <a:xfrm>
              <a:off x="4643438" y="264716"/>
              <a:ext cx="1871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400" b="1">
                  <a:solidFill>
                    <a:prstClr val="black"/>
                  </a:solidFill>
                  <a:ea typeface="HG丸ｺﾞｼｯｸM-PRO" pitchFamily="50" charset="-128"/>
                </a:rPr>
                <a:t>さらに詳しい情報は県庁ホームページでご覧になれます。</a:t>
              </a:r>
            </a:p>
          </p:txBody>
        </p:sp>
      </p:grpSp>
    </p:spTree>
    <p:extLst>
      <p:ext uri="{BB962C8B-B14F-4D97-AF65-F5344CB8AC3E}">
        <p14:creationId xmlns:p14="http://schemas.microsoft.com/office/powerpoint/2010/main" val="152204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59" y="5307075"/>
            <a:ext cx="10080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3911" name="Text Box 71"/>
          <p:cNvSpPr txBox="1">
            <a:spLocks noChangeArrowheads="1"/>
          </p:cNvSpPr>
          <p:nvPr/>
        </p:nvSpPr>
        <p:spPr bwMode="auto">
          <a:xfrm>
            <a:off x="4284663" y="6491288"/>
            <a:ext cx="4859337" cy="369332"/>
          </a:xfrm>
          <a:prstGeom prst="rect">
            <a:avLst/>
          </a:prstGeom>
          <a:gradFill rotWithShape="1">
            <a:gsLst>
              <a:gs pos="0">
                <a:schemeClr val="bg1"/>
              </a:gs>
              <a:gs pos="100000">
                <a:srgbClr val="FF6600"/>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dirty="0">
                <a:solidFill>
                  <a:prstClr val="white"/>
                </a:solidFill>
                <a:effectLst>
                  <a:outerShdw blurRad="38100" dist="38100" dir="2700000" algn="tl">
                    <a:srgbClr val="000000"/>
                  </a:outerShdw>
                </a:effectLst>
                <a:latin typeface="Arial" charset="0"/>
              </a:rPr>
              <a:t>平成</a:t>
            </a:r>
            <a:r>
              <a:rPr lang="ja-JP" altLang="en-US" b="1" i="1" dirty="0" smtClean="0">
                <a:solidFill>
                  <a:prstClr val="white"/>
                </a:solidFill>
                <a:effectLst>
                  <a:outerShdw blurRad="38100" dist="38100" dir="2700000" algn="tl">
                    <a:srgbClr val="000000"/>
                  </a:outerShdw>
                </a:effectLst>
                <a:latin typeface="Arial" charset="0"/>
              </a:rPr>
              <a:t>２</a:t>
            </a:r>
            <a:r>
              <a:rPr lang="ja-JP" altLang="en-US" b="1" i="1" dirty="0">
                <a:solidFill>
                  <a:prstClr val="white"/>
                </a:solidFill>
                <a:effectLst>
                  <a:outerShdw blurRad="38100" dist="38100" dir="2700000" algn="tl">
                    <a:srgbClr val="000000"/>
                  </a:outerShdw>
                </a:effectLst>
                <a:latin typeface="Arial" charset="0"/>
              </a:rPr>
              <a:t>３</a:t>
            </a:r>
            <a:r>
              <a:rPr lang="ja-JP" altLang="en-US" b="1" i="1" dirty="0" smtClean="0">
                <a:solidFill>
                  <a:prstClr val="white"/>
                </a:solidFill>
                <a:effectLst>
                  <a:outerShdw blurRad="38100" dist="38100" dir="2700000" algn="tl">
                    <a:srgbClr val="000000"/>
                  </a:outerShdw>
                </a:effectLst>
                <a:latin typeface="Arial" charset="0"/>
              </a:rPr>
              <a:t>年度</a:t>
            </a:r>
            <a:r>
              <a:rPr lang="ja-JP" altLang="en-US" b="1" i="1" dirty="0">
                <a:solidFill>
                  <a:prstClr val="white"/>
                </a:solidFill>
                <a:effectLst>
                  <a:outerShdw blurRad="38100" dist="38100" dir="2700000" algn="tl">
                    <a:srgbClr val="000000"/>
                  </a:outerShdw>
                </a:effectLst>
                <a:latin typeface="Arial" charset="0"/>
              </a:rPr>
              <a:t>当初予算</a:t>
            </a:r>
          </a:p>
        </p:txBody>
      </p:sp>
      <p:sp>
        <p:nvSpPr>
          <p:cNvPr id="25603" name="Text Box 4"/>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a:solidFill>
                  <a:prstClr val="black"/>
                </a:solidFill>
              </a:rPr>
              <a:t>－５－</a:t>
            </a:r>
          </a:p>
        </p:txBody>
      </p:sp>
      <p:sp>
        <p:nvSpPr>
          <p:cNvPr id="803845" name="Text Box 5"/>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Arial" charset="0"/>
                <a:ea typeface="HGPｺﾞｼｯｸE" pitchFamily="50" charset="-128"/>
              </a:rPr>
              <a:t>県民１人当たりの歳出・歳入予算</a:t>
            </a:r>
          </a:p>
        </p:txBody>
      </p:sp>
      <p:grpSp>
        <p:nvGrpSpPr>
          <p:cNvPr id="25605" name="Group 6"/>
          <p:cNvGrpSpPr>
            <a:grpSpLocks/>
          </p:cNvGrpSpPr>
          <p:nvPr/>
        </p:nvGrpSpPr>
        <p:grpSpPr bwMode="auto">
          <a:xfrm>
            <a:off x="53975" y="6381750"/>
            <a:ext cx="1638300" cy="457200"/>
            <a:chOff x="4728" y="3999"/>
            <a:chExt cx="1032" cy="288"/>
          </a:xfrm>
        </p:grpSpPr>
        <p:sp>
          <p:nvSpPr>
            <p:cNvPr id="803847" name="Text Box 7"/>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5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Line 70"/>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25607" name="AutoShape 73"/>
          <p:cNvSpPr>
            <a:spLocks noChangeArrowheads="1"/>
          </p:cNvSpPr>
          <p:nvPr/>
        </p:nvSpPr>
        <p:spPr bwMode="auto">
          <a:xfrm>
            <a:off x="145480" y="836612"/>
            <a:ext cx="4354512" cy="5472000"/>
          </a:xfrm>
          <a:prstGeom prst="roundRect">
            <a:avLst>
              <a:gd name="adj" fmla="val 5736"/>
            </a:avLst>
          </a:prstGeom>
          <a:noFill/>
          <a:ln w="381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50000"/>
              </a:spcBef>
              <a:spcAft>
                <a:spcPct val="0"/>
              </a:spcAft>
            </a:pPr>
            <a:endParaRPr lang="ja-JP" altLang="en-US" sz="1000">
              <a:solidFill>
                <a:prstClr val="black"/>
              </a:solidFill>
              <a:latin typeface="Arial" charset="0"/>
            </a:endParaRPr>
          </a:p>
        </p:txBody>
      </p:sp>
      <p:sp>
        <p:nvSpPr>
          <p:cNvPr id="803916" name="AutoShape 76"/>
          <p:cNvSpPr>
            <a:spLocks noChangeArrowheads="1"/>
          </p:cNvSpPr>
          <p:nvPr/>
        </p:nvSpPr>
        <p:spPr bwMode="auto">
          <a:xfrm>
            <a:off x="323280" y="702000"/>
            <a:ext cx="1512000" cy="288000"/>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dirty="0" smtClean="0">
                <a:solidFill>
                  <a:prstClr val="black"/>
                </a:solidFill>
                <a:latin typeface="Arial" charset="0"/>
              </a:rPr>
              <a:t>歳入では</a:t>
            </a:r>
            <a:endParaRPr lang="ja-JP" altLang="en-US" sz="1400" dirty="0">
              <a:solidFill>
                <a:prstClr val="black"/>
              </a:solidFill>
              <a:latin typeface="Arial" charset="0"/>
            </a:endParaRPr>
          </a:p>
        </p:txBody>
      </p:sp>
      <p:sp>
        <p:nvSpPr>
          <p:cNvPr id="25621" name="AutoShape 103"/>
          <p:cNvSpPr>
            <a:spLocks noChangeArrowheads="1"/>
          </p:cNvSpPr>
          <p:nvPr/>
        </p:nvSpPr>
        <p:spPr bwMode="auto">
          <a:xfrm>
            <a:off x="4609976" y="835200"/>
            <a:ext cx="4354512" cy="5472000"/>
          </a:xfrm>
          <a:prstGeom prst="roundRect">
            <a:avLst>
              <a:gd name="adj" fmla="val 5736"/>
            </a:avLst>
          </a:prstGeom>
          <a:noFill/>
          <a:ln w="381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50000"/>
              </a:spcBef>
              <a:spcAft>
                <a:spcPct val="0"/>
              </a:spcAft>
            </a:pPr>
            <a:endParaRPr lang="ja-JP" altLang="en-US" sz="1000">
              <a:solidFill>
                <a:prstClr val="black"/>
              </a:solidFill>
              <a:latin typeface="Arial"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096365071"/>
              </p:ext>
            </p:extLst>
          </p:nvPr>
        </p:nvGraphicFramePr>
        <p:xfrm>
          <a:off x="335503" y="918294"/>
          <a:ext cx="1716217" cy="5568950"/>
        </p:xfrm>
        <a:graphic>
          <a:graphicData uri="http://schemas.openxmlformats.org/presentationml/2006/ole">
            <mc:AlternateContent xmlns:mc="http://schemas.openxmlformats.org/markup-compatibility/2006">
              <mc:Choice xmlns:v="urn:schemas-microsoft-com:vml" Requires="v">
                <p:oleObj spid="_x0000_s36737" name="グラフ" r:id="rId6" imgW="952500" imgH="3991051" progId="MSGraph.Chart.8">
                  <p:embed followColorScheme="full"/>
                </p:oleObj>
              </mc:Choice>
              <mc:Fallback>
                <p:oleObj name="グラフ" r:id="rId6" imgW="952500" imgH="3991051" progId="MSGraph.Chart.8">
                  <p:embed followColorScheme="full"/>
                  <p:pic>
                    <p:nvPicPr>
                      <p:cNvPr id="0" name="Picture 19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503" y="918294"/>
                        <a:ext cx="1716217" cy="556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161" descr="p_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7939" y="955889"/>
            <a:ext cx="855662"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オブジェクト 4"/>
          <p:cNvGraphicFramePr>
            <a:graphicFrameLocks noChangeAspect="1"/>
          </p:cNvGraphicFramePr>
          <p:nvPr>
            <p:extLst>
              <p:ext uri="{D42A27DB-BD31-4B8C-83A1-F6EECF244321}">
                <p14:modId xmlns:p14="http://schemas.microsoft.com/office/powerpoint/2010/main" val="771993500"/>
              </p:ext>
            </p:extLst>
          </p:nvPr>
        </p:nvGraphicFramePr>
        <p:xfrm>
          <a:off x="4716463" y="922338"/>
          <a:ext cx="1716087" cy="5568950"/>
        </p:xfrm>
        <a:graphic>
          <a:graphicData uri="http://schemas.openxmlformats.org/presentationml/2006/ole">
            <mc:AlternateContent xmlns:mc="http://schemas.openxmlformats.org/markup-compatibility/2006">
              <mc:Choice xmlns:v="urn:schemas-microsoft-com:vml" Requires="v">
                <p:oleObj spid="_x0000_s36738" name="グラフ" r:id="rId9" imgW="952500" imgH="3991051" progId="MSGraph.Chart.8">
                  <p:embed followColorScheme="full"/>
                </p:oleObj>
              </mc:Choice>
              <mc:Fallback>
                <p:oleObj name="グラフ" r:id="rId9" imgW="952500" imgH="3991051" progId="MSGraph.Chart.8">
                  <p:embed followColorScheme="full"/>
                  <p:pic>
                    <p:nvPicPr>
                      <p:cNvPr id="0" name="Picture 19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922338"/>
                        <a:ext cx="1716087" cy="556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テキスト ボックス 1"/>
          <p:cNvSpPr txBox="1"/>
          <p:nvPr/>
        </p:nvSpPr>
        <p:spPr bwMode="auto">
          <a:xfrm>
            <a:off x="453877" y="1124744"/>
            <a:ext cx="1639168" cy="677108"/>
          </a:xfrm>
          <a:prstGeom prst="rect">
            <a:avLst/>
          </a:prstGeom>
          <a:noFill/>
          <a:ln w="28575" algn="ctr">
            <a:noFill/>
            <a:miter lim="800000"/>
            <a:headEnd/>
            <a:tailEnd/>
          </a:ln>
          <a:effectLst/>
        </p:spPr>
        <p:txBody>
          <a:bodyPr wrap="square" rtlCol="0">
            <a:spAutoFit/>
          </a:bodyPr>
          <a:lstStyle/>
          <a:p>
            <a:pPr algn="ctr"/>
            <a:r>
              <a:rPr kumimoji="1" lang="ja-JP" altLang="en-US" sz="1200" dirty="0" smtClean="0">
                <a:latin typeface="ＭＳ Ｐゴシック" pitchFamily="50" charset="-128"/>
              </a:rPr>
              <a:t>県民１人当たりの</a:t>
            </a:r>
            <a:endParaRPr kumimoji="1" lang="en-US" altLang="ja-JP" sz="1200" dirty="0" smtClean="0">
              <a:latin typeface="ＭＳ Ｐゴシック" pitchFamily="50" charset="-128"/>
            </a:endParaRPr>
          </a:p>
          <a:p>
            <a:pPr algn="ctr"/>
            <a:r>
              <a:rPr kumimoji="1" lang="ja-JP" altLang="en-US" sz="1200" dirty="0" smtClean="0">
                <a:latin typeface="ＭＳ Ｐゴシック" pitchFamily="50" charset="-128"/>
              </a:rPr>
              <a:t>歳　　入</a:t>
            </a:r>
            <a:endParaRPr kumimoji="1" lang="en-US" altLang="ja-JP" sz="1200" dirty="0" smtClean="0">
              <a:latin typeface="ＭＳ Ｐゴシック" pitchFamily="50" charset="-128"/>
            </a:endParaRPr>
          </a:p>
          <a:p>
            <a:pPr algn="ctr"/>
            <a:r>
              <a:rPr lang="ja-JP" altLang="en-US" sz="1400" b="1" dirty="0" smtClean="0">
                <a:solidFill>
                  <a:schemeClr val="accent2">
                    <a:lumMod val="75000"/>
                  </a:schemeClr>
                </a:solidFill>
                <a:latin typeface="HG丸ｺﾞｼｯｸM-PRO" pitchFamily="50" charset="-128"/>
                <a:ea typeface="HG丸ｺﾞｼｯｸM-PRO" pitchFamily="50" charset="-128"/>
              </a:rPr>
              <a:t>約</a:t>
            </a:r>
            <a:r>
              <a:rPr lang="ja-JP" altLang="en-US" sz="1400" b="1" dirty="0">
                <a:solidFill>
                  <a:schemeClr val="accent2">
                    <a:lumMod val="75000"/>
                  </a:schemeClr>
                </a:solidFill>
                <a:latin typeface="HG丸ｺﾞｼｯｸM-PRO" pitchFamily="50" charset="-128"/>
                <a:ea typeface="HG丸ｺﾞｼｯｸM-PRO" pitchFamily="50" charset="-128"/>
              </a:rPr>
              <a:t>３４</a:t>
            </a:r>
            <a:r>
              <a:rPr lang="ja-JP" altLang="en-US" sz="1400" b="1" dirty="0" smtClean="0">
                <a:solidFill>
                  <a:schemeClr val="accent2">
                    <a:lumMod val="75000"/>
                  </a:schemeClr>
                </a:solidFill>
                <a:latin typeface="HG丸ｺﾞｼｯｸM-PRO" pitchFamily="50" charset="-128"/>
                <a:ea typeface="HG丸ｺﾞｼｯｸM-PRO" pitchFamily="50" charset="-128"/>
              </a:rPr>
              <a:t>万円</a:t>
            </a:r>
            <a:endParaRPr kumimoji="1" lang="ja-JP" altLang="en-US" sz="1400" b="1" dirty="0">
              <a:solidFill>
                <a:schemeClr val="accent2">
                  <a:lumMod val="75000"/>
                </a:schemeClr>
              </a:solidFill>
              <a:latin typeface="HG丸ｺﾞｼｯｸM-PRO" pitchFamily="50" charset="-128"/>
              <a:ea typeface="HG丸ｺﾞｼｯｸM-PRO" pitchFamily="50" charset="-128"/>
            </a:endParaRPr>
          </a:p>
        </p:txBody>
      </p:sp>
      <p:sp>
        <p:nvSpPr>
          <p:cNvPr id="33" name="テキスト ボックス 32"/>
          <p:cNvSpPr txBox="1"/>
          <p:nvPr/>
        </p:nvSpPr>
        <p:spPr bwMode="auto">
          <a:xfrm>
            <a:off x="4805040" y="1169369"/>
            <a:ext cx="1639168" cy="677108"/>
          </a:xfrm>
          <a:prstGeom prst="rect">
            <a:avLst/>
          </a:prstGeom>
          <a:noFill/>
          <a:ln w="28575" algn="ctr">
            <a:noFill/>
            <a:miter lim="800000"/>
            <a:headEnd/>
            <a:tailEnd/>
          </a:ln>
          <a:effectLst/>
        </p:spPr>
        <p:txBody>
          <a:bodyPr wrap="square" rtlCol="0">
            <a:spAutoFit/>
          </a:bodyPr>
          <a:lstStyle/>
          <a:p>
            <a:pPr algn="ctr"/>
            <a:r>
              <a:rPr kumimoji="1" lang="ja-JP" altLang="en-US" sz="1200" dirty="0" smtClean="0">
                <a:latin typeface="ＭＳ Ｐゴシック" pitchFamily="50" charset="-128"/>
              </a:rPr>
              <a:t>県民１人当たりの</a:t>
            </a:r>
            <a:endParaRPr kumimoji="1" lang="en-US" altLang="ja-JP" sz="1200" dirty="0" smtClean="0">
              <a:latin typeface="ＭＳ Ｐゴシック" pitchFamily="50" charset="-128"/>
            </a:endParaRPr>
          </a:p>
          <a:p>
            <a:pPr algn="ctr"/>
            <a:r>
              <a:rPr kumimoji="1" lang="ja-JP" altLang="en-US" sz="1200" dirty="0" smtClean="0">
                <a:latin typeface="ＭＳ Ｐゴシック" pitchFamily="50" charset="-128"/>
              </a:rPr>
              <a:t>歳　　出</a:t>
            </a:r>
            <a:endParaRPr kumimoji="1" lang="en-US" altLang="ja-JP" sz="1200" dirty="0" smtClean="0">
              <a:latin typeface="ＭＳ Ｐゴシック" pitchFamily="50" charset="-128"/>
            </a:endParaRPr>
          </a:p>
          <a:p>
            <a:pPr algn="ctr"/>
            <a:r>
              <a:rPr lang="ja-JP" altLang="en-US" sz="1400" b="1" dirty="0" smtClean="0">
                <a:solidFill>
                  <a:schemeClr val="accent2">
                    <a:lumMod val="75000"/>
                  </a:schemeClr>
                </a:solidFill>
                <a:latin typeface="HG丸ｺﾞｼｯｸM-PRO" pitchFamily="50" charset="-128"/>
                <a:ea typeface="HG丸ｺﾞｼｯｸM-PRO" pitchFamily="50" charset="-128"/>
              </a:rPr>
              <a:t>約</a:t>
            </a:r>
            <a:r>
              <a:rPr lang="ja-JP" altLang="en-US" sz="1400" b="1" dirty="0">
                <a:solidFill>
                  <a:schemeClr val="accent2">
                    <a:lumMod val="75000"/>
                  </a:schemeClr>
                </a:solidFill>
                <a:latin typeface="HG丸ｺﾞｼｯｸM-PRO" pitchFamily="50" charset="-128"/>
                <a:ea typeface="HG丸ｺﾞｼｯｸM-PRO" pitchFamily="50" charset="-128"/>
              </a:rPr>
              <a:t>３４</a:t>
            </a:r>
            <a:r>
              <a:rPr lang="ja-JP" altLang="en-US" sz="1400" b="1" dirty="0" smtClean="0">
                <a:solidFill>
                  <a:schemeClr val="accent2">
                    <a:lumMod val="75000"/>
                  </a:schemeClr>
                </a:solidFill>
                <a:latin typeface="HG丸ｺﾞｼｯｸM-PRO" pitchFamily="50" charset="-128"/>
                <a:ea typeface="HG丸ｺﾞｼｯｸM-PRO" pitchFamily="50" charset="-128"/>
              </a:rPr>
              <a:t>万円</a:t>
            </a:r>
            <a:endParaRPr kumimoji="1" lang="ja-JP" altLang="en-US" sz="1400" b="1" dirty="0">
              <a:solidFill>
                <a:schemeClr val="accent2">
                  <a:lumMod val="75000"/>
                </a:schemeClr>
              </a:solidFill>
              <a:latin typeface="HG丸ｺﾞｼｯｸM-PRO" pitchFamily="50" charset="-128"/>
              <a:ea typeface="HG丸ｺﾞｼｯｸM-PRO" pitchFamily="50" charset="-128"/>
            </a:endParaRPr>
          </a:p>
        </p:txBody>
      </p:sp>
      <p:sp>
        <p:nvSpPr>
          <p:cNvPr id="39" name="テキスト ボックス 38"/>
          <p:cNvSpPr txBox="1"/>
          <p:nvPr/>
        </p:nvSpPr>
        <p:spPr bwMode="auto">
          <a:xfrm>
            <a:off x="720000" y="5426892"/>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EA3A8A"/>
                </a:solidFill>
                <a:latin typeface="HG丸ｺﾞｼｯｸM-PRO" pitchFamily="50" charset="-128"/>
                <a:ea typeface="HG丸ｺﾞｼｯｸM-PRO" pitchFamily="50" charset="-128"/>
              </a:rPr>
              <a:t>約</a:t>
            </a:r>
            <a:r>
              <a:rPr lang="en-US" altLang="ja-JP" sz="1400" b="1" dirty="0" smtClean="0">
                <a:solidFill>
                  <a:srgbClr val="EA3A8A"/>
                </a:solidFill>
                <a:latin typeface="HG丸ｺﾞｼｯｸM-PRO" pitchFamily="50" charset="-128"/>
                <a:ea typeface="HG丸ｺﾞｼｯｸM-PRO" pitchFamily="50" charset="-128"/>
              </a:rPr>
              <a:t>10</a:t>
            </a:r>
            <a:r>
              <a:rPr kumimoji="1" lang="ja-JP" altLang="en-US" sz="1400" b="1" dirty="0" smtClean="0">
                <a:solidFill>
                  <a:srgbClr val="EA3A8A"/>
                </a:solidFill>
                <a:latin typeface="HG丸ｺﾞｼｯｸM-PRO" pitchFamily="50" charset="-128"/>
                <a:ea typeface="HG丸ｺﾞｼｯｸM-PRO" pitchFamily="50" charset="-128"/>
              </a:rPr>
              <a:t>万円</a:t>
            </a:r>
            <a:endParaRPr kumimoji="1" lang="ja-JP" altLang="en-US" sz="1400" b="1" dirty="0">
              <a:solidFill>
                <a:srgbClr val="EA3A8A"/>
              </a:solidFill>
              <a:latin typeface="HG丸ｺﾞｼｯｸM-PRO" pitchFamily="50" charset="-128"/>
              <a:ea typeface="HG丸ｺﾞｼｯｸM-PRO" pitchFamily="50" charset="-128"/>
            </a:endParaRPr>
          </a:p>
        </p:txBody>
      </p:sp>
      <p:sp>
        <p:nvSpPr>
          <p:cNvPr id="51" name="テキスト ボックス 50"/>
          <p:cNvSpPr txBox="1"/>
          <p:nvPr/>
        </p:nvSpPr>
        <p:spPr bwMode="auto">
          <a:xfrm>
            <a:off x="720000" y="2339503"/>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EA3A8A"/>
                </a:solidFill>
                <a:latin typeface="HG丸ｺﾞｼｯｸM-PRO" pitchFamily="50" charset="-128"/>
                <a:ea typeface="HG丸ｺﾞｼｯｸM-PRO" pitchFamily="50" charset="-128"/>
              </a:rPr>
              <a:t>約</a:t>
            </a:r>
            <a:r>
              <a:rPr lang="en-US" altLang="ja-JP" sz="1400" b="1" dirty="0">
                <a:solidFill>
                  <a:srgbClr val="EA3A8A"/>
                </a:solidFill>
                <a:latin typeface="HG丸ｺﾞｼｯｸM-PRO" pitchFamily="50" charset="-128"/>
                <a:ea typeface="HG丸ｺﾞｼｯｸM-PRO" pitchFamily="50" charset="-128"/>
              </a:rPr>
              <a:t> </a:t>
            </a:r>
            <a:r>
              <a:rPr lang="en-US" altLang="ja-JP" sz="1400" b="1" dirty="0" smtClean="0">
                <a:solidFill>
                  <a:srgbClr val="EA3A8A"/>
                </a:solidFill>
                <a:latin typeface="HG丸ｺﾞｼｯｸM-PRO" pitchFamily="50" charset="-128"/>
                <a:ea typeface="HG丸ｺﾞｼｯｸM-PRO" pitchFamily="50" charset="-128"/>
              </a:rPr>
              <a:t> 3</a:t>
            </a:r>
            <a:r>
              <a:rPr kumimoji="1" lang="ja-JP" altLang="en-US" sz="1400" b="1" dirty="0" smtClean="0">
                <a:solidFill>
                  <a:srgbClr val="EA3A8A"/>
                </a:solidFill>
                <a:latin typeface="HG丸ｺﾞｼｯｸM-PRO" pitchFamily="50" charset="-128"/>
                <a:ea typeface="HG丸ｺﾞｼｯｸM-PRO" pitchFamily="50" charset="-128"/>
              </a:rPr>
              <a:t>万円</a:t>
            </a:r>
            <a:endParaRPr kumimoji="1" lang="ja-JP" altLang="en-US" sz="1400" b="1" dirty="0">
              <a:solidFill>
                <a:srgbClr val="EA3A8A"/>
              </a:solidFill>
              <a:latin typeface="HG丸ｺﾞｼｯｸM-PRO" pitchFamily="50" charset="-128"/>
              <a:ea typeface="HG丸ｺﾞｼｯｸM-PRO" pitchFamily="50" charset="-128"/>
            </a:endParaRPr>
          </a:p>
        </p:txBody>
      </p:sp>
      <p:sp>
        <p:nvSpPr>
          <p:cNvPr id="58" name="テキスト ボックス 57"/>
          <p:cNvSpPr txBox="1"/>
          <p:nvPr/>
        </p:nvSpPr>
        <p:spPr bwMode="auto">
          <a:xfrm>
            <a:off x="720000" y="2784251"/>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EA3A8A"/>
                </a:solidFill>
                <a:latin typeface="HG丸ｺﾞｼｯｸM-PRO" pitchFamily="50" charset="-128"/>
                <a:ea typeface="HG丸ｺﾞｼｯｸM-PRO" pitchFamily="50" charset="-128"/>
              </a:rPr>
              <a:t>約</a:t>
            </a:r>
            <a:r>
              <a:rPr lang="en-US" altLang="ja-JP" sz="1400" b="1" dirty="0">
                <a:solidFill>
                  <a:srgbClr val="EA3A8A"/>
                </a:solidFill>
                <a:latin typeface="HG丸ｺﾞｼｯｸM-PRO" pitchFamily="50" charset="-128"/>
                <a:ea typeface="HG丸ｺﾞｼｯｸM-PRO" pitchFamily="50" charset="-128"/>
              </a:rPr>
              <a:t> </a:t>
            </a:r>
            <a:r>
              <a:rPr lang="en-US" altLang="ja-JP" sz="1400" b="1" dirty="0" smtClean="0">
                <a:solidFill>
                  <a:srgbClr val="EA3A8A"/>
                </a:solidFill>
                <a:latin typeface="HG丸ｺﾞｼｯｸM-PRO" pitchFamily="50" charset="-128"/>
                <a:ea typeface="HG丸ｺﾞｼｯｸM-PRO" pitchFamily="50" charset="-128"/>
              </a:rPr>
              <a:t> 4</a:t>
            </a:r>
            <a:r>
              <a:rPr kumimoji="1" lang="ja-JP" altLang="en-US" sz="1400" b="1" dirty="0" smtClean="0">
                <a:solidFill>
                  <a:srgbClr val="EA3A8A"/>
                </a:solidFill>
                <a:latin typeface="HG丸ｺﾞｼｯｸM-PRO" pitchFamily="50" charset="-128"/>
                <a:ea typeface="HG丸ｺﾞｼｯｸM-PRO" pitchFamily="50" charset="-128"/>
              </a:rPr>
              <a:t>万円</a:t>
            </a:r>
            <a:endParaRPr kumimoji="1" lang="ja-JP" altLang="en-US" sz="1400" b="1" dirty="0">
              <a:solidFill>
                <a:srgbClr val="EA3A8A"/>
              </a:solidFill>
              <a:latin typeface="HG丸ｺﾞｼｯｸM-PRO" pitchFamily="50" charset="-128"/>
              <a:ea typeface="HG丸ｺﾞｼｯｸM-PRO" pitchFamily="50" charset="-128"/>
            </a:endParaRPr>
          </a:p>
        </p:txBody>
      </p:sp>
      <p:sp>
        <p:nvSpPr>
          <p:cNvPr id="59" name="テキスト ボックス 58"/>
          <p:cNvSpPr txBox="1"/>
          <p:nvPr/>
        </p:nvSpPr>
        <p:spPr bwMode="auto">
          <a:xfrm>
            <a:off x="720000" y="3387178"/>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EA3A8A"/>
                </a:solidFill>
                <a:latin typeface="HG丸ｺﾞｼｯｸM-PRO" pitchFamily="50" charset="-128"/>
                <a:ea typeface="HG丸ｺﾞｼｯｸM-PRO" pitchFamily="50" charset="-128"/>
              </a:rPr>
              <a:t>約</a:t>
            </a:r>
            <a:r>
              <a:rPr lang="en-US" altLang="ja-JP" sz="1400" b="1" dirty="0">
                <a:solidFill>
                  <a:srgbClr val="EA3A8A"/>
                </a:solidFill>
                <a:latin typeface="HG丸ｺﾞｼｯｸM-PRO" pitchFamily="50" charset="-128"/>
                <a:ea typeface="HG丸ｺﾞｼｯｸM-PRO" pitchFamily="50" charset="-128"/>
              </a:rPr>
              <a:t> </a:t>
            </a:r>
            <a:r>
              <a:rPr lang="en-US" altLang="ja-JP" sz="1400" b="1" dirty="0" smtClean="0">
                <a:solidFill>
                  <a:srgbClr val="EA3A8A"/>
                </a:solidFill>
                <a:latin typeface="HG丸ｺﾞｼｯｸM-PRO" pitchFamily="50" charset="-128"/>
                <a:ea typeface="HG丸ｺﾞｼｯｸM-PRO" pitchFamily="50" charset="-128"/>
              </a:rPr>
              <a:t> 6</a:t>
            </a:r>
            <a:r>
              <a:rPr kumimoji="1" lang="ja-JP" altLang="en-US" sz="1400" b="1" dirty="0" smtClean="0">
                <a:solidFill>
                  <a:srgbClr val="EA3A8A"/>
                </a:solidFill>
                <a:latin typeface="HG丸ｺﾞｼｯｸM-PRO" pitchFamily="50" charset="-128"/>
                <a:ea typeface="HG丸ｺﾞｼｯｸM-PRO" pitchFamily="50" charset="-128"/>
              </a:rPr>
              <a:t>万円</a:t>
            </a:r>
            <a:endParaRPr kumimoji="1" lang="ja-JP" altLang="en-US" sz="1400" b="1" dirty="0">
              <a:solidFill>
                <a:srgbClr val="EA3A8A"/>
              </a:solidFill>
              <a:latin typeface="HG丸ｺﾞｼｯｸM-PRO" pitchFamily="50" charset="-128"/>
              <a:ea typeface="HG丸ｺﾞｼｯｸM-PRO" pitchFamily="50" charset="-128"/>
            </a:endParaRPr>
          </a:p>
        </p:txBody>
      </p:sp>
      <p:sp>
        <p:nvSpPr>
          <p:cNvPr id="60" name="テキスト ボックス 59"/>
          <p:cNvSpPr txBox="1"/>
          <p:nvPr/>
        </p:nvSpPr>
        <p:spPr bwMode="auto">
          <a:xfrm>
            <a:off x="720000" y="4283719"/>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EA3A8A"/>
                </a:solidFill>
                <a:latin typeface="HG丸ｺﾞｼｯｸM-PRO" pitchFamily="50" charset="-128"/>
                <a:ea typeface="HG丸ｺﾞｼｯｸM-PRO" pitchFamily="50" charset="-128"/>
              </a:rPr>
              <a:t>約  </a:t>
            </a:r>
            <a:r>
              <a:rPr lang="en-US" altLang="ja-JP" sz="1400" b="1" dirty="0" smtClean="0">
                <a:solidFill>
                  <a:srgbClr val="EA3A8A"/>
                </a:solidFill>
                <a:latin typeface="HG丸ｺﾞｼｯｸM-PRO" pitchFamily="50" charset="-128"/>
                <a:ea typeface="HG丸ｺﾞｼｯｸM-PRO" pitchFamily="50" charset="-128"/>
              </a:rPr>
              <a:t>9</a:t>
            </a:r>
            <a:r>
              <a:rPr kumimoji="1" lang="ja-JP" altLang="en-US" sz="1400" b="1" dirty="0" smtClean="0">
                <a:solidFill>
                  <a:srgbClr val="EA3A8A"/>
                </a:solidFill>
                <a:latin typeface="HG丸ｺﾞｼｯｸM-PRO" pitchFamily="50" charset="-128"/>
                <a:ea typeface="HG丸ｺﾞｼｯｸM-PRO" pitchFamily="50" charset="-128"/>
              </a:rPr>
              <a:t>万円</a:t>
            </a:r>
            <a:endParaRPr kumimoji="1" lang="ja-JP" altLang="en-US" sz="1400" b="1" dirty="0">
              <a:solidFill>
                <a:srgbClr val="EA3A8A"/>
              </a:solidFill>
              <a:latin typeface="HG丸ｺﾞｼｯｸM-PRO" pitchFamily="50" charset="-128"/>
              <a:ea typeface="HG丸ｺﾞｼｯｸM-PRO" pitchFamily="50" charset="-128"/>
            </a:endParaRPr>
          </a:p>
        </p:txBody>
      </p:sp>
      <p:sp>
        <p:nvSpPr>
          <p:cNvPr id="61" name="テキスト ボックス 60"/>
          <p:cNvSpPr txBox="1"/>
          <p:nvPr/>
        </p:nvSpPr>
        <p:spPr bwMode="auto">
          <a:xfrm>
            <a:off x="720000" y="1907455"/>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EA3A8A"/>
                </a:solidFill>
                <a:latin typeface="HG丸ｺﾞｼｯｸM-PRO" pitchFamily="50" charset="-128"/>
                <a:ea typeface="HG丸ｺﾞｼｯｸM-PRO" pitchFamily="50" charset="-128"/>
              </a:rPr>
              <a:t>約</a:t>
            </a:r>
            <a:r>
              <a:rPr lang="en-US" altLang="ja-JP" sz="1400" b="1" dirty="0">
                <a:solidFill>
                  <a:srgbClr val="EA3A8A"/>
                </a:solidFill>
                <a:latin typeface="HG丸ｺﾞｼｯｸM-PRO" pitchFamily="50" charset="-128"/>
                <a:ea typeface="HG丸ｺﾞｼｯｸM-PRO" pitchFamily="50" charset="-128"/>
              </a:rPr>
              <a:t> </a:t>
            </a:r>
            <a:r>
              <a:rPr lang="en-US" altLang="ja-JP" sz="1400" b="1" dirty="0" smtClean="0">
                <a:solidFill>
                  <a:srgbClr val="EA3A8A"/>
                </a:solidFill>
                <a:latin typeface="HG丸ｺﾞｼｯｸM-PRO" pitchFamily="50" charset="-128"/>
                <a:ea typeface="HG丸ｺﾞｼｯｸM-PRO" pitchFamily="50" charset="-128"/>
              </a:rPr>
              <a:t> 2</a:t>
            </a:r>
            <a:r>
              <a:rPr kumimoji="1" lang="ja-JP" altLang="en-US" sz="1400" b="1" dirty="0" smtClean="0">
                <a:solidFill>
                  <a:srgbClr val="EA3A8A"/>
                </a:solidFill>
                <a:latin typeface="HG丸ｺﾞｼｯｸM-PRO" pitchFamily="50" charset="-128"/>
                <a:ea typeface="HG丸ｺﾞｼｯｸM-PRO" pitchFamily="50" charset="-128"/>
              </a:rPr>
              <a:t>万円</a:t>
            </a:r>
            <a:endParaRPr kumimoji="1" lang="ja-JP" altLang="en-US" sz="1400" b="1" dirty="0">
              <a:solidFill>
                <a:srgbClr val="EA3A8A"/>
              </a:solidFill>
              <a:latin typeface="HG丸ｺﾞｼｯｸM-PRO" pitchFamily="50" charset="-128"/>
              <a:ea typeface="HG丸ｺﾞｼｯｸM-PRO" pitchFamily="50" charset="-128"/>
            </a:endParaRPr>
          </a:p>
        </p:txBody>
      </p:sp>
      <p:sp>
        <p:nvSpPr>
          <p:cNvPr id="62" name="テキスト ボックス 61"/>
          <p:cNvSpPr txBox="1"/>
          <p:nvPr/>
        </p:nvSpPr>
        <p:spPr bwMode="auto">
          <a:xfrm>
            <a:off x="5112896" y="5516661"/>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a:t>
            </a:r>
            <a:r>
              <a:rPr lang="en-US" altLang="ja-JP" sz="1400" b="1" dirty="0">
                <a:solidFill>
                  <a:srgbClr val="FF0066"/>
                </a:solidFill>
                <a:latin typeface="HG丸ｺﾞｼｯｸM-PRO" pitchFamily="50" charset="-128"/>
                <a:ea typeface="HG丸ｺﾞｼｯｸM-PRO" pitchFamily="50" charset="-128"/>
              </a:rPr>
              <a:t> </a:t>
            </a:r>
            <a:r>
              <a:rPr lang="en-US" altLang="ja-JP" sz="1400" b="1" dirty="0" smtClean="0">
                <a:solidFill>
                  <a:srgbClr val="FF0066"/>
                </a:solidFill>
                <a:latin typeface="HG丸ｺﾞｼｯｸM-PRO" pitchFamily="50" charset="-128"/>
                <a:ea typeface="HG丸ｺﾞｼｯｸM-PRO" pitchFamily="50" charset="-128"/>
              </a:rPr>
              <a:t> 9</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sp>
        <p:nvSpPr>
          <p:cNvPr id="63" name="テキスト ボックス 62"/>
          <p:cNvSpPr txBox="1"/>
          <p:nvPr/>
        </p:nvSpPr>
        <p:spPr bwMode="auto">
          <a:xfrm>
            <a:off x="5112896" y="3193231"/>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a:t>
            </a:r>
            <a:r>
              <a:rPr lang="en-US" altLang="ja-JP" sz="1400" b="1" dirty="0">
                <a:solidFill>
                  <a:srgbClr val="FF0066"/>
                </a:solidFill>
                <a:latin typeface="HG丸ｺﾞｼｯｸM-PRO" pitchFamily="50" charset="-128"/>
                <a:ea typeface="HG丸ｺﾞｼｯｸM-PRO" pitchFamily="50" charset="-128"/>
              </a:rPr>
              <a:t> </a:t>
            </a:r>
            <a:r>
              <a:rPr lang="en-US" altLang="ja-JP" sz="1400" b="1" dirty="0" smtClean="0">
                <a:solidFill>
                  <a:srgbClr val="FF0066"/>
                </a:solidFill>
                <a:latin typeface="HG丸ｺﾞｼｯｸM-PRO" pitchFamily="50" charset="-128"/>
                <a:ea typeface="HG丸ｺﾞｼｯｸM-PRO" pitchFamily="50" charset="-128"/>
              </a:rPr>
              <a:t> 2</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sp>
        <p:nvSpPr>
          <p:cNvPr id="64" name="テキスト ボックス 63"/>
          <p:cNvSpPr txBox="1"/>
          <p:nvPr/>
        </p:nvSpPr>
        <p:spPr bwMode="auto">
          <a:xfrm>
            <a:off x="5112896" y="3553271"/>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a:t>
            </a:r>
            <a:r>
              <a:rPr lang="en-US" altLang="ja-JP" sz="1400" b="1" dirty="0">
                <a:solidFill>
                  <a:srgbClr val="FF0066"/>
                </a:solidFill>
                <a:latin typeface="HG丸ｺﾞｼｯｸM-PRO" pitchFamily="50" charset="-128"/>
                <a:ea typeface="HG丸ｺﾞｼｯｸM-PRO" pitchFamily="50" charset="-128"/>
              </a:rPr>
              <a:t> </a:t>
            </a:r>
            <a:r>
              <a:rPr lang="en-US" altLang="ja-JP" sz="1400" b="1" dirty="0" smtClean="0">
                <a:solidFill>
                  <a:srgbClr val="FF0066"/>
                </a:solidFill>
                <a:latin typeface="HG丸ｺﾞｼｯｸM-PRO" pitchFamily="50" charset="-128"/>
                <a:ea typeface="HG丸ｺﾞｼｯｸM-PRO" pitchFamily="50" charset="-128"/>
              </a:rPr>
              <a:t> 3</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sp>
        <p:nvSpPr>
          <p:cNvPr id="65" name="テキスト ボックス 64"/>
          <p:cNvSpPr txBox="1"/>
          <p:nvPr/>
        </p:nvSpPr>
        <p:spPr bwMode="auto">
          <a:xfrm>
            <a:off x="5112896" y="3913311"/>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a:t>
            </a:r>
            <a:r>
              <a:rPr lang="en-US" altLang="ja-JP" sz="1400" b="1" dirty="0">
                <a:solidFill>
                  <a:srgbClr val="FF0066"/>
                </a:solidFill>
                <a:latin typeface="HG丸ｺﾞｼｯｸM-PRO" pitchFamily="50" charset="-128"/>
                <a:ea typeface="HG丸ｺﾞｼｯｸM-PRO" pitchFamily="50" charset="-128"/>
              </a:rPr>
              <a:t> </a:t>
            </a:r>
            <a:r>
              <a:rPr lang="en-US" altLang="ja-JP" sz="1400" b="1" dirty="0" smtClean="0">
                <a:solidFill>
                  <a:srgbClr val="FF0066"/>
                </a:solidFill>
                <a:latin typeface="HG丸ｺﾞｼｯｸM-PRO" pitchFamily="50" charset="-128"/>
                <a:ea typeface="HG丸ｺﾞｼｯｸM-PRO" pitchFamily="50" charset="-128"/>
              </a:rPr>
              <a:t> 5</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sp>
        <p:nvSpPr>
          <p:cNvPr id="66" name="テキスト ボックス 65"/>
          <p:cNvSpPr txBox="1"/>
          <p:nvPr/>
        </p:nvSpPr>
        <p:spPr bwMode="auto">
          <a:xfrm>
            <a:off x="5112896" y="4581128"/>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  </a:t>
            </a:r>
            <a:r>
              <a:rPr lang="en-US" altLang="ja-JP" sz="1400" b="1" dirty="0">
                <a:solidFill>
                  <a:srgbClr val="FF0066"/>
                </a:solidFill>
                <a:latin typeface="HG丸ｺﾞｼｯｸM-PRO" pitchFamily="50" charset="-128"/>
                <a:ea typeface="HG丸ｺﾞｼｯｸM-PRO" pitchFamily="50" charset="-128"/>
              </a:rPr>
              <a:t>6</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sp>
        <p:nvSpPr>
          <p:cNvPr id="67" name="テキスト ボックス 66"/>
          <p:cNvSpPr txBox="1"/>
          <p:nvPr/>
        </p:nvSpPr>
        <p:spPr bwMode="auto">
          <a:xfrm>
            <a:off x="5112896" y="2852936"/>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a:t>
            </a:r>
            <a:r>
              <a:rPr lang="en-US" altLang="ja-JP" sz="1400" b="1" dirty="0">
                <a:solidFill>
                  <a:srgbClr val="FF0066"/>
                </a:solidFill>
                <a:latin typeface="HG丸ｺﾞｼｯｸM-PRO" pitchFamily="50" charset="-128"/>
                <a:ea typeface="HG丸ｺﾞｼｯｸM-PRO" pitchFamily="50" charset="-128"/>
              </a:rPr>
              <a:t> </a:t>
            </a:r>
            <a:r>
              <a:rPr lang="en-US" altLang="ja-JP" sz="1400" b="1" dirty="0" smtClean="0">
                <a:solidFill>
                  <a:srgbClr val="FF0066"/>
                </a:solidFill>
                <a:latin typeface="HG丸ｺﾞｼｯｸM-PRO" pitchFamily="50" charset="-128"/>
                <a:ea typeface="HG丸ｺﾞｼｯｸM-PRO" pitchFamily="50" charset="-128"/>
              </a:rPr>
              <a:t> 2</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sp>
        <p:nvSpPr>
          <p:cNvPr id="68" name="テキスト ボックス 67"/>
          <p:cNvSpPr txBox="1"/>
          <p:nvPr/>
        </p:nvSpPr>
        <p:spPr bwMode="auto">
          <a:xfrm>
            <a:off x="5112896" y="2526804"/>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a:t>
            </a:r>
            <a:r>
              <a:rPr lang="en-US" altLang="ja-JP" sz="1400" b="1" dirty="0">
                <a:solidFill>
                  <a:srgbClr val="FF0066"/>
                </a:solidFill>
                <a:latin typeface="HG丸ｺﾞｼｯｸM-PRO" pitchFamily="50" charset="-128"/>
                <a:ea typeface="HG丸ｺﾞｼｯｸM-PRO" pitchFamily="50" charset="-128"/>
              </a:rPr>
              <a:t> </a:t>
            </a:r>
            <a:r>
              <a:rPr lang="en-US" altLang="ja-JP" sz="1400" b="1" dirty="0" smtClean="0">
                <a:solidFill>
                  <a:srgbClr val="FF0066"/>
                </a:solidFill>
                <a:latin typeface="HG丸ｺﾞｼｯｸM-PRO" pitchFamily="50" charset="-128"/>
                <a:ea typeface="HG丸ｺﾞｼｯｸM-PRO" pitchFamily="50" charset="-128"/>
              </a:rPr>
              <a:t> 1</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sp>
        <p:nvSpPr>
          <p:cNvPr id="69" name="テキスト ボックス 68"/>
          <p:cNvSpPr txBox="1"/>
          <p:nvPr/>
        </p:nvSpPr>
        <p:spPr bwMode="auto">
          <a:xfrm>
            <a:off x="5135364" y="2060848"/>
            <a:ext cx="1008000" cy="307777"/>
          </a:xfrm>
          <a:prstGeom prst="rect">
            <a:avLst/>
          </a:prstGeom>
          <a:solidFill>
            <a:schemeClr val="bg1">
              <a:alpha val="70000"/>
            </a:schemeClr>
          </a:solidFill>
          <a:ln w="28575" algn="ctr">
            <a:noFill/>
            <a:miter lim="800000"/>
            <a:headEnd/>
            <a:tailEnd/>
          </a:ln>
          <a:effectLst/>
        </p:spPr>
        <p:txBody>
          <a:bodyPr wrap="square" rtlCol="0">
            <a:spAutoFit/>
          </a:bodyPr>
          <a:lstStyle/>
          <a:p>
            <a:pPr algn="ctr"/>
            <a:r>
              <a:rPr kumimoji="1" lang="ja-JP" altLang="en-US" sz="1400" b="1" dirty="0" smtClean="0">
                <a:solidFill>
                  <a:srgbClr val="FF0066"/>
                </a:solidFill>
                <a:latin typeface="HG丸ｺﾞｼｯｸM-PRO" pitchFamily="50" charset="-128"/>
                <a:ea typeface="HG丸ｺﾞｼｯｸM-PRO" pitchFamily="50" charset="-128"/>
              </a:rPr>
              <a:t>約</a:t>
            </a:r>
            <a:r>
              <a:rPr lang="en-US" altLang="ja-JP" sz="1400" b="1" dirty="0">
                <a:solidFill>
                  <a:srgbClr val="FF0066"/>
                </a:solidFill>
                <a:latin typeface="HG丸ｺﾞｼｯｸM-PRO" pitchFamily="50" charset="-128"/>
                <a:ea typeface="HG丸ｺﾞｼｯｸM-PRO" pitchFamily="50" charset="-128"/>
              </a:rPr>
              <a:t> </a:t>
            </a:r>
            <a:r>
              <a:rPr lang="en-US" altLang="ja-JP" sz="1400" b="1" dirty="0" smtClean="0">
                <a:solidFill>
                  <a:srgbClr val="FF0066"/>
                </a:solidFill>
                <a:latin typeface="HG丸ｺﾞｼｯｸM-PRO" pitchFamily="50" charset="-128"/>
                <a:ea typeface="HG丸ｺﾞｼｯｸM-PRO" pitchFamily="50" charset="-128"/>
              </a:rPr>
              <a:t> 6</a:t>
            </a:r>
            <a:r>
              <a:rPr kumimoji="1" lang="ja-JP" altLang="en-US" sz="1400" b="1" dirty="0" smtClean="0">
                <a:solidFill>
                  <a:srgbClr val="FF0066"/>
                </a:solidFill>
                <a:latin typeface="HG丸ｺﾞｼｯｸM-PRO" pitchFamily="50" charset="-128"/>
                <a:ea typeface="HG丸ｺﾞｼｯｸM-PRO" pitchFamily="50" charset="-128"/>
              </a:rPr>
              <a:t>万円</a:t>
            </a:r>
            <a:endParaRPr kumimoji="1" lang="ja-JP" altLang="en-US" sz="1400" b="1" dirty="0">
              <a:solidFill>
                <a:srgbClr val="FF0066"/>
              </a:solidFill>
              <a:latin typeface="HG丸ｺﾞｼｯｸM-PRO" pitchFamily="50" charset="-128"/>
              <a:ea typeface="HG丸ｺﾞｼｯｸM-PRO" pitchFamily="50" charset="-128"/>
            </a:endParaRPr>
          </a:p>
        </p:txBody>
      </p:sp>
      <p:grpSp>
        <p:nvGrpSpPr>
          <p:cNvPr id="72" name="グループ化 71"/>
          <p:cNvGrpSpPr/>
          <p:nvPr/>
        </p:nvGrpSpPr>
        <p:grpSpPr>
          <a:xfrm>
            <a:off x="2060750" y="2054166"/>
            <a:ext cx="2104801" cy="573351"/>
            <a:chOff x="4195391" y="1340768"/>
            <a:chExt cx="2104801" cy="573351"/>
          </a:xfrm>
        </p:grpSpPr>
        <p:sp>
          <p:nvSpPr>
            <p:cNvPr id="73" name="正方形/長方形 72"/>
            <p:cNvSpPr/>
            <p:nvPr/>
          </p:nvSpPr>
          <p:spPr>
            <a:xfrm>
              <a:off x="4195391" y="1340768"/>
              <a:ext cx="2104801" cy="216000"/>
            </a:xfrm>
            <a:prstGeom prst="rect">
              <a:avLst/>
            </a:prstGeom>
            <a:solidFill>
              <a:srgbClr val="FF0066"/>
            </a:solid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繰入金等</a:t>
              </a:r>
              <a:endParaRPr lang="ja-JP" altLang="en-US" sz="1000" dirty="0">
                <a:solidFill>
                  <a:schemeClr val="bg1"/>
                </a:solidFill>
                <a:latin typeface="HG丸ｺﾞｼｯｸM-PRO" pitchFamily="50" charset="-128"/>
                <a:ea typeface="HG丸ｺﾞｼｯｸM-PRO" pitchFamily="50" charset="-128"/>
              </a:endParaRPr>
            </a:p>
          </p:txBody>
        </p:sp>
        <p:sp>
          <p:nvSpPr>
            <p:cNvPr id="74" name="正方形/長方形 73"/>
            <p:cNvSpPr/>
            <p:nvPr/>
          </p:nvSpPr>
          <p:spPr>
            <a:xfrm>
              <a:off x="4195391" y="1554119"/>
              <a:ext cx="2104801" cy="360000"/>
            </a:xfrm>
            <a:prstGeom prst="rect">
              <a:avLst/>
            </a:prstGeom>
            <a:no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000" dirty="0" smtClean="0">
                  <a:solidFill>
                    <a:schemeClr val="tx1"/>
                  </a:solidFill>
                  <a:latin typeface="HG丸ｺﾞｼｯｸM-PRO" pitchFamily="50" charset="-128"/>
                  <a:ea typeface="HG丸ｺﾞｼｯｸM-PRO" pitchFamily="50" charset="-128"/>
                </a:rPr>
                <a:t>貯金の取り崩しや、使用料・手数料です</a:t>
              </a:r>
              <a:endParaRPr lang="ja-JP" altLang="en-US" sz="1000" dirty="0">
                <a:solidFill>
                  <a:schemeClr val="tx1"/>
                </a:solidFill>
                <a:latin typeface="HG丸ｺﾞｼｯｸM-PRO" pitchFamily="50" charset="-128"/>
                <a:ea typeface="HG丸ｺﾞｼｯｸM-PRO" pitchFamily="50" charset="-128"/>
              </a:endParaRPr>
            </a:p>
          </p:txBody>
        </p:sp>
      </p:grpSp>
      <p:grpSp>
        <p:nvGrpSpPr>
          <p:cNvPr id="75" name="グループ化 74"/>
          <p:cNvGrpSpPr/>
          <p:nvPr/>
        </p:nvGrpSpPr>
        <p:grpSpPr>
          <a:xfrm>
            <a:off x="2060750" y="5157192"/>
            <a:ext cx="2104801" cy="574114"/>
            <a:chOff x="4195391" y="5051276"/>
            <a:chExt cx="2104801" cy="574114"/>
          </a:xfrm>
        </p:grpSpPr>
        <p:sp>
          <p:nvSpPr>
            <p:cNvPr id="76" name="正方形/長方形 75"/>
            <p:cNvSpPr/>
            <p:nvPr/>
          </p:nvSpPr>
          <p:spPr>
            <a:xfrm>
              <a:off x="4195391" y="5051276"/>
              <a:ext cx="2104801" cy="216000"/>
            </a:xfrm>
            <a:prstGeom prst="rect">
              <a:avLst/>
            </a:prstGeom>
            <a:solidFill>
              <a:srgbClr val="FF0066"/>
            </a:solid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地方交付税等</a:t>
              </a:r>
              <a:endParaRPr lang="en-US" altLang="ja-JP" sz="1000" dirty="0" smtClean="0">
                <a:solidFill>
                  <a:schemeClr val="bg1"/>
                </a:solidFill>
                <a:latin typeface="HG丸ｺﾞｼｯｸM-PRO" pitchFamily="50" charset="-128"/>
                <a:ea typeface="HG丸ｺﾞｼｯｸM-PRO" pitchFamily="50" charset="-128"/>
              </a:endParaRPr>
            </a:p>
          </p:txBody>
        </p:sp>
        <p:sp>
          <p:nvSpPr>
            <p:cNvPr id="77" name="正方形/長方形 76"/>
            <p:cNvSpPr/>
            <p:nvPr/>
          </p:nvSpPr>
          <p:spPr>
            <a:xfrm>
              <a:off x="4195391" y="5265390"/>
              <a:ext cx="2104801" cy="360000"/>
            </a:xfrm>
            <a:prstGeom prst="rect">
              <a:avLst/>
            </a:prstGeom>
            <a:no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000" dirty="0" smtClean="0">
                  <a:solidFill>
                    <a:schemeClr val="tx1"/>
                  </a:solidFill>
                  <a:latin typeface="HG丸ｺﾞｼｯｸM-PRO" pitchFamily="50" charset="-128"/>
                  <a:ea typeface="HG丸ｺﾞｼｯｸM-PRO" pitchFamily="50" charset="-128"/>
                </a:rPr>
                <a:t>国税の一定割合が交付されるもの で自由に使えます</a:t>
              </a:r>
              <a:endParaRPr lang="en-US" altLang="ja-JP" sz="1000" dirty="0" smtClean="0">
                <a:solidFill>
                  <a:schemeClr val="tx1"/>
                </a:solidFill>
                <a:latin typeface="HG丸ｺﾞｼｯｸM-PRO" pitchFamily="50" charset="-128"/>
                <a:ea typeface="HG丸ｺﾞｼｯｸM-PRO" pitchFamily="50" charset="-128"/>
              </a:endParaRPr>
            </a:p>
          </p:txBody>
        </p:sp>
      </p:grpSp>
      <p:grpSp>
        <p:nvGrpSpPr>
          <p:cNvPr id="78" name="グループ化 77"/>
          <p:cNvGrpSpPr/>
          <p:nvPr/>
        </p:nvGrpSpPr>
        <p:grpSpPr>
          <a:xfrm>
            <a:off x="2051720" y="4221088"/>
            <a:ext cx="2104801" cy="574114"/>
            <a:chOff x="4186361" y="4006974"/>
            <a:chExt cx="2104801" cy="574114"/>
          </a:xfrm>
        </p:grpSpPr>
        <p:sp>
          <p:nvSpPr>
            <p:cNvPr id="79" name="正方形/長方形 78"/>
            <p:cNvSpPr/>
            <p:nvPr/>
          </p:nvSpPr>
          <p:spPr>
            <a:xfrm>
              <a:off x="4186361" y="4006974"/>
              <a:ext cx="2104801" cy="216000"/>
            </a:xfrm>
            <a:prstGeom prst="rect">
              <a:avLst/>
            </a:prstGeom>
            <a:solidFill>
              <a:srgbClr val="FF0066"/>
            </a:solid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県　税</a:t>
              </a:r>
              <a:endParaRPr lang="ja-JP" altLang="en-US" sz="1000" dirty="0">
                <a:solidFill>
                  <a:schemeClr val="bg1"/>
                </a:solidFill>
                <a:latin typeface="HG丸ｺﾞｼｯｸM-PRO" pitchFamily="50" charset="-128"/>
                <a:ea typeface="HG丸ｺﾞｼｯｸM-PRO" pitchFamily="50" charset="-128"/>
              </a:endParaRPr>
            </a:p>
          </p:txBody>
        </p:sp>
        <p:sp>
          <p:nvSpPr>
            <p:cNvPr id="80" name="正方形/長方形 79"/>
            <p:cNvSpPr/>
            <p:nvPr/>
          </p:nvSpPr>
          <p:spPr>
            <a:xfrm>
              <a:off x="4186361" y="4221088"/>
              <a:ext cx="2104801" cy="360000"/>
            </a:xfrm>
            <a:prstGeom prst="rect">
              <a:avLst/>
            </a:prstGeom>
            <a:no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000" dirty="0" smtClean="0">
                  <a:solidFill>
                    <a:schemeClr val="tx1"/>
                  </a:solidFill>
                  <a:latin typeface="HG丸ｺﾞｼｯｸM-PRO" pitchFamily="50" charset="-128"/>
                  <a:ea typeface="HG丸ｺﾞｼｯｸM-PRO" pitchFamily="50" charset="-128"/>
                </a:rPr>
                <a:t>県民の皆さんが納めた税金です</a:t>
              </a:r>
              <a:endParaRPr lang="ja-JP" altLang="en-US" sz="1000" dirty="0">
                <a:solidFill>
                  <a:schemeClr val="tx1"/>
                </a:solidFill>
                <a:latin typeface="HG丸ｺﾞｼｯｸM-PRO" pitchFamily="50" charset="-128"/>
                <a:ea typeface="HG丸ｺﾞｼｯｸM-PRO" pitchFamily="50" charset="-128"/>
              </a:endParaRPr>
            </a:p>
          </p:txBody>
        </p:sp>
      </p:grpSp>
      <p:grpSp>
        <p:nvGrpSpPr>
          <p:cNvPr id="81" name="グループ化 80"/>
          <p:cNvGrpSpPr/>
          <p:nvPr/>
        </p:nvGrpSpPr>
        <p:grpSpPr>
          <a:xfrm>
            <a:off x="2060750" y="2727762"/>
            <a:ext cx="2104801" cy="572149"/>
            <a:chOff x="4195391" y="2204864"/>
            <a:chExt cx="2104801" cy="572149"/>
          </a:xfrm>
        </p:grpSpPr>
        <p:sp>
          <p:nvSpPr>
            <p:cNvPr id="82" name="正方形/長方形 81"/>
            <p:cNvSpPr/>
            <p:nvPr/>
          </p:nvSpPr>
          <p:spPr>
            <a:xfrm>
              <a:off x="4195391" y="2204864"/>
              <a:ext cx="2104801" cy="216000"/>
            </a:xfrm>
            <a:prstGeom prst="rect">
              <a:avLst/>
            </a:prstGeom>
            <a:solidFill>
              <a:srgbClr val="FF0066"/>
            </a:solid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国庫支出金</a:t>
              </a:r>
              <a:endParaRPr lang="ja-JP" altLang="en-US" sz="1000" dirty="0">
                <a:solidFill>
                  <a:schemeClr val="bg1"/>
                </a:solidFill>
                <a:latin typeface="HG丸ｺﾞｼｯｸM-PRO" pitchFamily="50" charset="-128"/>
                <a:ea typeface="HG丸ｺﾞｼｯｸM-PRO" pitchFamily="50" charset="-128"/>
              </a:endParaRPr>
            </a:p>
          </p:txBody>
        </p:sp>
        <p:sp>
          <p:nvSpPr>
            <p:cNvPr id="83" name="正方形/長方形 82"/>
            <p:cNvSpPr/>
            <p:nvPr/>
          </p:nvSpPr>
          <p:spPr>
            <a:xfrm>
              <a:off x="4195391" y="2417013"/>
              <a:ext cx="2104801" cy="360000"/>
            </a:xfrm>
            <a:prstGeom prst="rect">
              <a:avLst/>
            </a:prstGeom>
            <a:no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000" dirty="0" smtClean="0">
                  <a:solidFill>
                    <a:schemeClr val="tx1"/>
                  </a:solidFill>
                  <a:latin typeface="HG丸ｺﾞｼｯｸM-PRO" pitchFamily="50" charset="-128"/>
                  <a:ea typeface="HG丸ｺﾞｼｯｸM-PRO" pitchFamily="50" charset="-128"/>
                </a:rPr>
                <a:t>使い方が決められていて、国から交付されるものです</a:t>
              </a:r>
              <a:endParaRPr lang="ja-JP" altLang="en-US" sz="1000" dirty="0">
                <a:solidFill>
                  <a:schemeClr val="tx1"/>
                </a:solidFill>
                <a:latin typeface="HG丸ｺﾞｼｯｸM-PRO" pitchFamily="50" charset="-128"/>
                <a:ea typeface="HG丸ｺﾞｼｯｸM-PRO" pitchFamily="50" charset="-128"/>
              </a:endParaRPr>
            </a:p>
          </p:txBody>
        </p:sp>
      </p:grpSp>
      <p:grpSp>
        <p:nvGrpSpPr>
          <p:cNvPr id="84" name="グループ化 83"/>
          <p:cNvGrpSpPr/>
          <p:nvPr/>
        </p:nvGrpSpPr>
        <p:grpSpPr>
          <a:xfrm>
            <a:off x="2060750" y="3412048"/>
            <a:ext cx="2104801" cy="576000"/>
            <a:chOff x="2051720" y="2132856"/>
            <a:chExt cx="2104801" cy="576000"/>
          </a:xfrm>
        </p:grpSpPr>
        <p:sp>
          <p:nvSpPr>
            <p:cNvPr id="85" name="正方形/長方形 84"/>
            <p:cNvSpPr/>
            <p:nvPr/>
          </p:nvSpPr>
          <p:spPr>
            <a:xfrm>
              <a:off x="2051720" y="2132856"/>
              <a:ext cx="2104801" cy="216000"/>
            </a:xfrm>
            <a:prstGeom prst="rect">
              <a:avLst/>
            </a:prstGeom>
            <a:solidFill>
              <a:srgbClr val="FF0066"/>
            </a:solid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県　債</a:t>
              </a:r>
              <a:endParaRPr lang="ja-JP" altLang="en-US" sz="1000" dirty="0">
                <a:solidFill>
                  <a:schemeClr val="bg1"/>
                </a:solidFill>
                <a:latin typeface="HG丸ｺﾞｼｯｸM-PRO" pitchFamily="50" charset="-128"/>
                <a:ea typeface="HG丸ｺﾞｼｯｸM-PRO" pitchFamily="50" charset="-128"/>
              </a:endParaRPr>
            </a:p>
          </p:txBody>
        </p:sp>
        <p:sp>
          <p:nvSpPr>
            <p:cNvPr id="86" name="正方形/長方形 85"/>
            <p:cNvSpPr/>
            <p:nvPr/>
          </p:nvSpPr>
          <p:spPr>
            <a:xfrm>
              <a:off x="2051720" y="2348856"/>
              <a:ext cx="2104801" cy="360000"/>
            </a:xfrm>
            <a:prstGeom prst="rect">
              <a:avLst/>
            </a:prstGeom>
            <a:no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000" dirty="0" smtClean="0">
                  <a:solidFill>
                    <a:schemeClr val="tx1"/>
                  </a:solidFill>
                  <a:latin typeface="HG丸ｺﾞｼｯｸM-PRO" pitchFamily="50" charset="-128"/>
                  <a:ea typeface="HG丸ｺﾞｼｯｸM-PRO" pitchFamily="50" charset="-128"/>
                </a:rPr>
                <a:t>施設整備</a:t>
              </a:r>
              <a:r>
                <a:rPr lang="ja-JP" altLang="en-US" sz="1000" dirty="0">
                  <a:solidFill>
                    <a:schemeClr val="tx1"/>
                  </a:solidFill>
                  <a:latin typeface="HG丸ｺﾞｼｯｸM-PRO" pitchFamily="50" charset="-128"/>
                  <a:ea typeface="HG丸ｺﾞｼｯｸM-PRO" pitchFamily="50" charset="-128"/>
                </a:rPr>
                <a:t>など</a:t>
              </a:r>
              <a:r>
                <a:rPr lang="ja-JP" altLang="en-US" sz="1000" dirty="0" smtClean="0">
                  <a:solidFill>
                    <a:schemeClr val="tx1"/>
                  </a:solidFill>
                  <a:latin typeface="HG丸ｺﾞｼｯｸM-PRO" pitchFamily="50" charset="-128"/>
                  <a:ea typeface="HG丸ｺﾞｼｯｸM-PRO" pitchFamily="50" charset="-128"/>
                </a:rPr>
                <a:t>を行うために銀行などか</a:t>
              </a:r>
              <a:r>
                <a:rPr lang="ja-JP" altLang="en-US" sz="1000" dirty="0">
                  <a:solidFill>
                    <a:schemeClr val="tx1"/>
                  </a:solidFill>
                  <a:latin typeface="HG丸ｺﾞｼｯｸM-PRO" pitchFamily="50" charset="-128"/>
                  <a:ea typeface="HG丸ｺﾞｼｯｸM-PRO" pitchFamily="50" charset="-128"/>
                </a:rPr>
                <a:t>ら</a:t>
              </a:r>
              <a:r>
                <a:rPr lang="ja-JP" altLang="en-US" sz="1000" dirty="0" smtClean="0">
                  <a:solidFill>
                    <a:schemeClr val="tx1"/>
                  </a:solidFill>
                  <a:latin typeface="HG丸ｺﾞｼｯｸM-PRO" pitchFamily="50" charset="-128"/>
                  <a:ea typeface="HG丸ｺﾞｼｯｸM-PRO" pitchFamily="50" charset="-128"/>
                </a:rPr>
                <a:t>借りるものです</a:t>
              </a:r>
              <a:endParaRPr lang="ja-JP" altLang="en-US" sz="1000" dirty="0">
                <a:solidFill>
                  <a:schemeClr val="tx1"/>
                </a:solidFill>
                <a:latin typeface="HG丸ｺﾞｼｯｸM-PRO" pitchFamily="50" charset="-128"/>
                <a:ea typeface="HG丸ｺﾞｼｯｸM-PRO" pitchFamily="50" charset="-128"/>
              </a:endParaRPr>
            </a:p>
          </p:txBody>
        </p:sp>
      </p:grpSp>
      <p:sp>
        <p:nvSpPr>
          <p:cNvPr id="87" name="正方形/長方形 86"/>
          <p:cNvSpPr/>
          <p:nvPr/>
        </p:nvSpPr>
        <p:spPr>
          <a:xfrm>
            <a:off x="2060750" y="1757502"/>
            <a:ext cx="2104801" cy="216000"/>
          </a:xfrm>
          <a:prstGeom prst="rect">
            <a:avLst/>
          </a:prstGeom>
          <a:solidFill>
            <a:srgbClr val="FF0066"/>
          </a:solidFill>
          <a:ln>
            <a:solidFill>
              <a:srgbClr val="F9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schemeClr val="bg1"/>
                </a:solidFill>
                <a:latin typeface="HG丸ｺﾞｼｯｸM-PRO" pitchFamily="50" charset="-128"/>
                <a:ea typeface="HG丸ｺﾞｼｯｸM-PRO" pitchFamily="50" charset="-128"/>
              </a:rPr>
              <a:t>その他</a:t>
            </a:r>
          </a:p>
        </p:txBody>
      </p:sp>
      <p:sp>
        <p:nvSpPr>
          <p:cNvPr id="88" name="正方形/長方形 87"/>
          <p:cNvSpPr/>
          <p:nvPr/>
        </p:nvSpPr>
        <p:spPr>
          <a:xfrm>
            <a:off x="6427639" y="2836044"/>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schemeClr val="bg1"/>
                </a:solidFill>
                <a:latin typeface="HG丸ｺﾞｼｯｸM-PRO" pitchFamily="50" charset="-128"/>
                <a:ea typeface="HG丸ｺﾞｼｯｸM-PRO" pitchFamily="50" charset="-128"/>
              </a:rPr>
              <a:t>農林</a:t>
            </a:r>
            <a:r>
              <a:rPr lang="ja-JP" altLang="en-US" sz="1000" dirty="0" smtClean="0">
                <a:solidFill>
                  <a:schemeClr val="bg1"/>
                </a:solidFill>
                <a:latin typeface="HG丸ｺﾞｼｯｸM-PRO" pitchFamily="50" charset="-128"/>
                <a:ea typeface="HG丸ｺﾞｼｯｸM-PRO" pitchFamily="50" charset="-128"/>
              </a:rPr>
              <a:t>水産業の振興</a:t>
            </a:r>
            <a:endParaRPr lang="ja-JP" altLang="en-US" sz="1000" dirty="0">
              <a:solidFill>
                <a:schemeClr val="bg1"/>
              </a:solidFill>
              <a:latin typeface="HG丸ｺﾞｼｯｸM-PRO" pitchFamily="50" charset="-128"/>
              <a:ea typeface="HG丸ｺﾞｼｯｸM-PRO" pitchFamily="50" charset="-128"/>
            </a:endParaRPr>
          </a:p>
        </p:txBody>
      </p:sp>
      <p:sp>
        <p:nvSpPr>
          <p:cNvPr id="89" name="正方形/長方形 88"/>
          <p:cNvSpPr/>
          <p:nvPr/>
        </p:nvSpPr>
        <p:spPr>
          <a:xfrm>
            <a:off x="6427639" y="3212976"/>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schemeClr val="bg1"/>
                </a:solidFill>
                <a:latin typeface="HG丸ｺﾞｼｯｸM-PRO" pitchFamily="50" charset="-128"/>
                <a:ea typeface="HG丸ｺﾞｼｯｸM-PRO" pitchFamily="50" charset="-128"/>
              </a:rPr>
              <a:t>犯罪</a:t>
            </a:r>
            <a:r>
              <a:rPr lang="ja-JP" altLang="en-US" sz="1000" dirty="0" smtClean="0">
                <a:solidFill>
                  <a:schemeClr val="bg1"/>
                </a:solidFill>
                <a:latin typeface="HG丸ｺﾞｼｯｸM-PRO" pitchFamily="50" charset="-128"/>
                <a:ea typeface="HG丸ｺﾞｼｯｸM-PRO" pitchFamily="50" charset="-128"/>
              </a:rPr>
              <a:t>や事故の防止</a:t>
            </a:r>
            <a:endParaRPr lang="ja-JP" altLang="en-US" sz="1000" dirty="0">
              <a:solidFill>
                <a:schemeClr val="bg1"/>
              </a:solidFill>
              <a:latin typeface="HG丸ｺﾞｼｯｸM-PRO" pitchFamily="50" charset="-128"/>
              <a:ea typeface="HG丸ｺﾞｼｯｸM-PRO" pitchFamily="50" charset="-128"/>
            </a:endParaRPr>
          </a:p>
        </p:txBody>
      </p:sp>
      <p:sp>
        <p:nvSpPr>
          <p:cNvPr id="90" name="正方形/長方形 89"/>
          <p:cNvSpPr/>
          <p:nvPr/>
        </p:nvSpPr>
        <p:spPr>
          <a:xfrm>
            <a:off x="6427639" y="5085184"/>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schemeClr val="bg1"/>
                </a:solidFill>
                <a:latin typeface="HG丸ｺﾞｼｯｸM-PRO" pitchFamily="50" charset="-128"/>
                <a:ea typeface="HG丸ｺﾞｼｯｸM-PRO" pitchFamily="50" charset="-128"/>
              </a:rPr>
              <a:t>教育</a:t>
            </a:r>
            <a:r>
              <a:rPr lang="ja-JP" altLang="en-US" sz="1000" dirty="0" smtClean="0">
                <a:solidFill>
                  <a:schemeClr val="bg1"/>
                </a:solidFill>
                <a:latin typeface="HG丸ｺﾞｼｯｸM-PRO" pitchFamily="50" charset="-128"/>
                <a:ea typeface="HG丸ｺﾞｼｯｸM-PRO" pitchFamily="50" charset="-128"/>
              </a:rPr>
              <a:t>や文化の振興</a:t>
            </a:r>
            <a:endParaRPr lang="ja-JP" altLang="en-US" sz="1000" dirty="0">
              <a:solidFill>
                <a:schemeClr val="bg1"/>
              </a:solidFill>
              <a:latin typeface="HG丸ｺﾞｼｯｸM-PRO" pitchFamily="50" charset="-128"/>
              <a:ea typeface="HG丸ｺﾞｼｯｸM-PRO" pitchFamily="50" charset="-128"/>
            </a:endParaRPr>
          </a:p>
        </p:txBody>
      </p:sp>
      <p:sp>
        <p:nvSpPr>
          <p:cNvPr id="91" name="正方形/長方形 90"/>
          <p:cNvSpPr/>
          <p:nvPr/>
        </p:nvSpPr>
        <p:spPr>
          <a:xfrm>
            <a:off x="6427639" y="4581128"/>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医療や福祉の充実と健康づくり</a:t>
            </a:r>
            <a:endParaRPr lang="ja-JP" altLang="en-US" sz="1000" dirty="0">
              <a:solidFill>
                <a:schemeClr val="bg1"/>
              </a:solidFill>
              <a:latin typeface="HG丸ｺﾞｼｯｸM-PRO" pitchFamily="50" charset="-128"/>
              <a:ea typeface="HG丸ｺﾞｼｯｸM-PRO" pitchFamily="50" charset="-128"/>
            </a:endParaRPr>
          </a:p>
        </p:txBody>
      </p:sp>
      <p:sp>
        <p:nvSpPr>
          <p:cNvPr id="92" name="正方形/長方形 91"/>
          <p:cNvSpPr/>
          <p:nvPr/>
        </p:nvSpPr>
        <p:spPr>
          <a:xfrm>
            <a:off x="6427639" y="3598416"/>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道路整備など　まちづくり</a:t>
            </a:r>
            <a:endParaRPr lang="ja-JP" altLang="en-US" sz="1000" dirty="0">
              <a:solidFill>
                <a:schemeClr val="bg1"/>
              </a:solidFill>
              <a:latin typeface="HG丸ｺﾞｼｯｸM-PRO" pitchFamily="50" charset="-128"/>
              <a:ea typeface="HG丸ｺﾞｼｯｸM-PRO" pitchFamily="50" charset="-128"/>
            </a:endParaRPr>
          </a:p>
        </p:txBody>
      </p:sp>
      <p:sp>
        <p:nvSpPr>
          <p:cNvPr id="93" name="正方形/長方形 92"/>
          <p:cNvSpPr/>
          <p:nvPr/>
        </p:nvSpPr>
        <p:spPr>
          <a:xfrm>
            <a:off x="6427639" y="3958456"/>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県債の返済</a:t>
            </a:r>
            <a:endParaRPr lang="ja-JP" altLang="en-US" sz="1000" dirty="0">
              <a:solidFill>
                <a:schemeClr val="bg1"/>
              </a:solidFill>
              <a:latin typeface="HG丸ｺﾞｼｯｸM-PRO" pitchFamily="50" charset="-128"/>
              <a:ea typeface="HG丸ｺﾞｼｯｸM-PRO" pitchFamily="50" charset="-128"/>
            </a:endParaRPr>
          </a:p>
        </p:txBody>
      </p:sp>
      <p:sp>
        <p:nvSpPr>
          <p:cNvPr id="94" name="正方形/長方形 93"/>
          <p:cNvSpPr/>
          <p:nvPr/>
        </p:nvSpPr>
        <p:spPr>
          <a:xfrm>
            <a:off x="6427639" y="2467496"/>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schemeClr val="bg1"/>
                </a:solidFill>
                <a:latin typeface="HG丸ｺﾞｼｯｸM-PRO" pitchFamily="50" charset="-128"/>
                <a:ea typeface="HG丸ｺﾞｼｯｸM-PRO" pitchFamily="50" charset="-128"/>
              </a:rPr>
              <a:t>産業の振興</a:t>
            </a:r>
            <a:endParaRPr lang="ja-JP" altLang="en-US" sz="1000" dirty="0">
              <a:solidFill>
                <a:schemeClr val="bg1"/>
              </a:solidFill>
              <a:latin typeface="HG丸ｺﾞｼｯｸM-PRO" pitchFamily="50" charset="-128"/>
              <a:ea typeface="HG丸ｺﾞｼｯｸM-PRO" pitchFamily="50" charset="-128"/>
            </a:endParaRPr>
          </a:p>
        </p:txBody>
      </p:sp>
      <p:sp>
        <p:nvSpPr>
          <p:cNvPr id="95" name="正方形/長方形 94"/>
          <p:cNvSpPr/>
          <p:nvPr/>
        </p:nvSpPr>
        <p:spPr>
          <a:xfrm>
            <a:off x="6427639" y="1916832"/>
            <a:ext cx="2104801" cy="288032"/>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schemeClr val="bg1"/>
                </a:solidFill>
                <a:latin typeface="HG丸ｺﾞｼｯｸM-PRO" pitchFamily="50" charset="-128"/>
                <a:ea typeface="HG丸ｺﾞｼｯｸM-PRO" pitchFamily="50" charset="-128"/>
              </a:rPr>
              <a:t>その他</a:t>
            </a:r>
          </a:p>
        </p:txBody>
      </p:sp>
      <p:sp>
        <p:nvSpPr>
          <p:cNvPr id="57" name="AutoShape 76"/>
          <p:cNvSpPr>
            <a:spLocks noChangeArrowheads="1"/>
          </p:cNvSpPr>
          <p:nvPr/>
        </p:nvSpPr>
        <p:spPr bwMode="auto">
          <a:xfrm>
            <a:off x="4788192" y="705396"/>
            <a:ext cx="1512000" cy="288000"/>
          </a:xfrm>
          <a:prstGeom prst="roundRect">
            <a:avLst>
              <a:gd name="adj" fmla="val 16667"/>
            </a:avLst>
          </a:prstGeom>
          <a:solidFill>
            <a:srgbClr val="FFE1FF"/>
          </a:solidFill>
          <a:ln w="9525" algn="ctr">
            <a:no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defRPr/>
            </a:pPr>
            <a:r>
              <a:rPr lang="ja-JP" altLang="en-US" sz="1400" dirty="0" smtClean="0">
                <a:solidFill>
                  <a:prstClr val="black"/>
                </a:solidFill>
                <a:latin typeface="Arial" charset="0"/>
              </a:rPr>
              <a:t>歳出では</a:t>
            </a:r>
            <a:endParaRPr lang="ja-JP" altLang="en-US" sz="1400" dirty="0">
              <a:solidFill>
                <a:prstClr val="black"/>
              </a:solidFill>
              <a:latin typeface="Arial" charset="0"/>
            </a:endParaRPr>
          </a:p>
        </p:txBody>
      </p:sp>
      <p:cxnSp>
        <p:nvCxnSpPr>
          <p:cNvPr id="6" name="直線コネクタ 5"/>
          <p:cNvCxnSpPr>
            <a:stCxn id="61" idx="3"/>
            <a:endCxn id="87" idx="1"/>
          </p:cNvCxnSpPr>
          <p:nvPr/>
        </p:nvCxnSpPr>
        <p:spPr>
          <a:xfrm flipV="1">
            <a:off x="1728000" y="1865502"/>
            <a:ext cx="332750" cy="195842"/>
          </a:xfrm>
          <a:prstGeom prst="line">
            <a:avLst/>
          </a:prstGeom>
          <a:ln w="38100">
            <a:solidFill>
              <a:srgbClr val="FF8BBA"/>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51" idx="3"/>
            <a:endCxn id="73" idx="1"/>
          </p:cNvCxnSpPr>
          <p:nvPr/>
        </p:nvCxnSpPr>
        <p:spPr>
          <a:xfrm flipV="1">
            <a:off x="1728000" y="2162166"/>
            <a:ext cx="332750" cy="331226"/>
          </a:xfrm>
          <a:prstGeom prst="line">
            <a:avLst/>
          </a:prstGeom>
          <a:ln w="38100">
            <a:solidFill>
              <a:srgbClr val="FF8BBA"/>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58" idx="3"/>
            <a:endCxn id="82" idx="1"/>
          </p:cNvCxnSpPr>
          <p:nvPr/>
        </p:nvCxnSpPr>
        <p:spPr>
          <a:xfrm flipV="1">
            <a:off x="1728000" y="2835762"/>
            <a:ext cx="332750" cy="102378"/>
          </a:xfrm>
          <a:prstGeom prst="line">
            <a:avLst/>
          </a:prstGeom>
          <a:ln w="38100">
            <a:solidFill>
              <a:srgbClr val="FF8BBA"/>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59" idx="3"/>
            <a:endCxn id="85" idx="1"/>
          </p:cNvCxnSpPr>
          <p:nvPr/>
        </p:nvCxnSpPr>
        <p:spPr>
          <a:xfrm flipV="1">
            <a:off x="1728000" y="3520048"/>
            <a:ext cx="332750" cy="21019"/>
          </a:xfrm>
          <a:prstGeom prst="line">
            <a:avLst/>
          </a:prstGeom>
          <a:ln w="38100">
            <a:solidFill>
              <a:srgbClr val="FF8BBA"/>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60" idx="3"/>
            <a:endCxn id="79" idx="1"/>
          </p:cNvCxnSpPr>
          <p:nvPr/>
        </p:nvCxnSpPr>
        <p:spPr>
          <a:xfrm flipV="1">
            <a:off x="1728000" y="4329088"/>
            <a:ext cx="323720" cy="108520"/>
          </a:xfrm>
          <a:prstGeom prst="line">
            <a:avLst/>
          </a:prstGeom>
          <a:ln w="38100">
            <a:solidFill>
              <a:srgbClr val="FF8BBA"/>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39" idx="3"/>
            <a:endCxn id="76" idx="1"/>
          </p:cNvCxnSpPr>
          <p:nvPr/>
        </p:nvCxnSpPr>
        <p:spPr>
          <a:xfrm flipV="1">
            <a:off x="1728000" y="5265192"/>
            <a:ext cx="332750" cy="315589"/>
          </a:xfrm>
          <a:prstGeom prst="line">
            <a:avLst/>
          </a:prstGeom>
          <a:ln w="38100">
            <a:solidFill>
              <a:srgbClr val="FF8BBA"/>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69" idx="3"/>
            <a:endCxn id="95" idx="1"/>
          </p:cNvCxnSpPr>
          <p:nvPr/>
        </p:nvCxnSpPr>
        <p:spPr>
          <a:xfrm flipV="1">
            <a:off x="6143364" y="2060848"/>
            <a:ext cx="284275" cy="15388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stCxn id="68" idx="3"/>
            <a:endCxn id="94" idx="1"/>
          </p:cNvCxnSpPr>
          <p:nvPr/>
        </p:nvCxnSpPr>
        <p:spPr>
          <a:xfrm flipV="1">
            <a:off x="6120896" y="2611512"/>
            <a:ext cx="306743" cy="6918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a:stCxn id="67" idx="3"/>
            <a:endCxn id="88" idx="1"/>
          </p:cNvCxnSpPr>
          <p:nvPr/>
        </p:nvCxnSpPr>
        <p:spPr>
          <a:xfrm flipV="1">
            <a:off x="6120896" y="2980060"/>
            <a:ext cx="306743" cy="267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63" idx="3"/>
            <a:endCxn id="89" idx="1"/>
          </p:cNvCxnSpPr>
          <p:nvPr/>
        </p:nvCxnSpPr>
        <p:spPr>
          <a:xfrm>
            <a:off x="6120896" y="3347120"/>
            <a:ext cx="306743" cy="987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64" idx="3"/>
            <a:endCxn id="92" idx="1"/>
          </p:cNvCxnSpPr>
          <p:nvPr/>
        </p:nvCxnSpPr>
        <p:spPr>
          <a:xfrm>
            <a:off x="6120896" y="3707160"/>
            <a:ext cx="306743" cy="3527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65" idx="3"/>
            <a:endCxn id="93" idx="1"/>
          </p:cNvCxnSpPr>
          <p:nvPr/>
        </p:nvCxnSpPr>
        <p:spPr>
          <a:xfrm>
            <a:off x="6120896" y="4067200"/>
            <a:ext cx="306743" cy="3527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66" idx="3"/>
            <a:endCxn id="91" idx="1"/>
          </p:cNvCxnSpPr>
          <p:nvPr/>
        </p:nvCxnSpPr>
        <p:spPr>
          <a:xfrm flipV="1">
            <a:off x="6120896" y="4725144"/>
            <a:ext cx="306743" cy="987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2" idx="3"/>
            <a:endCxn id="90" idx="1"/>
          </p:cNvCxnSpPr>
          <p:nvPr/>
        </p:nvCxnSpPr>
        <p:spPr>
          <a:xfrm flipV="1">
            <a:off x="6120896" y="5229200"/>
            <a:ext cx="306743" cy="44135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99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723" name="Text Box 27"/>
          <p:cNvSpPr txBox="1">
            <a:spLocks noChangeArrowheads="1"/>
          </p:cNvSpPr>
          <p:nvPr/>
        </p:nvSpPr>
        <p:spPr bwMode="auto">
          <a:xfrm>
            <a:off x="4284663" y="6491288"/>
            <a:ext cx="4859337" cy="366712"/>
          </a:xfrm>
          <a:prstGeom prst="rect">
            <a:avLst/>
          </a:prstGeom>
          <a:gradFill rotWithShape="1">
            <a:gsLst>
              <a:gs pos="0">
                <a:srgbClr val="FF0066">
                  <a:gamma/>
                  <a:tint val="0"/>
                  <a:invGamma/>
                </a:srgbClr>
              </a:gs>
              <a:gs pos="100000">
                <a:srgbClr val="FF0066"/>
              </a:gs>
            </a:gsLst>
            <a:lin ang="0" scaled="1"/>
          </a:gradFill>
          <a:ln w="9525">
            <a:noFill/>
            <a:miter lim="800000"/>
            <a:headEnd/>
            <a:tailEnd/>
          </a:ln>
          <a:effectLst/>
        </p:spPr>
        <p:txBody>
          <a:bodyPr>
            <a:spAutoFit/>
          </a:bodyPr>
          <a:lstStyle/>
          <a:p>
            <a:pPr algn="r" fontAlgn="base">
              <a:spcBef>
                <a:spcPct val="0"/>
              </a:spcBef>
              <a:spcAft>
                <a:spcPct val="0"/>
              </a:spcAft>
              <a:defRPr/>
            </a:pPr>
            <a:r>
              <a:rPr lang="ja-JP" altLang="en-US" b="1" i="1" dirty="0">
                <a:solidFill>
                  <a:prstClr val="white"/>
                </a:solidFill>
                <a:effectLst>
                  <a:outerShdw blurRad="38100" dist="38100" dir="2700000" algn="tl">
                    <a:srgbClr val="000000"/>
                  </a:outerShdw>
                </a:effectLst>
                <a:latin typeface="Arial" charset="0"/>
              </a:rPr>
              <a:t>予算の特徴</a:t>
            </a:r>
          </a:p>
        </p:txBody>
      </p:sp>
      <p:sp>
        <p:nvSpPr>
          <p:cNvPr id="797699" name="Text Box 3"/>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0"/>
              </a:spcBef>
              <a:spcAft>
                <a:spcPct val="0"/>
              </a:spcAft>
              <a:defRPr/>
            </a:pPr>
            <a:r>
              <a:rPr lang="ja-JP" altLang="en-US" sz="3600" i="1">
                <a:solidFill>
                  <a:prstClr val="white"/>
                </a:solidFill>
                <a:effectLst>
                  <a:outerShdw blurRad="38100" dist="38100" dir="2700000" algn="tl">
                    <a:srgbClr val="000000"/>
                  </a:outerShdw>
                </a:effectLst>
                <a:latin typeface="Arial" charset="0"/>
                <a:ea typeface="HGPｺﾞｼｯｸE" pitchFamily="50" charset="-128"/>
              </a:rPr>
              <a:t>国の地方財政対策と県予算</a:t>
            </a:r>
          </a:p>
        </p:txBody>
      </p:sp>
      <p:grpSp>
        <p:nvGrpSpPr>
          <p:cNvPr id="4100" name="Group 21"/>
          <p:cNvGrpSpPr>
            <a:grpSpLocks/>
          </p:cNvGrpSpPr>
          <p:nvPr/>
        </p:nvGrpSpPr>
        <p:grpSpPr bwMode="auto">
          <a:xfrm>
            <a:off x="53975" y="6381750"/>
            <a:ext cx="1638300" cy="457200"/>
            <a:chOff x="4728" y="3999"/>
            <a:chExt cx="1032" cy="288"/>
          </a:xfrm>
        </p:grpSpPr>
        <p:sp>
          <p:nvSpPr>
            <p:cNvPr id="797718" name="Text Box 22"/>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412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 Box 25"/>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fontAlgn="base" hangingPunct="1">
              <a:spcBef>
                <a:spcPct val="0"/>
              </a:spcBef>
              <a:spcAft>
                <a:spcPct val="0"/>
              </a:spcAft>
            </a:pPr>
            <a:r>
              <a:rPr lang="ja-JP" altLang="en-US" dirty="0" smtClean="0">
                <a:solidFill>
                  <a:srgbClr val="000000"/>
                </a:solidFill>
                <a:latin typeface="Arial" charset="0"/>
              </a:rPr>
              <a:t>－６－</a:t>
            </a:r>
          </a:p>
        </p:txBody>
      </p:sp>
      <p:sp>
        <p:nvSpPr>
          <p:cNvPr id="4102" name="Line 26"/>
          <p:cNvSpPr>
            <a:spLocks noChangeShapeType="1"/>
          </p:cNvSpPr>
          <p:nvPr/>
        </p:nvSpPr>
        <p:spPr bwMode="auto">
          <a:xfrm>
            <a:off x="0" y="6357938"/>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prstClr val="black"/>
              </a:solidFill>
            </a:endParaRPr>
          </a:p>
        </p:txBody>
      </p:sp>
      <p:sp>
        <p:nvSpPr>
          <p:cNvPr id="4103" name="Text Box 28"/>
          <p:cNvSpPr txBox="1">
            <a:spLocks noChangeArrowheads="1"/>
          </p:cNvSpPr>
          <p:nvPr/>
        </p:nvSpPr>
        <p:spPr bwMode="auto">
          <a:xfrm>
            <a:off x="395288" y="1268413"/>
            <a:ext cx="8064500" cy="739775"/>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73050" indent="-27305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buFont typeface="Wingdings" pitchFamily="2" charset="2"/>
              <a:buChar char="m"/>
            </a:pPr>
            <a:r>
              <a:rPr lang="ja-JP" altLang="en-US" sz="1400" dirty="0" smtClean="0">
                <a:solidFill>
                  <a:srgbClr val="000000"/>
                </a:solidFill>
                <a:latin typeface="ＭＳ Ｐゴシック" charset="-128"/>
              </a:rPr>
              <a:t>平成２３年度の国の地方財政対策では、地方交付税が約５千億円増の１７兆４千億円、地方一般財源総額では１千億円増の５９兆５千億円とされ、厳しい地方財政へ一定の配慮。</a:t>
            </a:r>
            <a:endParaRPr lang="en-US" altLang="ja-JP" sz="1400" dirty="0" smtClean="0">
              <a:solidFill>
                <a:srgbClr val="000000"/>
              </a:solidFill>
              <a:latin typeface="ＭＳ Ｐゴシック" charset="-128"/>
            </a:endParaRPr>
          </a:p>
          <a:p>
            <a:pPr eaLnBrk="1" fontAlgn="base" hangingPunct="1">
              <a:spcBef>
                <a:spcPct val="0"/>
              </a:spcBef>
              <a:spcAft>
                <a:spcPct val="0"/>
              </a:spcAft>
              <a:buFont typeface="Wingdings" pitchFamily="2" charset="2"/>
              <a:buChar char="m"/>
            </a:pPr>
            <a:r>
              <a:rPr lang="ja-JP" altLang="en-US" sz="1400" dirty="0" smtClean="0">
                <a:solidFill>
                  <a:srgbClr val="000000"/>
                </a:solidFill>
                <a:latin typeface="ＭＳ Ｐゴシック" charset="-128"/>
              </a:rPr>
              <a:t>臨時財政対策債は１兆５千億円の減となったものの、６兆２千億円と依然として高水準。</a:t>
            </a:r>
            <a:endParaRPr lang="en-US" altLang="ja-JP" sz="1400" dirty="0" smtClean="0">
              <a:solidFill>
                <a:srgbClr val="000000"/>
              </a:solidFill>
              <a:latin typeface="ＭＳ Ｐゴシック" charset="-128"/>
            </a:endParaRPr>
          </a:p>
        </p:txBody>
      </p:sp>
      <p:graphicFrame>
        <p:nvGraphicFramePr>
          <p:cNvPr id="4104" name="Object 2"/>
          <p:cNvGraphicFramePr>
            <a:graphicFrameLocks noGrp="1" noChangeAspect="1"/>
          </p:cNvGraphicFramePr>
          <p:nvPr>
            <p:ph sz="half" idx="1"/>
            <p:extLst>
              <p:ext uri="{D42A27DB-BD31-4B8C-83A1-F6EECF244321}">
                <p14:modId xmlns:p14="http://schemas.microsoft.com/office/powerpoint/2010/main" val="223892703"/>
              </p:ext>
            </p:extLst>
          </p:nvPr>
        </p:nvGraphicFramePr>
        <p:xfrm>
          <a:off x="381695" y="2501900"/>
          <a:ext cx="4860925" cy="3657600"/>
        </p:xfrm>
        <a:graphic>
          <a:graphicData uri="http://schemas.openxmlformats.org/presentationml/2006/ole">
            <mc:AlternateContent xmlns:mc="http://schemas.openxmlformats.org/markup-compatibility/2006">
              <mc:Choice xmlns:v="urn:schemas-microsoft-com:vml" Requires="v">
                <p:oleObj spid="_x0000_s34266" name="グラフ" r:id="rId4" imgW="5000549" imgH="3762451" progId="Excel.Sheet.8">
                  <p:embed/>
                </p:oleObj>
              </mc:Choice>
              <mc:Fallback>
                <p:oleObj name="グラフ" r:id="rId4" imgW="5000549" imgH="3762451" progId="Excel.Sheet.8">
                  <p:embed/>
                  <p:pic>
                    <p:nvPicPr>
                      <p:cNvPr id="0" name="Picture 47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95" y="2501900"/>
                        <a:ext cx="4860925"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AutoShape 47"/>
          <p:cNvSpPr>
            <a:spLocks noChangeArrowheads="1"/>
          </p:cNvSpPr>
          <p:nvPr/>
        </p:nvSpPr>
        <p:spPr bwMode="auto">
          <a:xfrm>
            <a:off x="2267645" y="5157788"/>
            <a:ext cx="85725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round/>
                <a:headEnd/>
                <a:tailEnd/>
              </a14:hiddenLine>
            </a:ext>
          </a:extLst>
        </p:spPr>
        <p:txBody>
          <a:bodyPr wrap="none" anchor="ctr"/>
          <a:lstStyle/>
          <a:p>
            <a:pPr algn="ctr" fontAlgn="base">
              <a:spcBef>
                <a:spcPct val="0"/>
              </a:spcBef>
              <a:spcAft>
                <a:spcPct val="0"/>
              </a:spcAft>
            </a:pPr>
            <a:r>
              <a:rPr lang="ja-JP" altLang="en-US" sz="1000" i="1" u="sng" smtClean="0">
                <a:solidFill>
                  <a:srgbClr val="000000"/>
                </a:solidFill>
                <a:latin typeface="Arial" charset="0"/>
              </a:rPr>
              <a:t>その他税収等</a:t>
            </a:r>
          </a:p>
        </p:txBody>
      </p:sp>
      <p:sp>
        <p:nvSpPr>
          <p:cNvPr id="4106" name="AutoShape 48"/>
          <p:cNvSpPr>
            <a:spLocks noChangeArrowheads="1"/>
          </p:cNvSpPr>
          <p:nvPr/>
        </p:nvSpPr>
        <p:spPr bwMode="auto">
          <a:xfrm>
            <a:off x="2267645" y="4221163"/>
            <a:ext cx="8636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round/>
                <a:headEnd/>
                <a:tailEnd/>
              </a14:hiddenLine>
            </a:ext>
          </a:extLst>
        </p:spPr>
        <p:txBody>
          <a:bodyPr wrap="none" anchor="ctr"/>
          <a:lstStyle/>
          <a:p>
            <a:pPr algn="ctr" fontAlgn="base">
              <a:spcBef>
                <a:spcPct val="0"/>
              </a:spcBef>
              <a:spcAft>
                <a:spcPct val="0"/>
              </a:spcAft>
            </a:pPr>
            <a:r>
              <a:rPr lang="ja-JP" altLang="en-US" sz="1000" i="1" u="sng" dirty="0" smtClean="0">
                <a:solidFill>
                  <a:srgbClr val="000000"/>
                </a:solidFill>
                <a:latin typeface="Arial" charset="0"/>
              </a:rPr>
              <a:t>地方交付税</a:t>
            </a:r>
          </a:p>
        </p:txBody>
      </p:sp>
      <p:sp>
        <p:nvSpPr>
          <p:cNvPr id="3085" name="AutoShape 49"/>
          <p:cNvSpPr>
            <a:spLocks noChangeArrowheads="1"/>
          </p:cNvSpPr>
          <p:nvPr/>
        </p:nvSpPr>
        <p:spPr bwMode="auto">
          <a:xfrm>
            <a:off x="899220" y="3068638"/>
            <a:ext cx="1152525" cy="215900"/>
          </a:xfrm>
          <a:prstGeom prst="wedgeRoundRectCallout">
            <a:avLst>
              <a:gd name="adj1" fmla="val 77543"/>
              <a:gd name="adj2" fmla="val 120257"/>
              <a:gd name="adj3" fmla="val 16667"/>
            </a:avLst>
          </a:prstGeom>
          <a:solidFill>
            <a:schemeClr val="accent3">
              <a:lumMod val="60000"/>
              <a:lumOff val="40000"/>
            </a:schemeClr>
          </a:solidFill>
          <a:ln w="9525" cap="rnd" algn="ctr">
            <a:solidFill>
              <a:srgbClr val="00B050"/>
            </a:solidFill>
            <a:prstDash val="solid"/>
            <a:miter lim="800000"/>
            <a:headEnd/>
            <a:tailEnd/>
          </a:ln>
        </p:spPr>
        <p:txBody>
          <a:bodyPr lIns="36000" tIns="36000" rIns="36000" bIns="36000" anchor="ctr"/>
          <a:lstStyle/>
          <a:p>
            <a:pPr algn="ctr" fontAlgn="base">
              <a:spcBef>
                <a:spcPct val="0"/>
              </a:spcBef>
              <a:spcAft>
                <a:spcPct val="0"/>
              </a:spcAft>
              <a:defRPr/>
            </a:pPr>
            <a:r>
              <a:rPr lang="ja-JP" altLang="en-US" sz="1100" dirty="0">
                <a:solidFill>
                  <a:srgbClr val="000000"/>
                </a:solidFill>
                <a:latin typeface="Arial" charset="0"/>
              </a:rPr>
              <a:t>臨時財政対策債</a:t>
            </a:r>
          </a:p>
        </p:txBody>
      </p:sp>
      <p:sp>
        <p:nvSpPr>
          <p:cNvPr id="797747" name="Text Box 51"/>
          <p:cNvSpPr txBox="1">
            <a:spLocks noChangeArrowheads="1"/>
          </p:cNvSpPr>
          <p:nvPr/>
        </p:nvSpPr>
        <p:spPr bwMode="auto">
          <a:xfrm>
            <a:off x="1115616" y="4868863"/>
            <a:ext cx="1008063" cy="461962"/>
          </a:xfrm>
          <a:prstGeom prst="rect">
            <a:avLst/>
          </a:prstGeom>
          <a:solidFill>
            <a:srgbClr val="EBFFFF"/>
          </a:solidFill>
          <a:ln w="28575" algn="ctr">
            <a:solidFill>
              <a:schemeClr val="tx2">
                <a:lumMod val="60000"/>
                <a:lumOff val="40000"/>
              </a:schemeClr>
            </a:solidFill>
            <a:miter lim="800000"/>
            <a:headEnd/>
            <a:tailEnd/>
          </a:ln>
          <a:effectLst/>
        </p:spPr>
        <p:txBody>
          <a:bodyPr>
            <a:spAutoFit/>
          </a:bodyPr>
          <a:lstStyle/>
          <a:p>
            <a:pPr algn="ctr" fontAlgn="base">
              <a:spcBef>
                <a:spcPct val="0"/>
              </a:spcBef>
              <a:spcAft>
                <a:spcPct val="0"/>
              </a:spcAft>
              <a:defRPr/>
            </a:pPr>
            <a:r>
              <a:rPr lang="ja-JP" altLang="en-US" sz="1200" i="1" u="sng" dirty="0">
                <a:solidFill>
                  <a:prstClr val="black"/>
                </a:solidFill>
                <a:effectLst>
                  <a:outerShdw blurRad="38100" dist="38100" dir="2700000" algn="tl">
                    <a:srgbClr val="FFFFFF"/>
                  </a:outerShdw>
                </a:effectLst>
                <a:latin typeface="Arial" charset="0"/>
              </a:rPr>
              <a:t>実質的な</a:t>
            </a:r>
            <a:endParaRPr lang="en-US" altLang="ja-JP" sz="1200" i="1" u="sng" dirty="0">
              <a:solidFill>
                <a:prstClr val="black"/>
              </a:solidFill>
              <a:effectLst>
                <a:outerShdw blurRad="38100" dist="38100" dir="2700000" algn="tl">
                  <a:srgbClr val="FFFFFF"/>
                </a:outerShdw>
              </a:effectLst>
              <a:latin typeface="Arial" charset="0"/>
            </a:endParaRPr>
          </a:p>
          <a:p>
            <a:pPr algn="ctr" fontAlgn="base">
              <a:spcBef>
                <a:spcPct val="0"/>
              </a:spcBef>
              <a:spcAft>
                <a:spcPct val="0"/>
              </a:spcAft>
              <a:defRPr/>
            </a:pPr>
            <a:r>
              <a:rPr lang="ja-JP" altLang="en-US" sz="1200" i="1" u="sng" dirty="0">
                <a:solidFill>
                  <a:prstClr val="black"/>
                </a:solidFill>
                <a:effectLst>
                  <a:outerShdw blurRad="38100" dist="38100" dir="2700000" algn="tl">
                    <a:srgbClr val="FFFFFF"/>
                  </a:outerShdw>
                </a:effectLst>
                <a:latin typeface="Arial" charset="0"/>
              </a:rPr>
              <a:t>税収</a:t>
            </a:r>
          </a:p>
        </p:txBody>
      </p:sp>
      <p:sp>
        <p:nvSpPr>
          <p:cNvPr id="797749" name="Text Box 53"/>
          <p:cNvSpPr txBox="1">
            <a:spLocks noChangeArrowheads="1"/>
          </p:cNvSpPr>
          <p:nvPr/>
        </p:nvSpPr>
        <p:spPr bwMode="auto">
          <a:xfrm>
            <a:off x="1115616" y="3663950"/>
            <a:ext cx="1008063" cy="485775"/>
          </a:xfrm>
          <a:prstGeom prst="rect">
            <a:avLst/>
          </a:prstGeom>
          <a:solidFill>
            <a:srgbClr val="FFE1FF"/>
          </a:solidFill>
          <a:ln w="28575" algn="ctr">
            <a:solidFill>
              <a:srgbClr val="FF00FF"/>
            </a:solidFill>
            <a:miter lim="800000"/>
            <a:headEnd/>
            <a:tailEnd/>
          </a:ln>
          <a:effectLst/>
        </p:spPr>
        <p:txBody>
          <a:bodyPr>
            <a:spAutoFit/>
          </a:bodyPr>
          <a:lstStyle/>
          <a:p>
            <a:pPr algn="ctr" fontAlgn="base">
              <a:spcBef>
                <a:spcPct val="0"/>
              </a:spcBef>
              <a:spcAft>
                <a:spcPct val="0"/>
              </a:spcAft>
              <a:defRPr/>
            </a:pPr>
            <a:r>
              <a:rPr lang="ja-JP" altLang="en-US" sz="1200" i="1" u="sng" dirty="0">
                <a:solidFill>
                  <a:prstClr val="black"/>
                </a:solidFill>
                <a:effectLst>
                  <a:outerShdw blurRad="38100" dist="38100" dir="2700000" algn="tl">
                    <a:srgbClr val="FFFFFF"/>
                  </a:outerShdw>
                </a:effectLst>
                <a:latin typeface="Arial" charset="0"/>
              </a:rPr>
              <a:t>実質的な</a:t>
            </a:r>
            <a:br>
              <a:rPr lang="ja-JP" altLang="en-US" sz="1200" i="1" u="sng" dirty="0">
                <a:solidFill>
                  <a:prstClr val="black"/>
                </a:solidFill>
                <a:effectLst>
                  <a:outerShdw blurRad="38100" dist="38100" dir="2700000" algn="tl">
                    <a:srgbClr val="FFFFFF"/>
                  </a:outerShdw>
                </a:effectLst>
                <a:latin typeface="Arial" charset="0"/>
              </a:rPr>
            </a:br>
            <a:r>
              <a:rPr lang="ja-JP" altLang="en-US" sz="1200" i="1" u="sng" dirty="0">
                <a:solidFill>
                  <a:prstClr val="black"/>
                </a:solidFill>
                <a:effectLst>
                  <a:outerShdw blurRad="38100" dist="38100" dir="2700000" algn="tl">
                    <a:srgbClr val="FFFFFF"/>
                  </a:outerShdw>
                </a:effectLst>
                <a:latin typeface="Arial" charset="0"/>
              </a:rPr>
              <a:t>地方交付税</a:t>
            </a:r>
          </a:p>
        </p:txBody>
      </p:sp>
      <p:sp>
        <p:nvSpPr>
          <p:cNvPr id="4110" name="Line 67"/>
          <p:cNvSpPr>
            <a:spLocks noChangeShapeType="1"/>
          </p:cNvSpPr>
          <p:nvPr/>
        </p:nvSpPr>
        <p:spPr bwMode="auto">
          <a:xfrm rot="-300000" flipV="1">
            <a:off x="3059807" y="4652268"/>
            <a:ext cx="648097" cy="695"/>
          </a:xfrm>
          <a:prstGeom prst="line">
            <a:avLst/>
          </a:prstGeom>
          <a:noFill/>
          <a:ln w="28575">
            <a:solidFill>
              <a:srgbClr val="0066FF"/>
            </a:solidFill>
            <a:prstDash val="sysDot"/>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fontAlgn="base">
              <a:spcBef>
                <a:spcPct val="0"/>
              </a:spcBef>
              <a:spcAft>
                <a:spcPct val="0"/>
              </a:spcAft>
            </a:pPr>
            <a:endParaRPr lang="ja-JP" altLang="en-US" smtClean="0">
              <a:solidFill>
                <a:prstClr val="black"/>
              </a:solidFill>
            </a:endParaRPr>
          </a:p>
        </p:txBody>
      </p:sp>
      <p:sp>
        <p:nvSpPr>
          <p:cNvPr id="797764" name="AutoShape 68"/>
          <p:cNvSpPr>
            <a:spLocks noChangeArrowheads="1"/>
          </p:cNvSpPr>
          <p:nvPr/>
        </p:nvSpPr>
        <p:spPr bwMode="auto">
          <a:xfrm>
            <a:off x="4643412" y="4724400"/>
            <a:ext cx="1223963" cy="708025"/>
          </a:xfrm>
          <a:prstGeom prst="wedgeEllipseCallout">
            <a:avLst>
              <a:gd name="adj1" fmla="val 579"/>
              <a:gd name="adj2" fmla="val 48195"/>
            </a:avLst>
          </a:prstGeom>
          <a:solidFill>
            <a:srgbClr val="EBFFFF"/>
          </a:solidFill>
          <a:ln w="19050" cap="rnd" algn="ctr">
            <a:solidFill>
              <a:srgbClr val="0066FF"/>
            </a:solidFill>
            <a:prstDash val="sysDot"/>
            <a:miter lim="800000"/>
            <a:headEnd/>
            <a:tailEnd/>
          </a:ln>
          <a:effectLst/>
        </p:spPr>
        <p:txBody>
          <a:bodyPr anchor="ctr"/>
          <a:lstStyle/>
          <a:p>
            <a:pPr algn="ctr" fontAlgn="base">
              <a:spcBef>
                <a:spcPct val="0"/>
              </a:spcBef>
              <a:spcAft>
                <a:spcPct val="0"/>
              </a:spcAft>
              <a:defRPr/>
            </a:pPr>
            <a:r>
              <a:rPr lang="ja-JP" altLang="en-US" sz="1200" i="1" dirty="0">
                <a:solidFill>
                  <a:srgbClr val="0066FF"/>
                </a:solidFill>
                <a:latin typeface="ＭＳ Ｐゴシック" pitchFamily="50" charset="-128"/>
              </a:rPr>
              <a:t>実質的な税収</a:t>
            </a:r>
            <a:r>
              <a:rPr lang="ja-JP" altLang="en-US" sz="1200" i="1" u="sng" dirty="0">
                <a:solidFill>
                  <a:srgbClr val="0066FF"/>
                </a:solidFill>
                <a:latin typeface="ＭＳ Ｐゴシック" pitchFamily="50" charset="-128"/>
              </a:rPr>
              <a:t/>
            </a:r>
            <a:br>
              <a:rPr lang="ja-JP" altLang="en-US" sz="1200" i="1" u="sng" dirty="0">
                <a:solidFill>
                  <a:srgbClr val="0066FF"/>
                </a:solidFill>
                <a:latin typeface="ＭＳ Ｐゴシック" pitchFamily="50" charset="-128"/>
              </a:rPr>
            </a:br>
            <a:r>
              <a:rPr lang="ja-JP" altLang="en-US" sz="1200" i="1" u="sng" dirty="0">
                <a:solidFill>
                  <a:srgbClr val="0066FF"/>
                </a:solidFill>
                <a:latin typeface="ＭＳ Ｐゴシック" pitchFamily="50" charset="-128"/>
              </a:rPr>
              <a:t>＋</a:t>
            </a:r>
            <a:r>
              <a:rPr lang="en-US" altLang="ja-JP" sz="1200" i="1" u="sng" dirty="0">
                <a:solidFill>
                  <a:srgbClr val="0066FF"/>
                </a:solidFill>
                <a:latin typeface="ＭＳ Ｐゴシック" pitchFamily="50" charset="-128"/>
              </a:rPr>
              <a:t>42</a:t>
            </a:r>
            <a:r>
              <a:rPr lang="ja-JP" altLang="en-US" sz="1200" i="1" u="sng" dirty="0">
                <a:solidFill>
                  <a:srgbClr val="0066FF"/>
                </a:solidFill>
                <a:latin typeface="ＭＳ Ｐゴシック" pitchFamily="50" charset="-128"/>
              </a:rPr>
              <a:t>億円</a:t>
            </a:r>
            <a:endParaRPr lang="ja-JP" altLang="en-US" sz="1200" i="1" dirty="0">
              <a:solidFill>
                <a:srgbClr val="0066FF"/>
              </a:solidFill>
              <a:latin typeface="ＭＳ Ｐゴシック" pitchFamily="50" charset="-128"/>
            </a:endParaRPr>
          </a:p>
        </p:txBody>
      </p:sp>
      <p:sp>
        <p:nvSpPr>
          <p:cNvPr id="797765" name="AutoShape 69"/>
          <p:cNvSpPr>
            <a:spLocks noChangeArrowheads="1"/>
          </p:cNvSpPr>
          <p:nvPr/>
        </p:nvSpPr>
        <p:spPr bwMode="auto">
          <a:xfrm>
            <a:off x="179388" y="714375"/>
            <a:ext cx="8785225" cy="360363"/>
          </a:xfrm>
          <a:prstGeom prst="roundRect">
            <a:avLst>
              <a:gd name="adj" fmla="val 16667"/>
            </a:avLst>
          </a:prstGeom>
          <a:gradFill rotWithShape="1">
            <a:gsLst>
              <a:gs pos="0">
                <a:srgbClr val="FF0066"/>
              </a:gs>
              <a:gs pos="100000">
                <a:srgbClr val="FF0066">
                  <a:gamma/>
                  <a:tint val="0"/>
                  <a:invGamma/>
                </a:srgbClr>
              </a:gs>
            </a:gsLst>
            <a:lin ang="0" scaled="1"/>
          </a:gradFill>
          <a:ln w="9525">
            <a:noFill/>
            <a:round/>
            <a:headEnd/>
            <a:tailEnd/>
          </a:ln>
          <a:effectLst/>
        </p:spPr>
        <p:txBody>
          <a:bodyPr wrap="none" anchor="ctr"/>
          <a:lstStyle/>
          <a:p>
            <a:pPr fontAlgn="base">
              <a:spcBef>
                <a:spcPct val="0"/>
              </a:spcBef>
              <a:spcAft>
                <a:spcPct val="0"/>
              </a:spcAft>
              <a:defRPr/>
            </a:pPr>
            <a:r>
              <a:rPr lang="en-US" altLang="ja-JP" b="1" dirty="0">
                <a:solidFill>
                  <a:prstClr val="white"/>
                </a:solidFill>
                <a:effectLst>
                  <a:outerShdw blurRad="38100" dist="38100" dir="2700000" algn="tl">
                    <a:srgbClr val="000000"/>
                  </a:outerShdw>
                </a:effectLst>
                <a:latin typeface="Arial" charset="0"/>
              </a:rPr>
              <a:t>■</a:t>
            </a:r>
            <a:r>
              <a:rPr lang="ja-JP" altLang="en-US" b="1" dirty="0">
                <a:solidFill>
                  <a:prstClr val="white"/>
                </a:solidFill>
                <a:effectLst>
                  <a:outerShdw blurRad="38100" dist="38100" dir="2700000" algn="tl">
                    <a:srgbClr val="000000"/>
                  </a:outerShdw>
                </a:effectLst>
                <a:latin typeface="Arial" charset="0"/>
              </a:rPr>
              <a:t>　平成２３年度地方財政対策に係る県予算への影響　</a:t>
            </a:r>
          </a:p>
        </p:txBody>
      </p:sp>
      <p:sp>
        <p:nvSpPr>
          <p:cNvPr id="4113" name="Line 70"/>
          <p:cNvSpPr>
            <a:spLocks noChangeShapeType="1"/>
          </p:cNvSpPr>
          <p:nvPr/>
        </p:nvSpPr>
        <p:spPr bwMode="auto">
          <a:xfrm>
            <a:off x="3059807" y="3141662"/>
            <a:ext cx="648097" cy="34925"/>
          </a:xfrm>
          <a:prstGeom prst="line">
            <a:avLst/>
          </a:prstGeom>
          <a:noFill/>
          <a:ln w="28575">
            <a:solidFill>
              <a:srgbClr val="FF0066"/>
            </a:solidFill>
            <a:prstDash val="sysDot"/>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fontAlgn="base">
              <a:spcBef>
                <a:spcPct val="0"/>
              </a:spcBef>
              <a:spcAft>
                <a:spcPct val="0"/>
              </a:spcAft>
            </a:pPr>
            <a:endParaRPr lang="ja-JP" altLang="en-US" smtClean="0">
              <a:solidFill>
                <a:prstClr val="black"/>
              </a:solidFill>
            </a:endParaRPr>
          </a:p>
        </p:txBody>
      </p:sp>
      <p:sp>
        <p:nvSpPr>
          <p:cNvPr id="797767" name="AutoShape 71"/>
          <p:cNvSpPr>
            <a:spLocks noChangeArrowheads="1"/>
          </p:cNvSpPr>
          <p:nvPr/>
        </p:nvSpPr>
        <p:spPr bwMode="auto">
          <a:xfrm>
            <a:off x="4643412" y="3502025"/>
            <a:ext cx="1223963" cy="719138"/>
          </a:xfrm>
          <a:prstGeom prst="wedgeEllipseCallout">
            <a:avLst>
              <a:gd name="adj1" fmla="val -35670"/>
              <a:gd name="adj2" fmla="val -36434"/>
            </a:avLst>
          </a:prstGeom>
          <a:solidFill>
            <a:srgbClr val="FFE1FF"/>
          </a:solidFill>
          <a:ln w="19050" cap="rnd" algn="ctr">
            <a:solidFill>
              <a:srgbClr val="FF0000"/>
            </a:solidFill>
            <a:prstDash val="sysDot"/>
            <a:miter lim="800000"/>
            <a:headEnd/>
            <a:tailEnd/>
          </a:ln>
          <a:effectLst/>
        </p:spPr>
        <p:txBody>
          <a:bodyPr lIns="0" rIns="0" anchor="ctr"/>
          <a:lstStyle/>
          <a:p>
            <a:pPr algn="ctr" fontAlgn="base">
              <a:spcBef>
                <a:spcPct val="0"/>
              </a:spcBef>
              <a:spcAft>
                <a:spcPct val="0"/>
              </a:spcAft>
              <a:defRPr/>
            </a:pPr>
            <a:r>
              <a:rPr lang="ja-JP" altLang="en-US" sz="1200" i="1" dirty="0" smtClean="0">
                <a:solidFill>
                  <a:srgbClr val="FF0000"/>
                </a:solidFill>
                <a:latin typeface="ＭＳ Ｐゴシック" pitchFamily="50" charset="-128"/>
              </a:rPr>
              <a:t>実質的な</a:t>
            </a:r>
            <a:endParaRPr lang="en-US" altLang="ja-JP" sz="1200" i="1" dirty="0" smtClean="0">
              <a:solidFill>
                <a:srgbClr val="FF0000"/>
              </a:solidFill>
              <a:latin typeface="ＭＳ Ｐゴシック" pitchFamily="50" charset="-128"/>
            </a:endParaRPr>
          </a:p>
          <a:p>
            <a:pPr algn="ctr" fontAlgn="base">
              <a:spcBef>
                <a:spcPct val="0"/>
              </a:spcBef>
              <a:spcAft>
                <a:spcPct val="0"/>
              </a:spcAft>
              <a:defRPr/>
            </a:pPr>
            <a:r>
              <a:rPr lang="ja-JP" altLang="en-US" sz="1200" i="1" dirty="0" smtClean="0">
                <a:solidFill>
                  <a:srgbClr val="FF0000"/>
                </a:solidFill>
                <a:latin typeface="ＭＳ Ｐゴシック" pitchFamily="50" charset="-128"/>
              </a:rPr>
              <a:t>交付税の</a:t>
            </a:r>
            <a:r>
              <a:rPr lang="ja-JP" altLang="en-US" sz="1200" i="1" dirty="0">
                <a:solidFill>
                  <a:srgbClr val="FF0000"/>
                </a:solidFill>
                <a:latin typeface="ＭＳ Ｐゴシック" pitchFamily="50" charset="-128"/>
              </a:rPr>
              <a:t>減</a:t>
            </a:r>
            <a:r>
              <a:rPr lang="ja-JP" altLang="en-US" sz="1200" i="1" u="sng" dirty="0">
                <a:solidFill>
                  <a:srgbClr val="FF0000"/>
                </a:solidFill>
                <a:latin typeface="ＭＳ Ｐゴシック" pitchFamily="50" charset="-128"/>
              </a:rPr>
              <a:t/>
            </a:r>
            <a:br>
              <a:rPr lang="ja-JP" altLang="en-US" sz="1200" i="1" u="sng" dirty="0">
                <a:solidFill>
                  <a:srgbClr val="FF0000"/>
                </a:solidFill>
                <a:latin typeface="ＭＳ Ｐゴシック" pitchFamily="50" charset="-128"/>
              </a:rPr>
            </a:br>
            <a:r>
              <a:rPr lang="ja-JP" altLang="en-US" sz="1200" i="1" u="sng" dirty="0">
                <a:solidFill>
                  <a:srgbClr val="FF0000"/>
                </a:solidFill>
                <a:latin typeface="ＭＳ Ｐゴシック" pitchFamily="50" charset="-128"/>
              </a:rPr>
              <a:t>▲</a:t>
            </a:r>
            <a:r>
              <a:rPr lang="en-US" altLang="ja-JP" sz="1200" i="1" u="sng" dirty="0">
                <a:solidFill>
                  <a:srgbClr val="FF0000"/>
                </a:solidFill>
                <a:latin typeface="ＭＳ Ｐゴシック" pitchFamily="50" charset="-128"/>
              </a:rPr>
              <a:t>59</a:t>
            </a:r>
            <a:r>
              <a:rPr lang="ja-JP" altLang="en-US" sz="1200" i="1" u="sng" dirty="0">
                <a:solidFill>
                  <a:srgbClr val="FF0000"/>
                </a:solidFill>
                <a:latin typeface="ＭＳ Ｐゴシック" pitchFamily="50" charset="-128"/>
              </a:rPr>
              <a:t>億円</a:t>
            </a:r>
            <a:endParaRPr lang="ja-JP" altLang="en-US" sz="1200" i="1" dirty="0">
              <a:solidFill>
                <a:srgbClr val="FF0000"/>
              </a:solidFill>
              <a:latin typeface="ＭＳ Ｐゴシック" pitchFamily="50" charset="-128"/>
            </a:endParaRPr>
          </a:p>
        </p:txBody>
      </p:sp>
      <p:sp>
        <p:nvSpPr>
          <p:cNvPr id="4115" name="Text Box 81"/>
          <p:cNvSpPr txBox="1">
            <a:spLocks noChangeArrowheads="1"/>
          </p:cNvSpPr>
          <p:nvPr/>
        </p:nvSpPr>
        <p:spPr bwMode="auto">
          <a:xfrm>
            <a:off x="4787007" y="5805488"/>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000" dirty="0" smtClean="0">
                <a:solidFill>
                  <a:srgbClr val="000000"/>
                </a:solidFill>
                <a:latin typeface="Arial" charset="0"/>
              </a:rPr>
              <a:t>（</a:t>
            </a:r>
            <a:r>
              <a:rPr lang="ja-JP" altLang="en-US" sz="1200" dirty="0" smtClean="0">
                <a:solidFill>
                  <a:srgbClr val="000000"/>
                </a:solidFill>
                <a:latin typeface="Arial" charset="0"/>
              </a:rPr>
              <a:t>年度</a:t>
            </a:r>
            <a:r>
              <a:rPr lang="ja-JP" altLang="en-US" sz="1000" dirty="0" smtClean="0">
                <a:solidFill>
                  <a:srgbClr val="000000"/>
                </a:solidFill>
                <a:latin typeface="Arial" charset="0"/>
              </a:rPr>
              <a:t>）</a:t>
            </a:r>
          </a:p>
        </p:txBody>
      </p:sp>
      <p:sp>
        <p:nvSpPr>
          <p:cNvPr id="4116" name="Text Box 82"/>
          <p:cNvSpPr txBox="1">
            <a:spLocks noChangeArrowheads="1"/>
          </p:cNvSpPr>
          <p:nvPr/>
        </p:nvSpPr>
        <p:spPr bwMode="auto">
          <a:xfrm>
            <a:off x="251520" y="2205038"/>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200" smtClean="0">
                <a:solidFill>
                  <a:srgbClr val="000000"/>
                </a:solidFill>
                <a:latin typeface="Arial" charset="0"/>
              </a:rPr>
              <a:t>（億円）</a:t>
            </a:r>
          </a:p>
        </p:txBody>
      </p:sp>
      <p:sp>
        <p:nvSpPr>
          <p:cNvPr id="4118" name="AutoShape 88"/>
          <p:cNvSpPr>
            <a:spLocks noChangeArrowheads="1"/>
          </p:cNvSpPr>
          <p:nvPr/>
        </p:nvSpPr>
        <p:spPr bwMode="auto">
          <a:xfrm>
            <a:off x="6804025" y="4005263"/>
            <a:ext cx="1223963" cy="503237"/>
          </a:xfrm>
          <a:prstGeom prst="downArrow">
            <a:avLst>
              <a:gd name="adj1" fmla="val 49935"/>
              <a:gd name="adj2" fmla="val 38171"/>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fontAlgn="base">
              <a:spcBef>
                <a:spcPct val="0"/>
              </a:spcBef>
              <a:spcAft>
                <a:spcPct val="0"/>
              </a:spcAft>
            </a:pPr>
            <a:endParaRPr lang="ja-JP" altLang="en-US" sz="1000" smtClean="0">
              <a:solidFill>
                <a:srgbClr val="000000"/>
              </a:solidFill>
              <a:latin typeface="Arial" charset="0"/>
            </a:endParaRPr>
          </a:p>
        </p:txBody>
      </p:sp>
      <p:sp>
        <p:nvSpPr>
          <p:cNvPr id="32" name="AutoShape 72"/>
          <p:cNvSpPr>
            <a:spLocks noChangeArrowheads="1"/>
          </p:cNvSpPr>
          <p:nvPr/>
        </p:nvSpPr>
        <p:spPr bwMode="auto">
          <a:xfrm>
            <a:off x="6084888" y="4652963"/>
            <a:ext cx="2735262" cy="341312"/>
          </a:xfrm>
          <a:prstGeom prst="roundRect">
            <a:avLst>
              <a:gd name="adj" fmla="val 16667"/>
            </a:avLst>
          </a:prstGeom>
          <a:solidFill>
            <a:srgbClr val="FFE1FF"/>
          </a:solidFill>
          <a:ln w="38100" cmpd="dbl" algn="ctr">
            <a:solidFill>
              <a:srgbClr val="800000"/>
            </a:solidFill>
            <a:round/>
            <a:headEnd/>
            <a:tailEnd/>
          </a:ln>
          <a:effectLst/>
        </p:spPr>
        <p:txBody>
          <a:bodyPr anchor="ctr">
            <a:spAutoFit/>
          </a:bodyPr>
          <a:lstStyle/>
          <a:p>
            <a:pPr algn="ctr" fontAlgn="base">
              <a:spcBef>
                <a:spcPct val="0"/>
              </a:spcBef>
              <a:spcAft>
                <a:spcPct val="0"/>
              </a:spcAft>
              <a:defRPr/>
            </a:pPr>
            <a:r>
              <a:rPr lang="ja-JP" altLang="en-US" sz="1400" u="sng" dirty="0">
                <a:solidFill>
                  <a:srgbClr val="FF0066"/>
                </a:solidFill>
                <a:latin typeface="Arial" charset="0"/>
              </a:rPr>
              <a:t>対前</a:t>
            </a:r>
            <a:r>
              <a:rPr lang="ja-JP" altLang="en-US" sz="1400" u="sng" dirty="0" smtClean="0">
                <a:solidFill>
                  <a:srgbClr val="FF0066"/>
                </a:solidFill>
                <a:latin typeface="Arial" charset="0"/>
              </a:rPr>
              <a:t>年度▲１７億円</a:t>
            </a:r>
            <a:endParaRPr lang="en-US" altLang="ja-JP" sz="1400" u="sng" dirty="0">
              <a:solidFill>
                <a:srgbClr val="FF0066"/>
              </a:solidFill>
              <a:latin typeface="Arial" charset="0"/>
            </a:endParaRPr>
          </a:p>
        </p:txBody>
      </p:sp>
      <p:sp>
        <p:nvSpPr>
          <p:cNvPr id="39" name="上矢印吹き出し 38"/>
          <p:cNvSpPr/>
          <p:nvPr/>
        </p:nvSpPr>
        <p:spPr>
          <a:xfrm>
            <a:off x="6228184" y="5157192"/>
            <a:ext cx="2376264" cy="936104"/>
          </a:xfrm>
          <a:prstGeom prst="upArrowCallout">
            <a:avLst/>
          </a:prstGeom>
          <a:solidFill>
            <a:schemeClr val="accent6">
              <a:lumMod val="40000"/>
              <a:lumOff val="60000"/>
            </a:schemeClr>
          </a:solidFill>
          <a:ln>
            <a:solidFill>
              <a:srgbClr val="C00000"/>
            </a:solid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400" b="1" dirty="0" smtClean="0">
                <a:ln w="18000">
                  <a:noFill/>
                  <a:prstDash val="solid"/>
                  <a:miter lim="800000"/>
                </a:ln>
                <a:solidFill>
                  <a:srgbClr val="FF0000"/>
                </a:solidFill>
              </a:rPr>
              <a:t>行財政</a:t>
            </a:r>
            <a:r>
              <a:rPr lang="ja-JP" altLang="en-US" sz="1400" b="1" dirty="0">
                <a:ln w="18000">
                  <a:noFill/>
                  <a:prstDash val="solid"/>
                  <a:miter lim="800000"/>
                </a:ln>
                <a:solidFill>
                  <a:srgbClr val="FF0000"/>
                </a:solidFill>
              </a:rPr>
              <a:t>構造改革大綱に基づく</a:t>
            </a:r>
            <a:r>
              <a:rPr lang="ja-JP" altLang="en-US" sz="1400" b="1" dirty="0" smtClean="0">
                <a:ln w="18000">
                  <a:noFill/>
                  <a:prstDash val="solid"/>
                  <a:miter lim="800000"/>
                </a:ln>
                <a:solidFill>
                  <a:srgbClr val="FF0000"/>
                </a:solidFill>
              </a:rPr>
              <a:t>取組等の</a:t>
            </a:r>
            <a:r>
              <a:rPr lang="ja-JP" altLang="en-US" sz="1400" b="1" dirty="0">
                <a:ln w="18000">
                  <a:noFill/>
                  <a:prstDash val="solid"/>
                  <a:miter lim="800000"/>
                </a:ln>
                <a:solidFill>
                  <a:srgbClr val="FF0000"/>
                </a:solidFill>
              </a:rPr>
              <a:t>効果により補てん</a:t>
            </a:r>
            <a:endParaRPr lang="ja-JP" altLang="en-US" sz="1400" dirty="0">
              <a:ln w="18000">
                <a:noFill/>
                <a:prstDash val="solid"/>
                <a:miter lim="800000"/>
              </a:ln>
              <a:solidFill>
                <a:srgbClr val="FF0000"/>
              </a:solidFill>
            </a:endParaRPr>
          </a:p>
        </p:txBody>
      </p:sp>
      <p:sp>
        <p:nvSpPr>
          <p:cNvPr id="3081" name="AutoShape 45"/>
          <p:cNvSpPr>
            <a:spLocks noChangeArrowheads="1"/>
          </p:cNvSpPr>
          <p:nvPr/>
        </p:nvSpPr>
        <p:spPr bwMode="auto">
          <a:xfrm>
            <a:off x="899220" y="5373688"/>
            <a:ext cx="1368425" cy="215900"/>
          </a:xfrm>
          <a:prstGeom prst="wedgeRoundRectCallout">
            <a:avLst>
              <a:gd name="adj1" fmla="val 56696"/>
              <a:gd name="adj2" fmla="val 27236"/>
              <a:gd name="adj3" fmla="val 16667"/>
            </a:avLst>
          </a:prstGeom>
          <a:solidFill>
            <a:schemeClr val="accent6">
              <a:lumMod val="40000"/>
              <a:lumOff val="60000"/>
            </a:schemeClr>
          </a:solidFill>
          <a:ln w="9525" cap="rnd" algn="ctr">
            <a:solidFill>
              <a:srgbClr val="FF0000"/>
            </a:solidFill>
            <a:prstDash val="solid"/>
            <a:miter lim="800000"/>
            <a:headEnd/>
            <a:tailEnd/>
          </a:ln>
        </p:spPr>
        <p:txBody>
          <a:bodyPr lIns="36000" tIns="36000" rIns="36000" bIns="36000" anchor="ctr"/>
          <a:lstStyle/>
          <a:p>
            <a:pPr algn="ctr" fontAlgn="base">
              <a:spcBef>
                <a:spcPct val="0"/>
              </a:spcBef>
              <a:spcAft>
                <a:spcPct val="0"/>
              </a:spcAft>
              <a:defRPr/>
            </a:pPr>
            <a:r>
              <a:rPr lang="ja-JP" altLang="en-US" sz="1100" dirty="0">
                <a:solidFill>
                  <a:srgbClr val="000000"/>
                </a:solidFill>
                <a:latin typeface="Arial" charset="0"/>
              </a:rPr>
              <a:t>地方法人特別譲与税</a:t>
            </a:r>
          </a:p>
        </p:txBody>
      </p:sp>
      <p:sp>
        <p:nvSpPr>
          <p:cNvPr id="34" name="左中かっこ 33"/>
          <p:cNvSpPr/>
          <p:nvPr/>
        </p:nvSpPr>
        <p:spPr>
          <a:xfrm>
            <a:off x="2194620" y="3141663"/>
            <a:ext cx="144462" cy="15113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sz="1000">
              <a:solidFill>
                <a:prstClr val="black"/>
              </a:solidFill>
            </a:endParaRPr>
          </a:p>
        </p:txBody>
      </p:sp>
      <p:sp>
        <p:nvSpPr>
          <p:cNvPr id="33" name="左中かっこ 32"/>
          <p:cNvSpPr/>
          <p:nvPr/>
        </p:nvSpPr>
        <p:spPr>
          <a:xfrm>
            <a:off x="2194620" y="4652963"/>
            <a:ext cx="144462" cy="115252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ja-JP" altLang="en-US" sz="1000">
              <a:solidFill>
                <a:prstClr val="black"/>
              </a:solidFill>
            </a:endParaRPr>
          </a:p>
        </p:txBody>
      </p:sp>
      <p:sp>
        <p:nvSpPr>
          <p:cNvPr id="30" name="Text Box 87"/>
          <p:cNvSpPr txBox="1">
            <a:spLocks noChangeArrowheads="1"/>
          </p:cNvSpPr>
          <p:nvPr/>
        </p:nvSpPr>
        <p:spPr bwMode="auto">
          <a:xfrm>
            <a:off x="6084888" y="2708275"/>
            <a:ext cx="2879725" cy="1169551"/>
          </a:xfrm>
          <a:prstGeom prst="rect">
            <a:avLst/>
          </a:prstGeom>
          <a:noFill/>
          <a:ln w="28575" algn="ctr">
            <a:solidFill>
              <a:srgbClr val="FF0066"/>
            </a:solidFill>
            <a:miter lim="800000"/>
            <a:headEnd/>
            <a:tailEnd/>
          </a:ln>
          <a:effectLst/>
        </p:spPr>
        <p:txBody>
          <a:bodyPr wrap="square">
            <a:spAutoFit/>
          </a:bodyPr>
          <a:lstStyle/>
          <a:p>
            <a:pPr>
              <a:defRPr/>
            </a:pPr>
            <a:r>
              <a:rPr lang="ja-JP" altLang="en-US" sz="1400" i="1" dirty="0">
                <a:solidFill>
                  <a:prstClr val="black"/>
                </a:solidFill>
                <a:latin typeface="Arial" charset="0"/>
                <a:ea typeface="+mn-ea"/>
              </a:rPr>
              <a:t>臨時財政対策債が大幅に減額となったことにより</a:t>
            </a:r>
            <a:r>
              <a:rPr lang="ja-JP" altLang="en-US" sz="1400" i="1" u="sng" dirty="0">
                <a:solidFill>
                  <a:prstClr val="black"/>
                </a:solidFill>
                <a:latin typeface="Arial" charset="0"/>
                <a:ea typeface="+mn-ea"/>
              </a:rPr>
              <a:t>実質的な地方</a:t>
            </a:r>
            <a:r>
              <a:rPr lang="ja-JP" altLang="en-US" sz="1400" i="1" u="sng" dirty="0" smtClean="0">
                <a:solidFill>
                  <a:prstClr val="black"/>
                </a:solidFill>
                <a:latin typeface="Arial" charset="0"/>
                <a:ea typeface="+mn-ea"/>
              </a:rPr>
              <a:t>交付税が</a:t>
            </a:r>
            <a:r>
              <a:rPr lang="ja-JP" altLang="en-US" sz="1400" i="1" u="sng" dirty="0">
                <a:solidFill>
                  <a:prstClr val="black"/>
                </a:solidFill>
                <a:latin typeface="Arial" charset="0"/>
                <a:ea typeface="+mn-ea"/>
              </a:rPr>
              <a:t>５９億円減少</a:t>
            </a:r>
            <a:r>
              <a:rPr lang="ja-JP" altLang="en-US" sz="1400" i="1" dirty="0">
                <a:solidFill>
                  <a:prstClr val="black"/>
                </a:solidFill>
                <a:latin typeface="Arial" charset="0"/>
                <a:ea typeface="+mn-ea"/>
              </a:rPr>
              <a:t>する一方、都市部と比べ景気回復のテンポが遅いことから</a:t>
            </a:r>
            <a:r>
              <a:rPr lang="ja-JP" altLang="en-US" sz="1400" i="1" u="sng" dirty="0">
                <a:solidFill>
                  <a:prstClr val="black"/>
                </a:solidFill>
                <a:latin typeface="Arial" charset="0"/>
                <a:ea typeface="+mn-ea"/>
              </a:rPr>
              <a:t>実質的な税収は４２億円の増</a:t>
            </a:r>
          </a:p>
        </p:txBody>
      </p:sp>
      <p:sp>
        <p:nvSpPr>
          <p:cNvPr id="31" name="左中かっこ 30"/>
          <p:cNvSpPr/>
          <p:nvPr/>
        </p:nvSpPr>
        <p:spPr>
          <a:xfrm flipH="1">
            <a:off x="4520447" y="3140968"/>
            <a:ext cx="144000" cy="15113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000">
              <a:solidFill>
                <a:prstClr val="black"/>
              </a:solidFill>
            </a:endParaRPr>
          </a:p>
        </p:txBody>
      </p:sp>
      <p:sp>
        <p:nvSpPr>
          <p:cNvPr id="35" name="左中かっこ 34"/>
          <p:cNvSpPr/>
          <p:nvPr/>
        </p:nvSpPr>
        <p:spPr>
          <a:xfrm flipH="1">
            <a:off x="4520447" y="4652268"/>
            <a:ext cx="144000" cy="115252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000">
              <a:solidFill>
                <a:prstClr val="black"/>
              </a:solidFill>
            </a:endParaRPr>
          </a:p>
        </p:txBody>
      </p:sp>
    </p:spTree>
    <p:extLst>
      <p:ext uri="{BB962C8B-B14F-4D97-AF65-F5344CB8AC3E}">
        <p14:creationId xmlns:p14="http://schemas.microsoft.com/office/powerpoint/2010/main" val="85898740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8" name="Text Box 18"/>
          <p:cNvSpPr txBox="1">
            <a:spLocks noChangeArrowheads="1"/>
          </p:cNvSpPr>
          <p:nvPr/>
        </p:nvSpPr>
        <p:spPr bwMode="auto">
          <a:xfrm>
            <a:off x="4284663" y="6491288"/>
            <a:ext cx="4859337" cy="366712"/>
          </a:xfrm>
          <a:prstGeom prst="rect">
            <a:avLst/>
          </a:prstGeom>
          <a:gradFill rotWithShape="1">
            <a:gsLst>
              <a:gs pos="0">
                <a:srgbClr val="FF0066">
                  <a:gamma/>
                  <a:tint val="0"/>
                  <a:invGamma/>
                </a:srgbClr>
              </a:gs>
              <a:gs pos="100000">
                <a:srgbClr val="FF0066"/>
              </a:gs>
            </a:gsLst>
            <a:lin ang="0" scaled="1"/>
          </a:gradFill>
          <a:ln w="9525">
            <a:noFill/>
            <a:miter lim="800000"/>
            <a:headEnd/>
            <a:tailEnd/>
          </a:ln>
          <a:effectLst/>
        </p:spPr>
        <p:txBody>
          <a:bodyPr>
            <a:spAutoFit/>
          </a:bodyPr>
          <a:lstStyle/>
          <a:p>
            <a:pPr algn="r" fontAlgn="base">
              <a:spcBef>
                <a:spcPct val="50000"/>
              </a:spcBef>
              <a:spcAft>
                <a:spcPct val="0"/>
              </a:spcAft>
              <a:defRPr/>
            </a:pPr>
            <a:r>
              <a:rPr lang="ja-JP" altLang="en-US" b="1" i="1">
                <a:solidFill>
                  <a:prstClr val="white"/>
                </a:solidFill>
                <a:effectLst>
                  <a:outerShdw blurRad="38100" dist="38100" dir="2700000" algn="tl">
                    <a:srgbClr val="000000"/>
                  </a:outerShdw>
                </a:effectLst>
                <a:latin typeface="Arial" charset="0"/>
              </a:rPr>
              <a:t>予算の特徴</a:t>
            </a:r>
          </a:p>
        </p:txBody>
      </p:sp>
      <p:sp>
        <p:nvSpPr>
          <p:cNvPr id="798722" name="Text Box 2"/>
          <p:cNvSpPr txBox="1">
            <a:spLocks noChangeArrowheads="1"/>
          </p:cNvSpPr>
          <p:nvPr/>
        </p:nvSpPr>
        <p:spPr bwMode="auto">
          <a:xfrm>
            <a:off x="0" y="0"/>
            <a:ext cx="9144000" cy="641350"/>
          </a:xfrm>
          <a:prstGeom prst="rect">
            <a:avLst/>
          </a:prstGeom>
          <a:solidFill>
            <a:srgbClr val="FF8BBA"/>
          </a:solidFill>
          <a:ln w="9525">
            <a:noFill/>
            <a:miter lim="800000"/>
            <a:headEnd/>
            <a:tailEnd/>
          </a:ln>
          <a:effectLst/>
        </p:spPr>
        <p:txBody>
          <a:bodyPr>
            <a:spAutoFit/>
          </a:bodyPr>
          <a:lstStyle/>
          <a:p>
            <a:pPr algn="ctr" fontAlgn="base">
              <a:spcBef>
                <a:spcPct val="50000"/>
              </a:spcBef>
              <a:spcAft>
                <a:spcPct val="0"/>
              </a:spcAft>
              <a:defRPr/>
            </a:pPr>
            <a:r>
              <a:rPr lang="ja-JP" altLang="en-US" sz="3600" i="1">
                <a:solidFill>
                  <a:prstClr val="white"/>
                </a:solidFill>
                <a:effectLst>
                  <a:outerShdw blurRad="38100" dist="38100" dir="2700000" algn="tl">
                    <a:srgbClr val="000000"/>
                  </a:outerShdw>
                </a:effectLst>
                <a:latin typeface="HGPｺﾞｼｯｸE" pitchFamily="50" charset="-128"/>
                <a:ea typeface="HGPｺﾞｼｯｸE" pitchFamily="50" charset="-128"/>
              </a:rPr>
              <a:t>行財政構造改革大綱</a:t>
            </a:r>
            <a:r>
              <a:rPr lang="en-US" altLang="ja-JP" sz="3600" i="1">
                <a:solidFill>
                  <a:prstClr val="white"/>
                </a:solidFill>
                <a:effectLst>
                  <a:outerShdw blurRad="38100" dist="38100" dir="2700000" algn="tl">
                    <a:srgbClr val="000000"/>
                  </a:outerShdw>
                </a:effectLst>
                <a:latin typeface="HGPｺﾞｼｯｸE" pitchFamily="50" charset="-128"/>
                <a:ea typeface="HGPｺﾞｼｯｸE" pitchFamily="50" charset="-128"/>
              </a:rPr>
              <a:t>2008</a:t>
            </a:r>
            <a:r>
              <a:rPr lang="ja-JP" altLang="en-US" sz="3600" i="1">
                <a:solidFill>
                  <a:prstClr val="white"/>
                </a:solidFill>
                <a:effectLst>
                  <a:outerShdw blurRad="38100" dist="38100" dir="2700000" algn="tl">
                    <a:srgbClr val="000000"/>
                  </a:outerShdw>
                </a:effectLst>
                <a:latin typeface="HGPｺﾞｼｯｸE" pitchFamily="50" charset="-128"/>
                <a:ea typeface="HGPｺﾞｼｯｸE" pitchFamily="50" charset="-128"/>
              </a:rPr>
              <a:t>に基づく取組効果　</a:t>
            </a:r>
          </a:p>
        </p:txBody>
      </p:sp>
      <p:grpSp>
        <p:nvGrpSpPr>
          <p:cNvPr id="26633" name="Group 4"/>
          <p:cNvGrpSpPr>
            <a:grpSpLocks/>
          </p:cNvGrpSpPr>
          <p:nvPr/>
        </p:nvGrpSpPr>
        <p:grpSpPr bwMode="auto">
          <a:xfrm>
            <a:off x="53975" y="6381750"/>
            <a:ext cx="1638300" cy="457200"/>
            <a:chOff x="4728" y="3999"/>
            <a:chExt cx="1032" cy="288"/>
          </a:xfrm>
        </p:grpSpPr>
        <p:sp>
          <p:nvSpPr>
            <p:cNvPr id="798725" name="Text Box 5"/>
            <p:cNvSpPr txBox="1">
              <a:spLocks noChangeArrowheads="1"/>
            </p:cNvSpPr>
            <p:nvPr/>
          </p:nvSpPr>
          <p:spPr bwMode="auto">
            <a:xfrm>
              <a:off x="4989" y="3999"/>
              <a:ext cx="771"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ja-JP" altLang="en-US" sz="2400" b="1">
                  <a:solidFill>
                    <a:srgbClr val="0000CC"/>
                  </a:solidFill>
                  <a:effectLst>
                    <a:outerShdw blurRad="38100" dist="38100" dir="2700000" algn="tl">
                      <a:srgbClr val="C0C0C0"/>
                    </a:outerShdw>
                  </a:effectLst>
                  <a:latin typeface="Arial" charset="0"/>
                </a:rPr>
                <a:t>岡山県</a:t>
              </a:r>
            </a:p>
          </p:txBody>
        </p:sp>
        <p:pic>
          <p:nvPicPr>
            <p:cNvPr id="266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 y="4052"/>
              <a:ext cx="27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 Box 8"/>
          <p:cNvSpPr txBox="1">
            <a:spLocks noChangeArrowheads="1"/>
          </p:cNvSpPr>
          <p:nvPr/>
        </p:nvSpPr>
        <p:spPr bwMode="auto">
          <a:xfrm>
            <a:off x="3851275" y="64531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fontAlgn="base" hangingPunct="1">
              <a:spcBef>
                <a:spcPct val="50000"/>
              </a:spcBef>
              <a:spcAft>
                <a:spcPct val="0"/>
              </a:spcAft>
            </a:pPr>
            <a:r>
              <a:rPr lang="ja-JP" altLang="en-US" sz="1800" dirty="0" smtClean="0">
                <a:solidFill>
                  <a:prstClr val="black"/>
                </a:solidFill>
              </a:rPr>
              <a:t>－７－</a:t>
            </a:r>
            <a:endParaRPr lang="ja-JP" altLang="en-US" sz="1800" dirty="0">
              <a:solidFill>
                <a:prstClr val="black"/>
              </a:solidFill>
            </a:endParaRPr>
          </a:p>
        </p:txBody>
      </p:sp>
      <p:sp>
        <p:nvSpPr>
          <p:cNvPr id="26635" name="Line 9"/>
          <p:cNvSpPr>
            <a:spLocks noChangeShapeType="1"/>
          </p:cNvSpPr>
          <p:nvPr/>
        </p:nvSpPr>
        <p:spPr bwMode="auto">
          <a:xfrm>
            <a:off x="0" y="6381750"/>
            <a:ext cx="9144000" cy="0"/>
          </a:xfrm>
          <a:prstGeom prst="line">
            <a:avLst/>
          </a:prstGeom>
          <a:noFill/>
          <a:ln w="28575">
            <a:solidFill>
              <a:srgbClr val="FF8BB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1000">
              <a:solidFill>
                <a:prstClr val="black"/>
              </a:solidFill>
              <a:latin typeface="Arial" charset="0"/>
            </a:endParaRPr>
          </a:p>
        </p:txBody>
      </p:sp>
      <p:sp>
        <p:nvSpPr>
          <p:cNvPr id="798737" name="AutoShape 17"/>
          <p:cNvSpPr>
            <a:spLocks noChangeArrowheads="1"/>
          </p:cNvSpPr>
          <p:nvPr/>
        </p:nvSpPr>
        <p:spPr bwMode="auto">
          <a:xfrm>
            <a:off x="179388" y="765175"/>
            <a:ext cx="8785225" cy="360363"/>
          </a:xfrm>
          <a:prstGeom prst="roundRect">
            <a:avLst>
              <a:gd name="adj" fmla="val 16667"/>
            </a:avLst>
          </a:prstGeom>
          <a:gradFill rotWithShape="1">
            <a:gsLst>
              <a:gs pos="0">
                <a:srgbClr val="FF0066"/>
              </a:gs>
              <a:gs pos="100000">
                <a:srgbClr val="FF0066">
                  <a:gamma/>
                  <a:tint val="10196"/>
                  <a:invGamma/>
                </a:srgbClr>
              </a:gs>
            </a:gsLst>
            <a:lin ang="0" scaled="1"/>
          </a:gradFill>
          <a:ln w="9525">
            <a:noFill/>
            <a:round/>
            <a:headEnd/>
            <a:tailEnd/>
          </a:ln>
          <a:effectLst/>
        </p:spPr>
        <p:txBody>
          <a:bodyPr wrap="none" anchor="ctr"/>
          <a:lstStyle/>
          <a:p>
            <a:pPr fontAlgn="base">
              <a:spcBef>
                <a:spcPct val="0"/>
              </a:spcBef>
              <a:spcAft>
                <a:spcPct val="0"/>
              </a:spcAft>
              <a:defRPr/>
            </a:pPr>
            <a:r>
              <a:rPr lang="en-US" altLang="ja-JP" b="1" dirty="0">
                <a:solidFill>
                  <a:prstClr val="white"/>
                </a:solidFill>
                <a:effectLst>
                  <a:outerShdw blurRad="38100" dist="38100" dir="2700000" algn="tl">
                    <a:srgbClr val="000000"/>
                  </a:outerShdw>
                </a:effectLst>
                <a:latin typeface="ＭＳ Ｐゴシック" pitchFamily="50" charset="-128"/>
              </a:rPr>
              <a:t>■</a:t>
            </a:r>
            <a:r>
              <a:rPr lang="ja-JP" altLang="en-US" b="1" dirty="0">
                <a:solidFill>
                  <a:prstClr val="white"/>
                </a:solidFill>
                <a:effectLst>
                  <a:outerShdw blurRad="38100" dist="38100" dir="2700000" algn="tl">
                    <a:srgbClr val="000000"/>
                  </a:outerShdw>
                </a:effectLst>
                <a:latin typeface="ＭＳ Ｐゴシック" pitchFamily="50" charset="-128"/>
              </a:rPr>
              <a:t>　行財政構造改革大綱</a:t>
            </a:r>
            <a:r>
              <a:rPr lang="en-US" altLang="ja-JP" b="1" dirty="0">
                <a:solidFill>
                  <a:prstClr val="white"/>
                </a:solidFill>
                <a:effectLst>
                  <a:outerShdw blurRad="38100" dist="38100" dir="2700000" algn="tl">
                    <a:srgbClr val="000000"/>
                  </a:outerShdw>
                </a:effectLst>
                <a:latin typeface="ＭＳ Ｐゴシック" pitchFamily="50" charset="-128"/>
              </a:rPr>
              <a:t>2008</a:t>
            </a:r>
            <a:r>
              <a:rPr lang="ja-JP" altLang="en-US" b="1" dirty="0">
                <a:solidFill>
                  <a:prstClr val="white"/>
                </a:solidFill>
                <a:effectLst>
                  <a:outerShdw blurRad="38100" dist="38100" dir="2700000" algn="tl">
                    <a:srgbClr val="000000"/>
                  </a:outerShdw>
                </a:effectLst>
                <a:latin typeface="ＭＳ Ｐゴシック" pitchFamily="50" charset="-128"/>
              </a:rPr>
              <a:t>の平成</a:t>
            </a:r>
            <a:r>
              <a:rPr lang="ja-JP" altLang="en-US" b="1" dirty="0" smtClean="0">
                <a:solidFill>
                  <a:prstClr val="white"/>
                </a:solidFill>
                <a:effectLst>
                  <a:outerShdw blurRad="38100" dist="38100" dir="2700000" algn="tl">
                    <a:srgbClr val="000000"/>
                  </a:outerShdw>
                </a:effectLst>
                <a:latin typeface="ＭＳ Ｐゴシック" pitchFamily="50" charset="-128"/>
              </a:rPr>
              <a:t>２</a:t>
            </a:r>
            <a:r>
              <a:rPr lang="ja-JP" altLang="en-US" b="1" dirty="0">
                <a:solidFill>
                  <a:prstClr val="white"/>
                </a:solidFill>
                <a:effectLst>
                  <a:outerShdw blurRad="38100" dist="38100" dir="2700000" algn="tl">
                    <a:srgbClr val="000000"/>
                  </a:outerShdw>
                </a:effectLst>
                <a:latin typeface="ＭＳ Ｐゴシック" pitchFamily="50" charset="-128"/>
              </a:rPr>
              <a:t>３</a:t>
            </a:r>
            <a:r>
              <a:rPr lang="ja-JP" altLang="en-US" b="1" dirty="0" smtClean="0">
                <a:solidFill>
                  <a:prstClr val="white"/>
                </a:solidFill>
                <a:effectLst>
                  <a:outerShdw blurRad="38100" dist="38100" dir="2700000" algn="tl">
                    <a:srgbClr val="000000"/>
                  </a:outerShdw>
                </a:effectLst>
                <a:latin typeface="ＭＳ Ｐゴシック" pitchFamily="50" charset="-128"/>
              </a:rPr>
              <a:t>年度</a:t>
            </a:r>
            <a:r>
              <a:rPr lang="ja-JP" altLang="en-US" b="1" dirty="0">
                <a:solidFill>
                  <a:prstClr val="white"/>
                </a:solidFill>
                <a:effectLst>
                  <a:outerShdw blurRad="38100" dist="38100" dir="2700000" algn="tl">
                    <a:srgbClr val="000000"/>
                  </a:outerShdw>
                </a:effectLst>
                <a:latin typeface="ＭＳ Ｐゴシック" pitchFamily="50" charset="-128"/>
              </a:rPr>
              <a:t>当初予算への反映　　</a:t>
            </a:r>
          </a:p>
        </p:txBody>
      </p:sp>
      <p:grpSp>
        <p:nvGrpSpPr>
          <p:cNvPr id="11" name="グループ化 10"/>
          <p:cNvGrpSpPr/>
          <p:nvPr/>
        </p:nvGrpSpPr>
        <p:grpSpPr>
          <a:xfrm>
            <a:off x="7704137" y="2847116"/>
            <a:ext cx="1476375" cy="853237"/>
            <a:chOff x="7632129" y="2712726"/>
            <a:chExt cx="1476375" cy="853237"/>
          </a:xfrm>
        </p:grpSpPr>
        <p:sp>
          <p:nvSpPr>
            <p:cNvPr id="798746" name="Text Box 26"/>
            <p:cNvSpPr txBox="1">
              <a:spLocks noChangeArrowheads="1"/>
            </p:cNvSpPr>
            <p:nvPr/>
          </p:nvSpPr>
          <p:spPr bwMode="auto">
            <a:xfrm>
              <a:off x="7632129" y="2712726"/>
              <a:ext cx="1476375" cy="540000"/>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400" i="1" u="sng" dirty="0">
                  <a:solidFill>
                    <a:prstClr val="black"/>
                  </a:solidFill>
                  <a:effectLst>
                    <a:outerShdw blurRad="38100" dist="38100" dir="2700000" algn="tl">
                      <a:srgbClr val="C0C0C0"/>
                    </a:outerShdw>
                  </a:effectLst>
                  <a:latin typeface="Arial" charset="0"/>
                </a:rPr>
                <a:t>人件費・内部</a:t>
              </a:r>
              <a:br>
                <a:rPr lang="ja-JP" altLang="en-US" sz="1400" i="1" u="sng" dirty="0">
                  <a:solidFill>
                    <a:prstClr val="black"/>
                  </a:solidFill>
                  <a:effectLst>
                    <a:outerShdw blurRad="38100" dist="38100" dir="2700000" algn="tl">
                      <a:srgbClr val="C0C0C0"/>
                    </a:outerShdw>
                  </a:effectLst>
                  <a:latin typeface="Arial" charset="0"/>
                </a:rPr>
              </a:br>
              <a:r>
                <a:rPr lang="ja-JP" altLang="en-US" sz="1400" i="1" u="sng" dirty="0">
                  <a:solidFill>
                    <a:prstClr val="black"/>
                  </a:solidFill>
                  <a:effectLst>
                    <a:outerShdw blurRad="38100" dist="38100" dir="2700000" algn="tl">
                      <a:srgbClr val="C0C0C0"/>
                    </a:outerShdw>
                  </a:effectLst>
                  <a:latin typeface="Arial" charset="0"/>
                </a:rPr>
                <a:t>管理経費の削減</a:t>
              </a:r>
            </a:p>
          </p:txBody>
        </p:sp>
        <p:sp>
          <p:nvSpPr>
            <p:cNvPr id="798780" name="Text Box 60"/>
            <p:cNvSpPr txBox="1">
              <a:spLocks noChangeArrowheads="1"/>
            </p:cNvSpPr>
            <p:nvPr/>
          </p:nvSpPr>
          <p:spPr bwMode="auto">
            <a:xfrm>
              <a:off x="7767028" y="3258186"/>
              <a:ext cx="1125452" cy="307777"/>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defRPr/>
              </a:pPr>
              <a:r>
                <a:rPr lang="ja-JP" altLang="en-US" sz="1400" i="1" u="sng" dirty="0">
                  <a:effectLst>
                    <a:outerShdw blurRad="38100" dist="38100" dir="2700000" algn="tl">
                      <a:srgbClr val="C0C0C0"/>
                    </a:outerShdw>
                  </a:effectLst>
                  <a:latin typeface="Arial" charset="0"/>
                </a:rPr>
                <a:t>９８</a:t>
              </a:r>
              <a:r>
                <a:rPr lang="ja-JP" altLang="en-US" sz="1400" i="1" u="sng" dirty="0" smtClean="0">
                  <a:effectLst>
                    <a:outerShdw blurRad="38100" dist="38100" dir="2700000" algn="tl">
                      <a:srgbClr val="C0C0C0"/>
                    </a:outerShdw>
                  </a:effectLst>
                  <a:latin typeface="Arial" charset="0"/>
                </a:rPr>
                <a:t>億円</a:t>
              </a:r>
              <a:endParaRPr lang="ja-JP" altLang="en-US" sz="1400" i="1" u="sng" dirty="0">
                <a:effectLst>
                  <a:outerShdw blurRad="38100" dist="38100" dir="2700000" algn="tl">
                    <a:srgbClr val="C0C0C0"/>
                  </a:outerShdw>
                </a:effectLst>
                <a:latin typeface="Arial" charset="0"/>
              </a:endParaRPr>
            </a:p>
          </p:txBody>
        </p:sp>
      </p:grpSp>
      <p:sp>
        <p:nvSpPr>
          <p:cNvPr id="798794" name="Text Box 74"/>
          <p:cNvSpPr txBox="1">
            <a:spLocks noChangeArrowheads="1"/>
          </p:cNvSpPr>
          <p:nvPr/>
        </p:nvSpPr>
        <p:spPr bwMode="auto">
          <a:xfrm>
            <a:off x="250825" y="1196975"/>
            <a:ext cx="8497888" cy="584775"/>
          </a:xfrm>
          <a:prstGeom prst="rect">
            <a:avLst/>
          </a:prstGeom>
          <a:noFill/>
          <a:ln w="28575" algn="ctr">
            <a:solidFill>
              <a:srgbClr val="FF6600"/>
            </a:solidFill>
            <a:miter lim="800000"/>
            <a:headEnd/>
            <a:tailEnd/>
          </a:ln>
          <a:effectLst/>
        </p:spPr>
        <p:txBody>
          <a:bodyPr>
            <a:spAutoFit/>
          </a:bodyPr>
          <a:lstStyle/>
          <a:p>
            <a:pPr fontAlgn="base">
              <a:spcBef>
                <a:spcPct val="50000"/>
              </a:spcBef>
              <a:spcAft>
                <a:spcPct val="0"/>
              </a:spcAft>
              <a:buFont typeface="Wingdings" pitchFamily="2" charset="2"/>
              <a:buChar char="m"/>
              <a:defRPr/>
            </a:pPr>
            <a:r>
              <a:rPr lang="ja-JP" altLang="en-US" sz="1600" dirty="0">
                <a:solidFill>
                  <a:prstClr val="black"/>
                </a:solidFill>
                <a:latin typeface="ＭＳ Ｐゴシック" pitchFamily="50" charset="-128"/>
              </a:rPr>
              <a:t>　持続可能な財政構造の確立に向けて、</a:t>
            </a:r>
            <a:r>
              <a:rPr lang="ja-JP" altLang="en-US" sz="1600" b="1" u="sng" dirty="0">
                <a:solidFill>
                  <a:srgbClr val="FF0066"/>
                </a:solidFill>
                <a:effectLst>
                  <a:outerShdw blurRad="38100" dist="38100" dir="2700000" algn="tl">
                    <a:srgbClr val="C0C0C0"/>
                  </a:outerShdw>
                </a:effectLst>
                <a:latin typeface="ＭＳ Ｐゴシック" pitchFamily="50" charset="-128"/>
              </a:rPr>
              <a:t>県独自の改革</a:t>
            </a:r>
            <a:r>
              <a:rPr lang="ja-JP" altLang="en-US" sz="1600" dirty="0">
                <a:solidFill>
                  <a:prstClr val="black"/>
                </a:solidFill>
                <a:latin typeface="ＭＳ Ｐゴシック" pitchFamily="50" charset="-128"/>
              </a:rPr>
              <a:t>に着実に</a:t>
            </a:r>
            <a:r>
              <a:rPr lang="ja-JP" altLang="en-US" sz="1600" dirty="0" smtClean="0">
                <a:solidFill>
                  <a:prstClr val="black"/>
                </a:solidFill>
                <a:latin typeface="ＭＳ Ｐゴシック" pitchFamily="50" charset="-128"/>
              </a:rPr>
              <a:t>取り組み現在までのところ順調　</a:t>
            </a:r>
            <a:endParaRPr lang="en-US" altLang="ja-JP" sz="1600" dirty="0" smtClean="0">
              <a:solidFill>
                <a:prstClr val="black"/>
              </a:solidFill>
              <a:latin typeface="ＭＳ Ｐゴシック" pitchFamily="50" charset="-128"/>
            </a:endParaRPr>
          </a:p>
          <a:p>
            <a:pPr fontAlgn="base">
              <a:spcAft>
                <a:spcPct val="0"/>
              </a:spcAft>
              <a:defRPr/>
            </a:pPr>
            <a:r>
              <a:rPr lang="ja-JP" altLang="en-US" sz="1600" dirty="0">
                <a:solidFill>
                  <a:prstClr val="black"/>
                </a:solidFill>
                <a:latin typeface="ＭＳ Ｐゴシック" pitchFamily="50" charset="-128"/>
              </a:rPr>
              <a:t>　</a:t>
            </a:r>
            <a:r>
              <a:rPr lang="ja-JP" altLang="en-US" sz="1600" dirty="0" smtClean="0">
                <a:solidFill>
                  <a:prstClr val="black"/>
                </a:solidFill>
                <a:latin typeface="ＭＳ Ｐゴシック" pitchFamily="50" charset="-128"/>
              </a:rPr>
              <a:t>　 に進んでいる。　</a:t>
            </a:r>
            <a:r>
              <a:rPr lang="ja-JP" altLang="en-US" sz="1600" b="1" u="sng" dirty="0" smtClean="0">
                <a:solidFill>
                  <a:srgbClr val="FF0066"/>
                </a:solidFill>
                <a:effectLst>
                  <a:outerShdw blurRad="38100" dist="38100" dir="2700000" algn="tl">
                    <a:srgbClr val="000000">
                      <a:alpha val="43137"/>
                    </a:srgbClr>
                  </a:outerShdw>
                </a:effectLst>
                <a:latin typeface="ＭＳ Ｐゴシック" pitchFamily="50" charset="-128"/>
              </a:rPr>
              <a:t>（最終目標効果額３９６億円）</a:t>
            </a:r>
            <a:endParaRPr lang="ja-JP" altLang="en-US" sz="1600" b="1" u="sng" dirty="0">
              <a:solidFill>
                <a:srgbClr val="FF0066"/>
              </a:solidFill>
              <a:effectLst>
                <a:outerShdw blurRad="38100" dist="38100" dir="2700000" algn="tl">
                  <a:srgbClr val="000000">
                    <a:alpha val="43137"/>
                  </a:srgbClr>
                </a:outerShdw>
              </a:effectLst>
              <a:latin typeface="ＭＳ Ｐゴシック" pitchFamily="50" charset="-128"/>
            </a:endParaRPr>
          </a:p>
        </p:txBody>
      </p:sp>
      <p:sp>
        <p:nvSpPr>
          <p:cNvPr id="26651" name="Text Box 75"/>
          <p:cNvSpPr txBox="1">
            <a:spLocks noChangeArrowheads="1"/>
          </p:cNvSpPr>
          <p:nvPr/>
        </p:nvSpPr>
        <p:spPr bwMode="auto">
          <a:xfrm>
            <a:off x="323405" y="6135107"/>
            <a:ext cx="38165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dirty="0">
                <a:solidFill>
                  <a:prstClr val="black"/>
                </a:solidFill>
                <a:latin typeface="ＭＳ Ｐゴシック" charset="-128"/>
              </a:rPr>
              <a:t>※『</a:t>
            </a:r>
            <a:r>
              <a:rPr lang="ja-JP" altLang="en-US" dirty="0">
                <a:solidFill>
                  <a:prstClr val="black"/>
                </a:solidFill>
                <a:latin typeface="ＭＳ Ｐゴシック" charset="-128"/>
              </a:rPr>
              <a:t>岡山県行財政構造改革大綱</a:t>
            </a:r>
            <a:r>
              <a:rPr lang="en-US" altLang="ja-JP" dirty="0">
                <a:solidFill>
                  <a:prstClr val="black"/>
                </a:solidFill>
                <a:latin typeface="ＭＳ Ｐゴシック" charset="-128"/>
              </a:rPr>
              <a:t>2008』</a:t>
            </a:r>
            <a:r>
              <a:rPr lang="ja-JP" altLang="en-US" dirty="0">
                <a:solidFill>
                  <a:prstClr val="black"/>
                </a:solidFill>
                <a:latin typeface="ＭＳ Ｐゴシック" charset="-128"/>
              </a:rPr>
              <a:t>の概要</a:t>
            </a:r>
            <a:r>
              <a:rPr lang="ja-JP" altLang="en-US" dirty="0" smtClean="0">
                <a:solidFill>
                  <a:prstClr val="black"/>
                </a:solidFill>
                <a:latin typeface="ＭＳ Ｐゴシック" charset="-128"/>
              </a:rPr>
              <a:t>はＰ４５～４７を</a:t>
            </a:r>
            <a:r>
              <a:rPr lang="ja-JP" altLang="en-US" dirty="0">
                <a:solidFill>
                  <a:prstClr val="black"/>
                </a:solidFill>
                <a:latin typeface="ＭＳ Ｐゴシック" charset="-128"/>
              </a:rPr>
              <a:t>参照</a:t>
            </a:r>
          </a:p>
        </p:txBody>
      </p:sp>
      <p:grpSp>
        <p:nvGrpSpPr>
          <p:cNvPr id="10" name="グループ化 9"/>
          <p:cNvGrpSpPr/>
          <p:nvPr/>
        </p:nvGrpSpPr>
        <p:grpSpPr>
          <a:xfrm>
            <a:off x="7739062" y="5013176"/>
            <a:ext cx="1441450" cy="782739"/>
            <a:chOff x="7596188" y="4948331"/>
            <a:chExt cx="1441450" cy="782739"/>
          </a:xfrm>
        </p:grpSpPr>
        <p:sp>
          <p:nvSpPr>
            <p:cNvPr id="798774" name="Text Box 54"/>
            <p:cNvSpPr txBox="1">
              <a:spLocks noChangeArrowheads="1"/>
            </p:cNvSpPr>
            <p:nvPr/>
          </p:nvSpPr>
          <p:spPr bwMode="auto">
            <a:xfrm>
              <a:off x="7596188" y="4948331"/>
              <a:ext cx="1441450" cy="523220"/>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400" i="1" u="sng" dirty="0">
                  <a:solidFill>
                    <a:prstClr val="black"/>
                  </a:solidFill>
                  <a:effectLst>
                    <a:outerShdw blurRad="38100" dist="38100" dir="2700000" algn="tl">
                      <a:srgbClr val="C0C0C0"/>
                    </a:outerShdw>
                  </a:effectLst>
                  <a:latin typeface="Arial" charset="0"/>
                </a:rPr>
                <a:t>行政経費の</a:t>
              </a:r>
              <a:br>
                <a:rPr lang="ja-JP" altLang="en-US" sz="1400" i="1" u="sng" dirty="0">
                  <a:solidFill>
                    <a:prstClr val="black"/>
                  </a:solidFill>
                  <a:effectLst>
                    <a:outerShdw blurRad="38100" dist="38100" dir="2700000" algn="tl">
                      <a:srgbClr val="C0C0C0"/>
                    </a:outerShdw>
                  </a:effectLst>
                  <a:latin typeface="Arial" charset="0"/>
                </a:rPr>
              </a:br>
              <a:r>
                <a:rPr lang="ja-JP" altLang="en-US" sz="1400" i="1" u="sng" dirty="0">
                  <a:solidFill>
                    <a:prstClr val="black"/>
                  </a:solidFill>
                  <a:effectLst>
                    <a:outerShdw blurRad="38100" dist="38100" dir="2700000" algn="tl">
                      <a:srgbClr val="C0C0C0"/>
                    </a:outerShdw>
                  </a:effectLst>
                  <a:latin typeface="Arial" charset="0"/>
                </a:rPr>
                <a:t>削減</a:t>
              </a:r>
            </a:p>
          </p:txBody>
        </p:sp>
        <p:sp>
          <p:nvSpPr>
            <p:cNvPr id="61" name="Text Box 60"/>
            <p:cNvSpPr txBox="1">
              <a:spLocks noChangeArrowheads="1"/>
            </p:cNvSpPr>
            <p:nvPr/>
          </p:nvSpPr>
          <p:spPr bwMode="auto">
            <a:xfrm>
              <a:off x="7696162" y="5423293"/>
              <a:ext cx="1125452" cy="307777"/>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defRPr/>
              </a:pPr>
              <a:r>
                <a:rPr lang="ja-JP" altLang="en-US" sz="1400" i="1" u="sng" dirty="0">
                  <a:effectLst>
                    <a:outerShdw blurRad="38100" dist="38100" dir="2700000" algn="tl">
                      <a:srgbClr val="C0C0C0"/>
                    </a:outerShdw>
                  </a:effectLst>
                  <a:latin typeface="Arial" charset="0"/>
                </a:rPr>
                <a:t>１０９</a:t>
              </a:r>
              <a:r>
                <a:rPr lang="ja-JP" altLang="en-US" sz="1400" i="1" u="sng" dirty="0" smtClean="0">
                  <a:effectLst>
                    <a:outerShdw blurRad="38100" dist="38100" dir="2700000" algn="tl">
                      <a:srgbClr val="C0C0C0"/>
                    </a:outerShdw>
                  </a:effectLst>
                  <a:latin typeface="Arial" charset="0"/>
                </a:rPr>
                <a:t>億円</a:t>
              </a:r>
              <a:endParaRPr lang="ja-JP" altLang="en-US" sz="1400" i="1" u="sng" dirty="0">
                <a:effectLst>
                  <a:outerShdw blurRad="38100" dist="38100" dir="2700000" algn="tl">
                    <a:srgbClr val="C0C0C0"/>
                  </a:outerShdw>
                </a:effectLst>
                <a:latin typeface="Arial" charset="0"/>
              </a:endParaRPr>
            </a:p>
          </p:txBody>
        </p:sp>
      </p:grpSp>
      <p:grpSp>
        <p:nvGrpSpPr>
          <p:cNvPr id="9" name="グループ化 8"/>
          <p:cNvGrpSpPr/>
          <p:nvPr/>
        </p:nvGrpSpPr>
        <p:grpSpPr>
          <a:xfrm>
            <a:off x="7668344" y="4149080"/>
            <a:ext cx="1476375" cy="612267"/>
            <a:chOff x="457300" y="4018062"/>
            <a:chExt cx="1476375" cy="612267"/>
          </a:xfrm>
        </p:grpSpPr>
        <p:sp>
          <p:nvSpPr>
            <p:cNvPr id="798771" name="Text Box 51"/>
            <p:cNvSpPr txBox="1">
              <a:spLocks noChangeArrowheads="1"/>
            </p:cNvSpPr>
            <p:nvPr/>
          </p:nvSpPr>
          <p:spPr bwMode="auto">
            <a:xfrm>
              <a:off x="457300" y="4018062"/>
              <a:ext cx="1476375" cy="307777"/>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lang="ja-JP" altLang="en-US" sz="1400" i="1" u="sng" dirty="0">
                  <a:solidFill>
                    <a:prstClr val="black"/>
                  </a:solidFill>
                  <a:effectLst>
                    <a:outerShdw blurRad="38100" dist="38100" dir="2700000" algn="tl">
                      <a:srgbClr val="C0C0C0"/>
                    </a:outerShdw>
                  </a:effectLst>
                  <a:latin typeface="Arial" charset="0"/>
                </a:rPr>
                <a:t>歳入の確保</a:t>
              </a:r>
            </a:p>
          </p:txBody>
        </p:sp>
        <p:sp>
          <p:nvSpPr>
            <p:cNvPr id="62" name="Text Box 60"/>
            <p:cNvSpPr txBox="1">
              <a:spLocks noChangeArrowheads="1"/>
            </p:cNvSpPr>
            <p:nvPr/>
          </p:nvSpPr>
          <p:spPr bwMode="auto">
            <a:xfrm>
              <a:off x="632761" y="4322552"/>
              <a:ext cx="1125452" cy="307777"/>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defRPr/>
              </a:pPr>
              <a:r>
                <a:rPr lang="ja-JP" altLang="en-US" sz="1400" i="1" u="sng" dirty="0" smtClean="0">
                  <a:effectLst>
                    <a:outerShdw blurRad="38100" dist="38100" dir="2700000" algn="tl">
                      <a:srgbClr val="C0C0C0"/>
                    </a:outerShdw>
                  </a:effectLst>
                  <a:latin typeface="Arial" charset="0"/>
                </a:rPr>
                <a:t>９６億円</a:t>
              </a:r>
              <a:endParaRPr lang="ja-JP" altLang="en-US" sz="1400" i="1" u="sng" dirty="0">
                <a:effectLst>
                  <a:outerShdw blurRad="38100" dist="38100" dir="2700000" algn="tl">
                    <a:srgbClr val="C0C0C0"/>
                  </a:outerShdw>
                </a:effectLst>
                <a:latin typeface="Arial" charset="0"/>
              </a:endParaRPr>
            </a:p>
          </p:txBody>
        </p:sp>
      </p:grpSp>
      <p:sp>
        <p:nvSpPr>
          <p:cNvPr id="26637" name="AutoShape 24" descr="市松模様 (小)"/>
          <p:cNvSpPr>
            <a:spLocks noChangeArrowheads="1"/>
          </p:cNvSpPr>
          <p:nvPr/>
        </p:nvSpPr>
        <p:spPr bwMode="auto">
          <a:xfrm>
            <a:off x="494141" y="4869160"/>
            <a:ext cx="2736000" cy="856800"/>
          </a:xfrm>
          <a:prstGeom prst="can">
            <a:avLst>
              <a:gd name="adj" fmla="val 36537"/>
            </a:avLst>
          </a:prstGeom>
          <a:pattFill prst="smCheck">
            <a:fgClr>
              <a:srgbClr val="FF5B5B"/>
            </a:fgClr>
            <a:bgClr>
              <a:srgbClr val="FFE1FF"/>
            </a:bgClr>
          </a:pattFill>
          <a:ln w="38100">
            <a:solidFill>
              <a:srgbClr val="FF0000"/>
            </a:solidFill>
            <a:prstDash val="sysDot"/>
            <a:round/>
            <a:headEnd/>
            <a:tailEnd/>
          </a:ln>
        </p:spPr>
        <p:txBody>
          <a:bodyPr wrap="square"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50" name="Text Box 25"/>
          <p:cNvSpPr txBox="1">
            <a:spLocks noChangeArrowheads="1"/>
          </p:cNvSpPr>
          <p:nvPr/>
        </p:nvSpPr>
        <p:spPr bwMode="auto">
          <a:xfrm>
            <a:off x="564834" y="5265128"/>
            <a:ext cx="2450183" cy="338554"/>
          </a:xfrm>
          <a:prstGeom prst="rect">
            <a:avLst/>
          </a:prstGeom>
          <a:noFill/>
          <a:ln w="9525" algn="ctr">
            <a:noFill/>
            <a:miter lim="800000"/>
            <a:headEnd/>
            <a:tailEnd/>
          </a:ln>
          <a:effectLst/>
        </p:spPr>
        <p:txBody>
          <a:bodyPr wrap="square" anchor="ctr" anchorCtr="1">
            <a:spAutoFit/>
          </a:bodyPr>
          <a:lstStyle/>
          <a:p>
            <a:pPr algn="ctr" fontAlgn="base">
              <a:spcBef>
                <a:spcPct val="50000"/>
              </a:spcBef>
              <a:spcAft>
                <a:spcPct val="0"/>
              </a:spcAft>
              <a:defRPr/>
            </a:pPr>
            <a:r>
              <a:rPr lang="ja-JP" altLang="en-US" sz="1400" b="1" i="1" u="sng" dirty="0" smtClean="0">
                <a:solidFill>
                  <a:srgbClr val="FF0066"/>
                </a:solidFill>
                <a:effectLst>
                  <a:outerShdw blurRad="38100" dist="38100" dir="2700000" algn="tl">
                    <a:srgbClr val="C0C0C0"/>
                  </a:outerShdw>
                </a:effectLst>
                <a:latin typeface="Arial" charset="0"/>
                <a:ea typeface="HGP創英角ﾎﾟｯﾌﾟ体" pitchFamily="50" charset="-128"/>
              </a:rPr>
              <a:t>独自給与カット　１１６</a:t>
            </a:r>
            <a:r>
              <a:rPr lang="ja-JP" altLang="en-US" sz="1600" b="1" i="1" u="sng" dirty="0" smtClean="0">
                <a:solidFill>
                  <a:srgbClr val="FF0066"/>
                </a:solidFill>
                <a:effectLst>
                  <a:outerShdw blurRad="38100" dist="38100" dir="2700000" algn="tl">
                    <a:srgbClr val="C0C0C0"/>
                  </a:outerShdw>
                </a:effectLst>
                <a:latin typeface="Arial" charset="0"/>
                <a:ea typeface="HGP創英角ﾎﾟｯﾌﾟ体" pitchFamily="50" charset="-128"/>
              </a:rPr>
              <a:t>億円</a:t>
            </a:r>
            <a:endParaRPr lang="ja-JP" altLang="en-US" sz="1600" b="1" i="1"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54" name="AutoShape 28"/>
          <p:cNvSpPr>
            <a:spLocks noChangeArrowheads="1"/>
          </p:cNvSpPr>
          <p:nvPr/>
        </p:nvSpPr>
        <p:spPr bwMode="auto">
          <a:xfrm>
            <a:off x="4644071" y="5705952"/>
            <a:ext cx="2736000" cy="531360"/>
          </a:xfrm>
          <a:prstGeom prst="can">
            <a:avLst>
              <a:gd name="adj" fmla="val 50000"/>
            </a:avLst>
          </a:prstGeom>
          <a:gradFill rotWithShape="1">
            <a:gsLst>
              <a:gs pos="0">
                <a:srgbClr val="3366FF"/>
              </a:gs>
              <a:gs pos="50000">
                <a:srgbClr val="CCECFF"/>
              </a:gs>
              <a:gs pos="100000">
                <a:srgbClr val="33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56" name="AutoShape 29"/>
          <p:cNvSpPr>
            <a:spLocks noChangeArrowheads="1"/>
          </p:cNvSpPr>
          <p:nvPr/>
        </p:nvSpPr>
        <p:spPr bwMode="auto">
          <a:xfrm>
            <a:off x="4644071" y="5417920"/>
            <a:ext cx="2736000" cy="531360"/>
          </a:xfrm>
          <a:prstGeom prst="can">
            <a:avLst>
              <a:gd name="adj" fmla="val 50000"/>
            </a:avLst>
          </a:prstGeom>
          <a:gradFill rotWithShape="1">
            <a:gsLst>
              <a:gs pos="0">
                <a:srgbClr val="339966"/>
              </a:gs>
              <a:gs pos="50000">
                <a:srgbClr val="CCFFFF"/>
              </a:gs>
              <a:gs pos="100000">
                <a:srgbClr val="33996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57" name="AutoShape 30"/>
          <p:cNvSpPr>
            <a:spLocks noChangeArrowheads="1"/>
          </p:cNvSpPr>
          <p:nvPr/>
        </p:nvSpPr>
        <p:spPr bwMode="auto">
          <a:xfrm>
            <a:off x="4644048" y="4805168"/>
            <a:ext cx="2736000" cy="856080"/>
          </a:xfrm>
          <a:prstGeom prst="can">
            <a:avLst>
              <a:gd name="adj" fmla="val 33670"/>
            </a:avLst>
          </a:prstGeom>
          <a:gradFill rotWithShape="1">
            <a:gsLst>
              <a:gs pos="0">
                <a:srgbClr val="000080"/>
              </a:gs>
              <a:gs pos="50000">
                <a:srgbClr val="CCECFF"/>
              </a:gs>
              <a:gs pos="100000">
                <a:srgbClr val="000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65" name="AutoShape 48"/>
          <p:cNvSpPr>
            <a:spLocks/>
          </p:cNvSpPr>
          <p:nvPr/>
        </p:nvSpPr>
        <p:spPr bwMode="auto">
          <a:xfrm>
            <a:off x="7601843" y="2500644"/>
            <a:ext cx="217487" cy="1511300"/>
          </a:xfrm>
          <a:prstGeom prst="rightBrace">
            <a:avLst>
              <a:gd name="adj1" fmla="val 4980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66" name="AutoShape 49"/>
          <p:cNvSpPr>
            <a:spLocks/>
          </p:cNvSpPr>
          <p:nvPr/>
        </p:nvSpPr>
        <p:spPr bwMode="auto">
          <a:xfrm>
            <a:off x="7596336" y="4977272"/>
            <a:ext cx="217487" cy="900000"/>
          </a:xfrm>
          <a:prstGeom prst="rightBrace">
            <a:avLst>
              <a:gd name="adj1" fmla="val 3932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74" name="AutoShape 32"/>
          <p:cNvSpPr>
            <a:spLocks noChangeArrowheads="1"/>
          </p:cNvSpPr>
          <p:nvPr/>
        </p:nvSpPr>
        <p:spPr bwMode="auto">
          <a:xfrm>
            <a:off x="4644017" y="4229104"/>
            <a:ext cx="2736000" cy="856080"/>
          </a:xfrm>
          <a:prstGeom prst="can">
            <a:avLst>
              <a:gd name="adj" fmla="val 41484"/>
            </a:avLst>
          </a:prstGeom>
          <a:gradFill flip="none" rotWithShape="1">
            <a:gsLst>
              <a:gs pos="0">
                <a:srgbClr val="FFC000"/>
              </a:gs>
              <a:gs pos="50000">
                <a:srgbClr val="FFFF99"/>
              </a:gs>
              <a:gs pos="100000">
                <a:srgbClr val="FFC000"/>
              </a:gs>
            </a:gsLst>
            <a:lin ang="10800000" scaled="1"/>
            <a:tileRect/>
          </a:gradFill>
          <a:ln>
            <a:noFill/>
          </a:ln>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75" name="Text Box 33"/>
          <p:cNvSpPr txBox="1">
            <a:spLocks noChangeAspect="1" noChangeArrowheads="1"/>
          </p:cNvSpPr>
          <p:nvPr/>
        </p:nvSpPr>
        <p:spPr bwMode="auto">
          <a:xfrm>
            <a:off x="4870947" y="5661248"/>
            <a:ext cx="2670938"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en-US" altLang="ja-JP" sz="1400" dirty="0">
                <a:solidFill>
                  <a:srgbClr val="800000"/>
                </a:solidFill>
                <a:latin typeface="Arial" charset="0"/>
                <a:ea typeface="HGP創英角ﾎﾟｯﾌﾟ体" pitchFamily="50" charset="-128"/>
              </a:rPr>
              <a:t>②</a:t>
            </a:r>
            <a:r>
              <a:rPr lang="ja-JP" altLang="en-US" sz="1400" dirty="0">
                <a:solidFill>
                  <a:srgbClr val="800000"/>
                </a:solidFill>
                <a:latin typeface="Arial" charset="0"/>
                <a:ea typeface="HGP創英角ﾎﾟｯﾌﾟ体" pitchFamily="50" charset="-128"/>
              </a:rPr>
              <a:t>公の施設の</a:t>
            </a:r>
            <a:r>
              <a:rPr lang="ja-JP" altLang="en-US" sz="1400" dirty="0" smtClean="0">
                <a:solidFill>
                  <a:srgbClr val="800000"/>
                </a:solidFill>
                <a:latin typeface="Arial" charset="0"/>
                <a:ea typeface="HGP創英角ﾎﾟｯﾌﾟ体" pitchFamily="50" charset="-128"/>
              </a:rPr>
              <a:t>見直し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９億円</a:t>
            </a:r>
            <a:endParaRPr lang="ja-JP" altLang="en-US" sz="14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76" name="Text Box 34"/>
          <p:cNvSpPr txBox="1">
            <a:spLocks noChangeAspect="1" noChangeArrowheads="1"/>
          </p:cNvSpPr>
          <p:nvPr/>
        </p:nvSpPr>
        <p:spPr bwMode="auto">
          <a:xfrm>
            <a:off x="4870947" y="5209455"/>
            <a:ext cx="2502371"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en-US" altLang="ja-JP" sz="1400" dirty="0">
                <a:solidFill>
                  <a:srgbClr val="800000"/>
                </a:solidFill>
                <a:latin typeface="Arial" charset="0"/>
                <a:ea typeface="HGP創英角ﾎﾟｯﾌﾟ体" pitchFamily="50" charset="-128"/>
              </a:rPr>
              <a:t>①</a:t>
            </a:r>
            <a:r>
              <a:rPr lang="ja-JP" altLang="en-US" sz="1400" dirty="0">
                <a:solidFill>
                  <a:srgbClr val="800000"/>
                </a:solidFill>
                <a:latin typeface="Arial" charset="0"/>
                <a:ea typeface="HGP創英角ﾎﾟｯﾌﾟ体" pitchFamily="50" charset="-128"/>
              </a:rPr>
              <a:t>一般</a:t>
            </a:r>
            <a:r>
              <a:rPr lang="ja-JP" altLang="en-US" sz="1400" dirty="0" smtClean="0">
                <a:solidFill>
                  <a:srgbClr val="800000"/>
                </a:solidFill>
                <a:latin typeface="Arial" charset="0"/>
                <a:ea typeface="HGP創英角ﾎﾟｯﾌﾟ体" pitchFamily="50" charset="-128"/>
              </a:rPr>
              <a:t>施策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１００億円</a:t>
            </a:r>
            <a:endParaRPr lang="ja-JP" altLang="en-US" sz="14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77" name="Text Box 35"/>
          <p:cNvSpPr txBox="1">
            <a:spLocks noChangeArrowheads="1"/>
          </p:cNvSpPr>
          <p:nvPr/>
        </p:nvSpPr>
        <p:spPr bwMode="auto">
          <a:xfrm>
            <a:off x="4858681" y="5937919"/>
            <a:ext cx="3468650"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en-US" altLang="ja-JP" sz="1400" dirty="0" smtClean="0">
                <a:solidFill>
                  <a:srgbClr val="800000"/>
                </a:solidFill>
                <a:latin typeface="Arial" charset="0"/>
                <a:ea typeface="HGP創英角ﾎﾟｯﾌﾟ体" pitchFamily="50" charset="-128"/>
              </a:rPr>
              <a:t>③</a:t>
            </a:r>
            <a:r>
              <a:rPr lang="ja-JP" altLang="en-US" sz="1400" dirty="0">
                <a:solidFill>
                  <a:srgbClr val="800000"/>
                </a:solidFill>
                <a:latin typeface="Arial" charset="0"/>
                <a:ea typeface="HGP創英角ﾎﾟｯﾌﾟ体" pitchFamily="50" charset="-128"/>
              </a:rPr>
              <a:t>公共</a:t>
            </a:r>
            <a:r>
              <a:rPr lang="ja-JP" altLang="en-US" sz="1400" dirty="0" smtClean="0">
                <a:solidFill>
                  <a:srgbClr val="800000"/>
                </a:solidFill>
                <a:latin typeface="Arial" charset="0"/>
                <a:ea typeface="HGP創英角ﾎﾟｯﾌﾟ体" pitchFamily="50" charset="-128"/>
              </a:rPr>
              <a:t>事業</a:t>
            </a:r>
            <a:r>
              <a:rPr lang="ja-JP" altLang="en-US" sz="1200" u="sng" dirty="0" smtClean="0">
                <a:solidFill>
                  <a:srgbClr val="FF0066"/>
                </a:solidFill>
                <a:effectLst>
                  <a:outerShdw blurRad="38100" dist="38100" dir="2700000" algn="tl">
                    <a:srgbClr val="C0C0C0"/>
                  </a:outerShdw>
                </a:effectLst>
                <a:latin typeface="Arial" charset="0"/>
                <a:ea typeface="HGP創英角ﾎﾟｯﾌﾟ体" pitchFamily="50" charset="-128"/>
              </a:rPr>
              <a:t>（平成２２年度で達成済）</a:t>
            </a:r>
            <a:endParaRPr lang="ja-JP" altLang="en-US" sz="12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91" name="Text Box 36"/>
          <p:cNvSpPr txBox="1">
            <a:spLocks noChangeArrowheads="1"/>
          </p:cNvSpPr>
          <p:nvPr/>
        </p:nvSpPr>
        <p:spPr bwMode="auto">
          <a:xfrm>
            <a:off x="4860032" y="4653136"/>
            <a:ext cx="2470426"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ja-JP" altLang="en-US" sz="1400" dirty="0">
                <a:solidFill>
                  <a:srgbClr val="800000"/>
                </a:solidFill>
                <a:latin typeface="Arial" charset="0"/>
                <a:ea typeface="HGP創英角ﾎﾟｯﾌﾟ体" pitchFamily="50" charset="-128"/>
              </a:rPr>
              <a:t>②</a:t>
            </a:r>
            <a:r>
              <a:rPr lang="ja-JP" altLang="en-US" sz="1400" dirty="0" smtClean="0">
                <a:solidFill>
                  <a:srgbClr val="800000"/>
                </a:solidFill>
                <a:latin typeface="Arial" charset="0"/>
                <a:ea typeface="HGP創英角ﾎﾟｯﾌﾟ体" pitchFamily="50" charset="-128"/>
              </a:rPr>
              <a:t>退職手当債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９０億円</a:t>
            </a:r>
            <a:endParaRPr lang="ja-JP" altLang="en-US" sz="14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92" name="AutoShape 49"/>
          <p:cNvSpPr>
            <a:spLocks/>
          </p:cNvSpPr>
          <p:nvPr/>
        </p:nvSpPr>
        <p:spPr bwMode="auto">
          <a:xfrm>
            <a:off x="7596336" y="4113160"/>
            <a:ext cx="217487" cy="756000"/>
          </a:xfrm>
          <a:prstGeom prst="rightBrace">
            <a:avLst>
              <a:gd name="adj1" fmla="val 3932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149" name="AutoShape 32"/>
          <p:cNvSpPr>
            <a:spLocks noChangeArrowheads="1"/>
          </p:cNvSpPr>
          <p:nvPr/>
        </p:nvSpPr>
        <p:spPr bwMode="auto">
          <a:xfrm>
            <a:off x="4644312" y="3933056"/>
            <a:ext cx="2736000" cy="619920"/>
          </a:xfrm>
          <a:prstGeom prst="can">
            <a:avLst>
              <a:gd name="adj" fmla="val 50000"/>
            </a:avLst>
          </a:prstGeom>
          <a:gradFill rotWithShape="1">
            <a:gsLst>
              <a:gs pos="0">
                <a:srgbClr val="FF6600"/>
              </a:gs>
              <a:gs pos="50000">
                <a:srgbClr val="FFFF99"/>
              </a:gs>
              <a:gs pos="100000">
                <a:srgbClr val="FF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150" name="Text Box 36"/>
          <p:cNvSpPr txBox="1">
            <a:spLocks noChangeArrowheads="1"/>
          </p:cNvSpPr>
          <p:nvPr/>
        </p:nvSpPr>
        <p:spPr bwMode="auto">
          <a:xfrm>
            <a:off x="4806113" y="4221088"/>
            <a:ext cx="2429831" cy="307777"/>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defRPr/>
            </a:pPr>
            <a:r>
              <a:rPr lang="ja-JP" altLang="en-US" sz="1400" dirty="0" smtClean="0">
                <a:solidFill>
                  <a:srgbClr val="800000"/>
                </a:solidFill>
                <a:latin typeface="Arial" charset="0"/>
                <a:ea typeface="HGP創英角ﾎﾟｯﾌﾟ体" pitchFamily="50" charset="-128"/>
              </a:rPr>
              <a:t>①歳入確保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６億円</a:t>
            </a:r>
            <a:endParaRPr lang="ja-JP" altLang="en-US" sz="14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151" name="AutoShape 38"/>
          <p:cNvSpPr>
            <a:spLocks noChangeArrowheads="1"/>
          </p:cNvSpPr>
          <p:nvPr/>
        </p:nvSpPr>
        <p:spPr bwMode="auto">
          <a:xfrm>
            <a:off x="4644017" y="3554828"/>
            <a:ext cx="2736000" cy="678960"/>
          </a:xfrm>
          <a:prstGeom prst="can">
            <a:avLst>
              <a:gd name="adj" fmla="val 50000"/>
            </a:avLst>
          </a:prstGeom>
          <a:gradFill>
            <a:gsLst>
              <a:gs pos="0">
                <a:srgbClr val="333333"/>
              </a:gs>
              <a:gs pos="50000">
                <a:schemeClr val="accent1"/>
              </a:gs>
              <a:gs pos="100000">
                <a:srgbClr val="333333"/>
              </a:gs>
            </a:gsLst>
            <a:lin ang="0" scaled="1"/>
          </a:gradFill>
          <a:ln w="9525">
            <a:noFill/>
            <a:round/>
            <a:headEnd/>
            <a:tailEnd/>
          </a:ln>
          <a:effectLst/>
        </p:spPr>
        <p:txBody>
          <a:bodyPr anchor="ctr">
            <a:spAutoFit/>
          </a:bodyPr>
          <a:lstStyle/>
          <a:p>
            <a:pPr fontAlgn="base">
              <a:spcBef>
                <a:spcPct val="50000"/>
              </a:spcBef>
              <a:spcAft>
                <a:spcPct val="0"/>
              </a:spcAft>
              <a:defRPr/>
            </a:pPr>
            <a:endParaRPr lang="ja-JP" altLang="en-US" sz="1000" dirty="0">
              <a:solidFill>
                <a:prstClr val="black"/>
              </a:solidFill>
              <a:latin typeface="Arial" charset="0"/>
            </a:endParaRPr>
          </a:p>
        </p:txBody>
      </p:sp>
      <p:sp>
        <p:nvSpPr>
          <p:cNvPr id="152" name="AutoShape 39"/>
          <p:cNvSpPr>
            <a:spLocks noChangeArrowheads="1"/>
          </p:cNvSpPr>
          <p:nvPr/>
        </p:nvSpPr>
        <p:spPr bwMode="auto">
          <a:xfrm>
            <a:off x="4644017" y="3106228"/>
            <a:ext cx="2736000" cy="767520"/>
          </a:xfrm>
          <a:prstGeom prst="can">
            <a:avLst>
              <a:gd name="adj" fmla="val 48345"/>
            </a:avLst>
          </a:prstGeom>
          <a:gradFill rotWithShape="1">
            <a:gsLst>
              <a:gs pos="0">
                <a:srgbClr val="666699"/>
              </a:gs>
              <a:gs pos="50000">
                <a:srgbClr val="DDDDDD"/>
              </a:gs>
              <a:gs pos="100000">
                <a:srgbClr val="66669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fontAlgn="base">
              <a:spcBef>
                <a:spcPct val="50000"/>
              </a:spcBef>
              <a:spcAft>
                <a:spcPct val="0"/>
              </a:spcAft>
            </a:pPr>
            <a:endParaRPr lang="ja-JP" altLang="en-US" sz="1000" dirty="0">
              <a:solidFill>
                <a:prstClr val="black"/>
              </a:solidFill>
              <a:latin typeface="Arial" charset="0"/>
            </a:endParaRPr>
          </a:p>
        </p:txBody>
      </p:sp>
      <p:sp>
        <p:nvSpPr>
          <p:cNvPr id="153" name="AutoShape 40"/>
          <p:cNvSpPr>
            <a:spLocks noChangeArrowheads="1"/>
          </p:cNvSpPr>
          <p:nvPr/>
        </p:nvSpPr>
        <p:spPr bwMode="auto">
          <a:xfrm>
            <a:off x="4644008" y="2674180"/>
            <a:ext cx="2736000" cy="767520"/>
          </a:xfrm>
          <a:prstGeom prst="can">
            <a:avLst>
              <a:gd name="adj" fmla="val 50000"/>
            </a:avLst>
          </a:prstGeom>
          <a:gradFill rotWithShape="1">
            <a:gsLst>
              <a:gs pos="0">
                <a:srgbClr val="CC99FF"/>
              </a:gs>
              <a:gs pos="50000">
                <a:srgbClr val="ECD9FF"/>
              </a:gs>
              <a:gs pos="100000">
                <a:srgbClr val="CC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fontAlgn="base">
              <a:spcBef>
                <a:spcPct val="50000"/>
              </a:spcBef>
              <a:spcAft>
                <a:spcPct val="0"/>
              </a:spcAft>
            </a:pPr>
            <a:endParaRPr lang="ja-JP" altLang="ja-JP" dirty="0">
              <a:solidFill>
                <a:prstClr val="black"/>
              </a:solidFill>
              <a:latin typeface="Arial" charset="0"/>
              <a:ea typeface="HGP創英角ﾎﾟｯﾌﾟ体" pitchFamily="50" charset="-128"/>
            </a:endParaRPr>
          </a:p>
        </p:txBody>
      </p:sp>
      <p:sp>
        <p:nvSpPr>
          <p:cNvPr id="154" name="AutoShape 41"/>
          <p:cNvSpPr>
            <a:spLocks noChangeArrowheads="1"/>
          </p:cNvSpPr>
          <p:nvPr/>
        </p:nvSpPr>
        <p:spPr bwMode="auto">
          <a:xfrm>
            <a:off x="4653140" y="2284620"/>
            <a:ext cx="2736000" cy="797040"/>
          </a:xfrm>
          <a:prstGeom prst="can">
            <a:avLst>
              <a:gd name="adj" fmla="val 50000"/>
            </a:avLst>
          </a:prstGeom>
          <a:gradFill rotWithShape="1">
            <a:gsLst>
              <a:gs pos="0">
                <a:srgbClr val="800080"/>
              </a:gs>
              <a:gs pos="50000">
                <a:srgbClr val="CC99FF"/>
              </a:gs>
              <a:gs pos="100000">
                <a:srgbClr val="800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fontAlgn="base">
              <a:spcBef>
                <a:spcPct val="50000"/>
              </a:spcBef>
              <a:spcAft>
                <a:spcPct val="0"/>
              </a:spcAft>
            </a:pPr>
            <a:endParaRPr lang="ja-JP" altLang="ja-JP" sz="1600" dirty="0">
              <a:solidFill>
                <a:prstClr val="black"/>
              </a:solidFill>
              <a:latin typeface="Arial" charset="0"/>
              <a:ea typeface="HGP創英角ﾎﾟｯﾌﾟ体" pitchFamily="50" charset="-128"/>
            </a:endParaRPr>
          </a:p>
        </p:txBody>
      </p:sp>
      <p:sp>
        <p:nvSpPr>
          <p:cNvPr id="155" name="Text Box 43"/>
          <p:cNvSpPr txBox="1">
            <a:spLocks noChangeAspect="1" noChangeArrowheads="1"/>
          </p:cNvSpPr>
          <p:nvPr/>
        </p:nvSpPr>
        <p:spPr bwMode="auto">
          <a:xfrm>
            <a:off x="4870947" y="3522092"/>
            <a:ext cx="2398418"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en-US" altLang="ja-JP" sz="1400" dirty="0">
                <a:solidFill>
                  <a:srgbClr val="800000"/>
                </a:solidFill>
                <a:latin typeface="Arial" charset="0"/>
                <a:ea typeface="HGP創英角ﾎﾟｯﾌﾟ体" pitchFamily="50" charset="-128"/>
              </a:rPr>
              <a:t>③</a:t>
            </a:r>
            <a:r>
              <a:rPr lang="ja-JP" altLang="en-US" sz="1400" dirty="0">
                <a:solidFill>
                  <a:srgbClr val="800000"/>
                </a:solidFill>
                <a:latin typeface="Arial" charset="0"/>
                <a:ea typeface="HGP創英角ﾎﾟｯﾌﾟ体" pitchFamily="50" charset="-128"/>
              </a:rPr>
              <a:t>運営費（Ｄ項</a:t>
            </a:r>
            <a:r>
              <a:rPr lang="ja-JP" altLang="en-US" sz="1400" dirty="0" smtClean="0">
                <a:solidFill>
                  <a:srgbClr val="800000"/>
                </a:solidFill>
                <a:latin typeface="Arial" charset="0"/>
                <a:ea typeface="HGP創英角ﾎﾟｯﾌﾟ体" pitchFamily="50" charset="-128"/>
              </a:rPr>
              <a:t>）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２８億円</a:t>
            </a:r>
            <a:endParaRPr lang="ja-JP" altLang="en-US" sz="14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156" name="Text Box 45"/>
          <p:cNvSpPr txBox="1">
            <a:spLocks noChangeAspect="1" noChangeArrowheads="1"/>
          </p:cNvSpPr>
          <p:nvPr/>
        </p:nvSpPr>
        <p:spPr bwMode="auto">
          <a:xfrm>
            <a:off x="4870947" y="3081660"/>
            <a:ext cx="2364997"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en-US" altLang="ja-JP" sz="1400" dirty="0">
                <a:solidFill>
                  <a:srgbClr val="800000"/>
                </a:solidFill>
                <a:latin typeface="Arial" charset="0"/>
                <a:ea typeface="HGP創英角ﾎﾟｯﾌﾟ体" pitchFamily="50" charset="-128"/>
              </a:rPr>
              <a:t>②</a:t>
            </a:r>
            <a:r>
              <a:rPr lang="ja-JP" altLang="en-US" sz="1400" dirty="0">
                <a:solidFill>
                  <a:srgbClr val="800000"/>
                </a:solidFill>
                <a:latin typeface="Arial" charset="0"/>
                <a:ea typeface="HGP創英角ﾎﾟｯﾌﾟ体" pitchFamily="50" charset="-128"/>
              </a:rPr>
              <a:t>手当等の</a:t>
            </a:r>
            <a:r>
              <a:rPr lang="ja-JP" altLang="en-US" sz="1400" dirty="0" smtClean="0">
                <a:solidFill>
                  <a:srgbClr val="800000"/>
                </a:solidFill>
                <a:latin typeface="Arial" charset="0"/>
                <a:ea typeface="HGP創英角ﾎﾟｯﾌﾟ体" pitchFamily="50" charset="-128"/>
              </a:rPr>
              <a:t>見直し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２９億円</a:t>
            </a:r>
            <a:r>
              <a:rPr lang="ja-JP" altLang="en-US" sz="1400" u="sng" dirty="0">
                <a:solidFill>
                  <a:srgbClr val="800000"/>
                </a:solidFill>
                <a:latin typeface="Arial" charset="0"/>
                <a:ea typeface="HGP創英角ﾎﾟｯﾌﾟ体" pitchFamily="50" charset="-128"/>
              </a:rPr>
              <a:t>　</a:t>
            </a:r>
          </a:p>
        </p:txBody>
      </p:sp>
      <p:sp>
        <p:nvSpPr>
          <p:cNvPr id="157" name="Text Box 44"/>
          <p:cNvSpPr txBox="1">
            <a:spLocks noChangeAspect="1" noChangeArrowheads="1"/>
          </p:cNvSpPr>
          <p:nvPr/>
        </p:nvSpPr>
        <p:spPr bwMode="auto">
          <a:xfrm>
            <a:off x="4885622" y="2701875"/>
            <a:ext cx="2433597"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en-US" altLang="ja-JP" sz="1400" dirty="0">
                <a:solidFill>
                  <a:srgbClr val="800000"/>
                </a:solidFill>
                <a:latin typeface="Arial" charset="0"/>
                <a:ea typeface="HGP創英角ﾎﾟｯﾌﾟ体" pitchFamily="50" charset="-128"/>
              </a:rPr>
              <a:t>①</a:t>
            </a:r>
            <a:r>
              <a:rPr lang="ja-JP" altLang="en-US" sz="1400" dirty="0">
                <a:solidFill>
                  <a:srgbClr val="800000"/>
                </a:solidFill>
                <a:latin typeface="Arial" charset="0"/>
                <a:ea typeface="HGP創英角ﾎﾟｯﾌﾟ体" pitchFamily="50" charset="-128"/>
              </a:rPr>
              <a:t>定数</a:t>
            </a:r>
            <a:r>
              <a:rPr lang="ja-JP" altLang="en-US" sz="1400" dirty="0" smtClean="0">
                <a:solidFill>
                  <a:srgbClr val="800000"/>
                </a:solidFill>
                <a:latin typeface="Arial" charset="0"/>
                <a:ea typeface="HGP創英角ﾎﾟｯﾌﾟ体" pitchFamily="50" charset="-128"/>
              </a:rPr>
              <a:t>削減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３３億円</a:t>
            </a:r>
            <a:endParaRPr lang="ja-JP" altLang="en-US" sz="14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158" name="Text Box 46"/>
          <p:cNvSpPr txBox="1">
            <a:spLocks noChangeAspect="1" noChangeArrowheads="1"/>
          </p:cNvSpPr>
          <p:nvPr/>
        </p:nvSpPr>
        <p:spPr bwMode="auto">
          <a:xfrm>
            <a:off x="4870947" y="3873748"/>
            <a:ext cx="2364997"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en-US" altLang="ja-JP" sz="1400" dirty="0">
                <a:solidFill>
                  <a:srgbClr val="800000"/>
                </a:solidFill>
                <a:latin typeface="Arial" charset="0"/>
                <a:ea typeface="HGP創英角ﾎﾟｯﾌﾟ体" pitchFamily="50" charset="-128"/>
              </a:rPr>
              <a:t>④</a:t>
            </a:r>
            <a:r>
              <a:rPr lang="ja-JP" altLang="en-US" sz="1400" dirty="0">
                <a:solidFill>
                  <a:srgbClr val="800000"/>
                </a:solidFill>
                <a:latin typeface="Arial" charset="0"/>
                <a:ea typeface="HGP創英角ﾎﾟｯﾌﾟ体" pitchFamily="50" charset="-128"/>
              </a:rPr>
              <a:t>公債費（Ａ項</a:t>
            </a:r>
            <a:r>
              <a:rPr lang="ja-JP" altLang="en-US" sz="1400" dirty="0" smtClean="0">
                <a:solidFill>
                  <a:srgbClr val="800000"/>
                </a:solidFill>
                <a:latin typeface="Arial" charset="0"/>
                <a:ea typeface="HGP創英角ﾎﾟｯﾌﾟ体" pitchFamily="50" charset="-128"/>
              </a:rPr>
              <a:t>）        </a:t>
            </a:r>
            <a:r>
              <a:rPr lang="ja-JP" altLang="en-US" sz="1400" u="sng" dirty="0" smtClean="0">
                <a:solidFill>
                  <a:srgbClr val="FF0066"/>
                </a:solidFill>
                <a:effectLst>
                  <a:outerShdw blurRad="38100" dist="38100" dir="2700000" algn="tl">
                    <a:srgbClr val="C0C0C0"/>
                  </a:outerShdw>
                </a:effectLst>
                <a:latin typeface="Arial" charset="0"/>
                <a:ea typeface="HGP創英角ﾎﾟｯﾌﾟ体" pitchFamily="50" charset="-128"/>
              </a:rPr>
              <a:t>８億円</a:t>
            </a:r>
            <a:endParaRPr lang="ja-JP" altLang="en-US" sz="1400" u="sng" dirty="0">
              <a:solidFill>
                <a:srgbClr val="FF0066"/>
              </a:solidFill>
              <a:effectLst>
                <a:outerShdw blurRad="38100" dist="38100" dir="2700000" algn="tl">
                  <a:srgbClr val="C0C0C0"/>
                </a:outerShdw>
              </a:effectLst>
              <a:latin typeface="Arial" charset="0"/>
              <a:ea typeface="HGP創英角ﾎﾟｯﾌﾟ体" pitchFamily="50" charset="-128"/>
            </a:endParaRPr>
          </a:p>
        </p:txBody>
      </p:sp>
      <p:sp>
        <p:nvSpPr>
          <p:cNvPr id="159" name="AutoShape 42"/>
          <p:cNvSpPr>
            <a:spLocks noChangeAspect="1" noChangeArrowheads="1"/>
          </p:cNvSpPr>
          <p:nvPr/>
        </p:nvSpPr>
        <p:spPr bwMode="auto">
          <a:xfrm>
            <a:off x="4139952" y="1957305"/>
            <a:ext cx="3888681" cy="404275"/>
          </a:xfrm>
          <a:prstGeom prst="roundRect">
            <a:avLst>
              <a:gd name="adj" fmla="val 16667"/>
            </a:avLst>
          </a:prstGeom>
          <a:solidFill>
            <a:srgbClr val="FFE7FF"/>
          </a:solidFill>
          <a:ln w="76200" cmpd="tri" algn="ctr">
            <a:solidFill>
              <a:srgbClr val="800000"/>
            </a:solidFill>
            <a:round/>
            <a:headEnd/>
            <a:tailEnd/>
          </a:ln>
          <a:effectLst>
            <a:outerShdw dist="107763" dir="2700000" algn="ctr" rotWithShape="0">
              <a:srgbClr val="808080"/>
            </a:outerShdw>
          </a:effectLst>
        </p:spPr>
        <p:txBody>
          <a:bodyPr wrap="none" anchor="ctr"/>
          <a:lstStyle/>
          <a:p>
            <a:pPr algn="ctr" fontAlgn="base">
              <a:spcBef>
                <a:spcPct val="50000"/>
              </a:spcBef>
              <a:spcAft>
                <a:spcPct val="0"/>
              </a:spcAft>
              <a:buFont typeface="Wingdings" pitchFamily="2" charset="2"/>
              <a:buNone/>
              <a:defRPr/>
            </a:pPr>
            <a:r>
              <a:rPr lang="ja-JP" altLang="en-US" sz="1400" i="1" u="sng" dirty="0" smtClean="0">
                <a:solidFill>
                  <a:srgbClr val="FF0066"/>
                </a:solidFill>
                <a:effectLst>
                  <a:outerShdw blurRad="38100" dist="38100" dir="2700000" algn="tl">
                    <a:srgbClr val="000000"/>
                  </a:outerShdw>
                </a:effectLst>
                <a:latin typeface="ＭＳ Ｐゴシック" pitchFamily="50" charset="-128"/>
                <a:ea typeface="HGP創英角ﾎﾟｯﾌﾟ体" pitchFamily="50" charset="-128"/>
              </a:rPr>
              <a:t>Ｈ２３効果</a:t>
            </a:r>
            <a:r>
              <a:rPr lang="ja-JP" altLang="en-US" sz="1400" i="1" u="sng" dirty="0">
                <a:solidFill>
                  <a:srgbClr val="FF0066"/>
                </a:solidFill>
                <a:effectLst>
                  <a:outerShdw blurRad="38100" dist="38100" dir="2700000" algn="tl">
                    <a:srgbClr val="000000"/>
                  </a:outerShdw>
                </a:effectLst>
                <a:latin typeface="ＭＳ Ｐゴシック" pitchFamily="50" charset="-128"/>
                <a:ea typeface="HGP創英角ﾎﾟｯﾌﾟ体" pitchFamily="50" charset="-128"/>
              </a:rPr>
              <a:t>額　</a:t>
            </a:r>
            <a:r>
              <a:rPr lang="ja-JP" altLang="en-US" sz="1400" i="1" u="sng" dirty="0" smtClean="0">
                <a:solidFill>
                  <a:srgbClr val="FF0066"/>
                </a:solidFill>
                <a:effectLst>
                  <a:outerShdw blurRad="38100" dist="38100" dir="2700000" algn="tl">
                    <a:srgbClr val="000000"/>
                  </a:outerShdw>
                </a:effectLst>
                <a:latin typeface="ＭＳ Ｐゴシック" pitchFamily="50" charset="-128"/>
                <a:ea typeface="HGP創英角ﾎﾟｯﾌﾟ体" pitchFamily="50" charset="-128"/>
              </a:rPr>
              <a:t>３０３億円</a:t>
            </a:r>
            <a:r>
              <a:rPr lang="ja-JP" altLang="en-US" sz="1400" i="1" dirty="0" smtClean="0">
                <a:solidFill>
                  <a:srgbClr val="FF0066"/>
                </a:solidFill>
                <a:effectLst>
                  <a:outerShdw blurRad="38100" dist="38100" dir="2700000" algn="tl">
                    <a:srgbClr val="000000"/>
                  </a:outerShdw>
                </a:effectLst>
                <a:latin typeface="ＭＳ Ｐゴシック" pitchFamily="50" charset="-128"/>
                <a:ea typeface="HGP創英角ﾎﾟｯﾌﾟ体" pitchFamily="50" charset="-128"/>
              </a:rPr>
              <a:t>　　達成率７６．５％</a:t>
            </a:r>
            <a:endParaRPr lang="ja-JP" altLang="en-US" sz="1400" i="1" dirty="0">
              <a:solidFill>
                <a:srgbClr val="FF0066"/>
              </a:solidFill>
              <a:effectLst>
                <a:outerShdw blurRad="38100" dist="38100" dir="2700000" algn="tl">
                  <a:srgbClr val="000000"/>
                </a:outerShdw>
              </a:effectLst>
              <a:latin typeface="ＭＳ Ｐゴシック" pitchFamily="50" charset="-128"/>
              <a:ea typeface="HGP創英角ﾎﾟｯﾌﾟ体" pitchFamily="50" charset="-128"/>
            </a:endParaRPr>
          </a:p>
        </p:txBody>
      </p:sp>
      <p:sp>
        <p:nvSpPr>
          <p:cNvPr id="160" name="雲形吹き出し 159"/>
          <p:cNvSpPr/>
          <p:nvPr/>
        </p:nvSpPr>
        <p:spPr bwMode="auto">
          <a:xfrm>
            <a:off x="840360" y="2141790"/>
            <a:ext cx="3515616" cy="2223314"/>
          </a:xfrm>
          <a:prstGeom prst="cloudCallout">
            <a:avLst>
              <a:gd name="adj1" fmla="val 55518"/>
              <a:gd name="adj2" fmla="val 43469"/>
            </a:avLst>
          </a:prstGeom>
          <a:solidFill>
            <a:schemeClr val="accent6">
              <a:lumMod val="60000"/>
              <a:lumOff val="40000"/>
            </a:schemeClr>
          </a:solidFill>
          <a:ln w="25400">
            <a:noFill/>
            <a:prstDash val="solid"/>
            <a:bevel/>
            <a:headEnd/>
            <a:tailEnd/>
          </a:ln>
          <a:extLst/>
        </p:spPr>
        <p:txBody>
          <a:bodyPr wrap="square" rtlCol="0" anchor="ctr">
            <a:spAutoFit/>
          </a:bodyPr>
          <a:lstStyle/>
          <a:p>
            <a:pPr algn="ctr"/>
            <a:endParaRPr kumimoji="1" lang="ja-JP" altLang="en-US" dirty="0"/>
          </a:p>
        </p:txBody>
      </p:sp>
      <p:sp>
        <p:nvSpPr>
          <p:cNvPr id="161" name="テキスト ボックス 160"/>
          <p:cNvSpPr txBox="1"/>
          <p:nvPr/>
        </p:nvSpPr>
        <p:spPr bwMode="auto">
          <a:xfrm>
            <a:off x="1187624" y="2588711"/>
            <a:ext cx="3095054" cy="1569660"/>
          </a:xfrm>
          <a:prstGeom prst="rect">
            <a:avLst/>
          </a:prstGeom>
          <a:noFill/>
          <a:ln w="28575" algn="ctr">
            <a:noFill/>
            <a:miter lim="800000"/>
            <a:headEnd/>
            <a:tailEnd/>
          </a:ln>
          <a:effectLst/>
        </p:spPr>
        <p:txBody>
          <a:bodyPr wrap="square" rtlCol="0">
            <a:spAutoFit/>
          </a:bodyPr>
          <a:lstStyle/>
          <a:p>
            <a:r>
              <a:rPr kumimoji="1" lang="ja-JP" altLang="en-US" sz="1200" dirty="0" smtClean="0">
                <a:latin typeface="HG丸ｺﾞｼｯｸM-PRO" pitchFamily="50" charset="-128"/>
                <a:ea typeface="HG丸ｺﾞｼｯｸM-PRO" pitchFamily="50" charset="-128"/>
              </a:rPr>
              <a:t>◎県有財産の有効活用等</a:t>
            </a:r>
            <a:endParaRPr kumimoji="1"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自動販売機等の納付</a:t>
            </a:r>
            <a:r>
              <a:rPr lang="ja-JP" altLang="en-US" sz="1000" dirty="0">
                <a:latin typeface="HG丸ｺﾞｼｯｸM-PRO" pitchFamily="50" charset="-128"/>
                <a:ea typeface="HG丸ｺﾞｼｯｸM-PRO" pitchFamily="50" charset="-128"/>
              </a:rPr>
              <a:t>金制度</a:t>
            </a:r>
            <a:r>
              <a:rPr kumimoji="1" lang="ja-JP" altLang="en-US" sz="1000" dirty="0" smtClean="0">
                <a:latin typeface="HG丸ｺﾞｼｯｸM-PRO" pitchFamily="50" charset="-128"/>
                <a:ea typeface="HG丸ｺﾞｼｯｸM-PRO" pitchFamily="50" charset="-128"/>
              </a:rPr>
              <a:t>、</a:t>
            </a:r>
            <a:endParaRPr kumimoji="1"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ネーミングライツ等</a:t>
            </a:r>
            <a:r>
              <a:rPr kumimoji="1" lang="ja-JP" altLang="en-US" sz="1200" dirty="0" smtClean="0">
                <a:latin typeface="HG丸ｺﾞｼｯｸM-PRO" pitchFamily="50" charset="-128"/>
                <a:ea typeface="HG丸ｺﾞｼｯｸM-PRO" pitchFamily="50" charset="-128"/>
              </a:rPr>
              <a:t>　　</a:t>
            </a:r>
            <a:endParaRPr kumimoji="1" lang="en-US" altLang="ja-JP" sz="1200" dirty="0" smtClean="0">
              <a:latin typeface="HG丸ｺﾞｼｯｸM-PRO" pitchFamily="50" charset="-128"/>
              <a:ea typeface="HG丸ｺﾞｼｯｸM-PRO" pitchFamily="50" charset="-128"/>
            </a:endParaRPr>
          </a:p>
          <a:p>
            <a:pPr>
              <a:lnSpc>
                <a:spcPct val="150000"/>
              </a:lnSpc>
            </a:pPr>
            <a:r>
              <a:rPr lang="ja-JP" altLang="en-US" sz="1200" dirty="0" smtClean="0">
                <a:latin typeface="HG丸ｺﾞｼｯｸM-PRO" pitchFamily="50" charset="-128"/>
                <a:ea typeface="HG丸ｺﾞｼｯｸM-PRO" pitchFamily="50" charset="-128"/>
              </a:rPr>
              <a:t>◎使用料等の適正化</a:t>
            </a:r>
            <a:endParaRPr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県有施設使用料引き上げ、駐車場の有料化等</a:t>
            </a:r>
            <a:r>
              <a:rPr kumimoji="1" lang="ja-JP" altLang="en-US" sz="1200" dirty="0" smtClean="0">
                <a:latin typeface="HG丸ｺﾞｼｯｸM-PRO" pitchFamily="50" charset="-128"/>
                <a:ea typeface="HG丸ｺﾞｼｯｸM-PRO" pitchFamily="50" charset="-128"/>
              </a:rPr>
              <a:t>　　　　</a:t>
            </a:r>
            <a:endParaRPr kumimoji="1" lang="en-US" altLang="ja-JP" sz="1200" dirty="0" smtClean="0">
              <a:latin typeface="HG丸ｺﾞｼｯｸM-PRO" pitchFamily="50" charset="-128"/>
              <a:ea typeface="HG丸ｺﾞｼｯｸM-PRO" pitchFamily="50" charset="-128"/>
            </a:endParaRPr>
          </a:p>
          <a:p>
            <a:pPr>
              <a:lnSpc>
                <a:spcPct val="150000"/>
              </a:lnSpc>
            </a:pPr>
            <a:r>
              <a:rPr lang="ja-JP" altLang="en-US" sz="1200" dirty="0" smtClean="0">
                <a:latin typeface="HG丸ｺﾞｼｯｸM-PRO" pitchFamily="50" charset="-128"/>
                <a:ea typeface="HG丸ｺﾞｼｯｸM-PRO" pitchFamily="50" charset="-128"/>
              </a:rPr>
              <a:t>◎新たな財源の創設</a:t>
            </a:r>
            <a:endParaRPr lang="en-US" altLang="ja-JP" sz="1200" dirty="0" smtClean="0">
              <a:latin typeface="HG丸ｺﾞｼｯｸM-PRO" pitchFamily="50" charset="-128"/>
              <a:ea typeface="HG丸ｺﾞｼｯｸM-PRO" pitchFamily="50" charset="-128"/>
            </a:endParaRPr>
          </a:p>
          <a:p>
            <a:r>
              <a:rPr lang="en-US" altLang="ja-JP" sz="1200" dirty="0">
                <a:latin typeface="HG丸ｺﾞｼｯｸM-PRO" pitchFamily="50" charset="-128"/>
                <a:ea typeface="HG丸ｺﾞｼｯｸM-PRO" pitchFamily="50" charset="-128"/>
              </a:rPr>
              <a:t> </a:t>
            </a:r>
            <a:r>
              <a:rPr lang="en-US" altLang="ja-JP" sz="1200"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森税、産廃税充当拡大等</a:t>
            </a:r>
            <a:r>
              <a:rPr lang="ja-JP" altLang="en-US" sz="1200" dirty="0" smtClean="0">
                <a:latin typeface="HG丸ｺﾞｼｯｸM-PRO" pitchFamily="50" charset="-128"/>
                <a:ea typeface="HG丸ｺﾞｼｯｸM-PRO" pitchFamily="50" charset="-128"/>
              </a:rPr>
              <a:t>　　　　  </a:t>
            </a:r>
            <a:endParaRPr kumimoji="1" lang="en-US" altLang="ja-JP" sz="1200" dirty="0" smtClean="0">
              <a:latin typeface="HG丸ｺﾞｼｯｸM-PRO" pitchFamily="50" charset="-128"/>
              <a:ea typeface="HG丸ｺﾞｼｯｸM-PRO" pitchFamily="50" charset="-128"/>
            </a:endParaRPr>
          </a:p>
        </p:txBody>
      </p:sp>
      <p:sp>
        <p:nvSpPr>
          <p:cNvPr id="162" name="Text Box 36"/>
          <p:cNvSpPr txBox="1">
            <a:spLocks noChangeArrowheads="1"/>
          </p:cNvSpPr>
          <p:nvPr/>
        </p:nvSpPr>
        <p:spPr bwMode="auto">
          <a:xfrm>
            <a:off x="971600" y="2257127"/>
            <a:ext cx="2507530" cy="307777"/>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r>
              <a:rPr lang="ja-JP" altLang="en-US" sz="1400" dirty="0" smtClean="0">
                <a:solidFill>
                  <a:srgbClr val="800000"/>
                </a:solidFill>
                <a:latin typeface="Arial" charset="0"/>
                <a:ea typeface="HGP創英角ﾎﾟｯﾌﾟ体" pitchFamily="50" charset="-128"/>
              </a:rPr>
              <a:t>　 歳入確保の主なもの</a:t>
            </a:r>
            <a:endParaRPr lang="en-US" altLang="ja-JP" sz="1400" dirty="0" smtClean="0">
              <a:solidFill>
                <a:srgbClr val="800000"/>
              </a:solidFill>
              <a:latin typeface="Arial" charset="0"/>
              <a:ea typeface="HGP創英角ﾎﾟｯﾌﾟ体" pitchFamily="50" charset="-128"/>
            </a:endParaRPr>
          </a:p>
        </p:txBody>
      </p:sp>
    </p:spTree>
    <p:extLst>
      <p:ext uri="{BB962C8B-B14F-4D97-AF65-F5344CB8AC3E}">
        <p14:creationId xmlns:p14="http://schemas.microsoft.com/office/powerpoint/2010/main" val="2548436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1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00"/>
        </a:solidFill>
        <a:ln w="9525" algn="ctr">
          <a:noFill/>
          <a:round/>
          <a:headEnd/>
          <a:tailEnd/>
        </a:ln>
        <a:effectLst>
          <a:outerShdw dist="107763" dir="2700000" algn="ctr" rotWithShape="0">
            <a:srgbClr val="808080"/>
          </a:outerShdw>
        </a:effectLst>
        <a:extLst/>
      </a:spPr>
      <a:bodyPr wrap="none" anchor="ctr"/>
      <a:lstStyle>
        <a:defPPr algn="ctr" fontAlgn="base">
          <a:spcBef>
            <a:spcPct val="50000"/>
          </a:spcBef>
          <a:spcAft>
            <a:spcPct val="0"/>
          </a:spcAft>
          <a:defRPr sz="1400" smtClean="0">
            <a:solidFill>
              <a:srgbClr val="000000"/>
            </a:solidFill>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1">
              <a:lumMod val="50000"/>
            </a:schemeClr>
          </a:solidFill>
          <a:round/>
          <a:headEnd/>
          <a:tailEnd/>
        </a:ln>
      </a:spPr>
      <a:bodyPr/>
      <a:lstStyle>
        <a:defPPr>
          <a:defRPr/>
        </a:defPPr>
      </a:lstStyle>
    </a:spDef>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FF99CC"/>
          </a:solidFill>
          <a:prstDash val="lgDashDot"/>
          <a:bevel/>
          <a:headEnd/>
          <a:tailEnd/>
        </a:ln>
        <a:extLst>
          <a:ext uri="{909E8E84-426E-40DD-AFC4-6F175D3DCCD1}">
            <a14:hiddenFill xmlns:a14="http://schemas.microsoft.com/office/drawing/2010/main">
              <a:noFill/>
            </a14:hiddenFill>
          </a:ext>
        </a:extLst>
      </a:spPr>
      <a:bodyPr wrap="square" anchor="ctr">
        <a:spAutoFit/>
      </a:bodyPr>
      <a:lstStyle>
        <a:defPPr>
          <a:defRPr/>
        </a:defPPr>
      </a:lstStyle>
    </a:spDef>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pattFill prst="pct25">
          <a:fgClr>
            <a:srgbClr val="FF99CC"/>
          </a:fgClr>
          <a:bgClr>
            <a:srgbClr val="FFFFFF"/>
          </a:bgClr>
        </a:pattFill>
        <a:ln w="12700" algn="ctr">
          <a:miter lim="800000"/>
          <a:headEnd/>
          <a:tailEnd/>
        </a:ln>
        <a:effectLst/>
        <a:scene3d>
          <a:camera prst="legacyObliqueBottomLeft"/>
          <a:lightRig rig="legacyFlat3" dir="t"/>
        </a:scene3d>
        <a:sp3d extrusionH="201600" prstMaterial="legacyPlastic">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a:spPr>
      <a:bodyPr vert="horz" wrap="square" lIns="91440" tIns="45720" rIns="91440" bIns="45720" numCol="1" rtlCol="0" anchor="t" anchorCtr="0" compatLnSpc="1">
        <a:prstTxWarp prst="textNoShape">
          <a:avLst/>
        </a:prstTxWarp>
        <a:noAutofit/>
        <a:flatTx/>
      </a:bodyPr>
      <a:lstStyle>
        <a:defPPr algn="ctr" fontAlgn="base">
          <a:spcBef>
            <a:spcPct val="0"/>
          </a:spcBef>
          <a:spcAft>
            <a:spcPct val="0"/>
          </a:spcAft>
          <a:defRPr sz="1400" dirty="0" smtClean="0">
            <a:latin typeface="+mn-ea"/>
          </a:defRPr>
        </a:defPPr>
      </a:lstStyle>
    </a:txDef>
  </a:objectDefaults>
  <a:extraClrScheme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8.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ppt/theme/theme9.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28575" algn="ctr">
          <a:solidFill>
            <a:srgbClr val="FF6600"/>
          </a:solidFill>
          <a:miter lim="800000"/>
          <a:headEnd/>
          <a:tailEnd/>
        </a:ln>
        <a:effectLst/>
      </a:spPr>
      <a:bodyPr>
        <a:spAutoFit/>
      </a:bodyPr>
      <a:lstStyle>
        <a:defPPr>
          <a:buFont typeface="Wingdings" pitchFamily="2" charset="2"/>
          <a:buChar char="m"/>
          <a:defRPr sz="1400" dirty="0">
            <a:latin typeface="ＭＳ Ｐゴシック" pitchFamily="50"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7120</TotalTime>
  <Words>5757</Words>
  <Application>Microsoft Office PowerPoint</Application>
  <PresentationFormat>画面に合わせる (4:3)</PresentationFormat>
  <Paragraphs>2047</Paragraphs>
  <Slides>64</Slides>
  <Notes>39</Notes>
  <HiddenSlides>0</HiddenSlides>
  <MMClips>0</MMClips>
  <ScaleCrop>false</ScaleCrop>
  <HeadingPairs>
    <vt:vector size="6" baseType="variant">
      <vt:variant>
        <vt:lpstr>テーマ</vt:lpstr>
      </vt:variant>
      <vt:variant>
        <vt:i4>13</vt:i4>
      </vt:variant>
      <vt:variant>
        <vt:lpstr>埋め込まれた OLE サーバー</vt:lpstr>
      </vt:variant>
      <vt:variant>
        <vt:i4>2</vt:i4>
      </vt:variant>
      <vt:variant>
        <vt:lpstr>スライド タイトル</vt:lpstr>
      </vt:variant>
      <vt:variant>
        <vt:i4>64</vt:i4>
      </vt:variant>
    </vt:vector>
  </HeadingPairs>
  <TitlesOfParts>
    <vt:vector size="79" baseType="lpstr">
      <vt:lpstr>Office テーマ</vt:lpstr>
      <vt:lpstr>1_Office テーマ</vt:lpstr>
      <vt:lpstr>2_Office テーマ</vt:lpstr>
      <vt:lpstr>3_Office テーマ</vt:lpstr>
      <vt:lpstr>4_Office テーマ</vt:lpstr>
      <vt:lpstr>5_Office テーマ</vt:lpstr>
      <vt:lpstr>6_Office テーマ</vt:lpstr>
      <vt:lpstr>8_Office テーマ</vt:lpstr>
      <vt:lpstr>11_Office テーマ</vt:lpstr>
      <vt:lpstr>12_Office テーマ</vt:lpstr>
      <vt:lpstr>9_Office テーマ</vt:lpstr>
      <vt:lpstr>標準デザイン</vt:lpstr>
      <vt:lpstr>13_Office テーマ</vt:lpstr>
      <vt:lpstr>グラフ</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okayamaken</cp:lastModifiedBy>
  <cp:revision>935</cp:revision>
  <cp:lastPrinted>2011-02-10T06:09:01Z</cp:lastPrinted>
  <dcterms:modified xsi:type="dcterms:W3CDTF">2011-02-10T06:17:06Z</dcterms:modified>
</cp:coreProperties>
</file>