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519" r:id="rId1"/>
  </p:sldMasterIdLst>
  <p:handoutMasterIdLst>
    <p:handoutMasterId r:id="rId85"/>
  </p:handoutMasterIdLst>
  <p:sldIdLst>
    <p:sldId id="430" r:id="rId2"/>
    <p:sldId id="431" r:id="rId3"/>
    <p:sldId id="432" r:id="rId4"/>
    <p:sldId id="260" r:id="rId5"/>
    <p:sldId id="261" r:id="rId6"/>
    <p:sldId id="262" r:id="rId7"/>
    <p:sldId id="263" r:id="rId8"/>
    <p:sldId id="264" r:id="rId9"/>
    <p:sldId id="265" r:id="rId10"/>
    <p:sldId id="266" r:id="rId11"/>
    <p:sldId id="267" r:id="rId12"/>
    <p:sldId id="268" r:id="rId13"/>
    <p:sldId id="269" r:id="rId14"/>
    <p:sldId id="270" r:id="rId15"/>
    <p:sldId id="271" r:id="rId16"/>
    <p:sldId id="273" r:id="rId17"/>
    <p:sldId id="277" r:id="rId18"/>
    <p:sldId id="278" r:id="rId19"/>
    <p:sldId id="399" r:id="rId20"/>
    <p:sldId id="347" r:id="rId21"/>
    <p:sldId id="335" r:id="rId22"/>
    <p:sldId id="337" r:id="rId23"/>
    <p:sldId id="349" r:id="rId24"/>
    <p:sldId id="350" r:id="rId25"/>
    <p:sldId id="351" r:id="rId26"/>
    <p:sldId id="352" r:id="rId27"/>
    <p:sldId id="353" r:id="rId28"/>
    <p:sldId id="354" r:id="rId29"/>
    <p:sldId id="355" r:id="rId30"/>
    <p:sldId id="356" r:id="rId31"/>
    <p:sldId id="357" r:id="rId32"/>
    <p:sldId id="358" r:id="rId33"/>
    <p:sldId id="359" r:id="rId34"/>
    <p:sldId id="360" r:id="rId35"/>
    <p:sldId id="361" r:id="rId36"/>
    <p:sldId id="362" r:id="rId37"/>
    <p:sldId id="363" r:id="rId38"/>
    <p:sldId id="364" r:id="rId39"/>
    <p:sldId id="365" r:id="rId40"/>
    <p:sldId id="366" r:id="rId41"/>
    <p:sldId id="367" r:id="rId42"/>
    <p:sldId id="368" r:id="rId43"/>
    <p:sldId id="369" r:id="rId44"/>
    <p:sldId id="371" r:id="rId45"/>
    <p:sldId id="372" r:id="rId46"/>
    <p:sldId id="373" r:id="rId47"/>
    <p:sldId id="379" r:id="rId48"/>
    <p:sldId id="380" r:id="rId49"/>
    <p:sldId id="381" r:id="rId50"/>
    <p:sldId id="382" r:id="rId51"/>
    <p:sldId id="383" r:id="rId52"/>
    <p:sldId id="384" r:id="rId53"/>
    <p:sldId id="385" r:id="rId54"/>
    <p:sldId id="386" r:id="rId55"/>
    <p:sldId id="387" r:id="rId56"/>
    <p:sldId id="388" r:id="rId57"/>
    <p:sldId id="389" r:id="rId58"/>
    <p:sldId id="390" r:id="rId59"/>
    <p:sldId id="402" r:id="rId60"/>
    <p:sldId id="403" r:id="rId61"/>
    <p:sldId id="404" r:id="rId62"/>
    <p:sldId id="405" r:id="rId63"/>
    <p:sldId id="406" r:id="rId64"/>
    <p:sldId id="408" r:id="rId65"/>
    <p:sldId id="407" r:id="rId66"/>
    <p:sldId id="409" r:id="rId67"/>
    <p:sldId id="410" r:id="rId68"/>
    <p:sldId id="411" r:id="rId69"/>
    <p:sldId id="421" r:id="rId70"/>
    <p:sldId id="422" r:id="rId71"/>
    <p:sldId id="423" r:id="rId72"/>
    <p:sldId id="392" r:id="rId73"/>
    <p:sldId id="370" r:id="rId74"/>
    <p:sldId id="375" r:id="rId75"/>
    <p:sldId id="376" r:id="rId76"/>
    <p:sldId id="377" r:id="rId77"/>
    <p:sldId id="393" r:id="rId78"/>
    <p:sldId id="395" r:id="rId79"/>
    <p:sldId id="437" r:id="rId80"/>
    <p:sldId id="436" r:id="rId81"/>
    <p:sldId id="435" r:id="rId82"/>
    <p:sldId id="434" r:id="rId83"/>
    <p:sldId id="433" r:id="rId84"/>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A5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2" autoAdjust="0"/>
    <p:restoredTop sz="94660"/>
  </p:normalViewPr>
  <p:slideViewPr>
    <p:cSldViewPr snapToGrid="0">
      <p:cViewPr varScale="1">
        <p:scale>
          <a:sx n="110" d="100"/>
          <a:sy n="110" d="100"/>
        </p:scale>
        <p:origin x="106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29" tIns="45715" rIns="91429" bIns="45715"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0444" y="0"/>
            <a:ext cx="2945659" cy="498056"/>
          </a:xfrm>
          <a:prstGeom prst="rect">
            <a:avLst/>
          </a:prstGeom>
        </p:spPr>
        <p:txBody>
          <a:bodyPr vert="horz" lIns="91429" tIns="45715" rIns="91429" bIns="45715" rtlCol="0"/>
          <a:lstStyle>
            <a:lvl1pPr algn="r">
              <a:defRPr sz="1200"/>
            </a:lvl1pPr>
          </a:lstStyle>
          <a:p>
            <a:fld id="{822D52A8-4234-4FEC-AD58-B156FC91D217}" type="datetimeFigureOut">
              <a:rPr kumimoji="1" lang="ja-JP" altLang="en-US" smtClean="0"/>
              <a:t>2024/9/3</a:t>
            </a:fld>
            <a:endParaRPr kumimoji="1" lang="ja-JP" altLang="en-US"/>
          </a:p>
        </p:txBody>
      </p:sp>
      <p:sp>
        <p:nvSpPr>
          <p:cNvPr id="4" name="フッター プレースホルダー 3"/>
          <p:cNvSpPr>
            <a:spLocks noGrp="1"/>
          </p:cNvSpPr>
          <p:nvPr>
            <p:ph type="ftr" sz="quarter" idx="2"/>
          </p:nvPr>
        </p:nvSpPr>
        <p:spPr>
          <a:xfrm>
            <a:off x="0" y="9428585"/>
            <a:ext cx="2945659" cy="498055"/>
          </a:xfrm>
          <a:prstGeom prst="rect">
            <a:avLst/>
          </a:prstGeom>
        </p:spPr>
        <p:txBody>
          <a:bodyPr vert="horz" lIns="91429" tIns="45715" rIns="91429" bIns="45715"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0444" y="9428585"/>
            <a:ext cx="2945659" cy="498055"/>
          </a:xfrm>
          <a:prstGeom prst="rect">
            <a:avLst/>
          </a:prstGeom>
        </p:spPr>
        <p:txBody>
          <a:bodyPr vert="horz" lIns="91429" tIns="45715" rIns="91429" bIns="45715" rtlCol="0" anchor="b"/>
          <a:lstStyle>
            <a:lvl1pPr algn="r">
              <a:defRPr sz="1200"/>
            </a:lvl1pPr>
          </a:lstStyle>
          <a:p>
            <a:fld id="{12947CEB-13CC-4390-9220-A2F170FD75AD}" type="slidenum">
              <a:rPr kumimoji="1" lang="ja-JP" altLang="en-US" smtClean="0"/>
              <a:t>‹#›</a:t>
            </a:fld>
            <a:endParaRPr kumimoji="1" lang="ja-JP" altLang="en-US"/>
          </a:p>
        </p:txBody>
      </p:sp>
    </p:spTree>
    <p:extLst>
      <p:ext uri="{BB962C8B-B14F-4D97-AF65-F5344CB8AC3E}">
        <p14:creationId xmlns:p14="http://schemas.microsoft.com/office/powerpoint/2010/main" val="343548170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a:off x="7983232" y="5037663"/>
            <a:ext cx="897467" cy="279400"/>
          </a:xfrm>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a:xfrm>
            <a:off x="2692397" y="5037663"/>
            <a:ext cx="5214635" cy="279400"/>
          </a:xfrm>
        </p:spPr>
        <p:txBody>
          <a:bodyPr/>
          <a:lstStyle/>
          <a:p>
            <a:endParaRPr kumimoji="1" lang="ja-JP" altLang="en-US"/>
          </a:p>
        </p:txBody>
      </p:sp>
      <p:sp>
        <p:nvSpPr>
          <p:cNvPr id="6" name="Slide Number Placeholder 5"/>
          <p:cNvSpPr>
            <a:spLocks noGrp="1"/>
          </p:cNvSpPr>
          <p:nvPr>
            <p:ph type="sldNum" sz="quarter" idx="12"/>
          </p:nvPr>
        </p:nvSpPr>
        <p:spPr>
          <a:xfrm>
            <a:off x="8956900" y="5037663"/>
            <a:ext cx="551167" cy="279400"/>
          </a:xfrm>
        </p:spPr>
        <p:txBody>
          <a:bodyPr/>
          <a:lstStyle/>
          <a:p>
            <a:fld id="{4AAE4D27-E112-4E2C-AD0E-A07A79F8616B}" type="slidenum">
              <a:rPr kumimoji="1" lang="ja-JP" altLang="en-US" smtClean="0"/>
              <a:t>‹#›</a:t>
            </a:fld>
            <a:endParaRPr kumimoji="1" lang="ja-JP" altLang="en-US"/>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26555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パノラマ写真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4281707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7865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6844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3204137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56014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ja-JP" altLang="en-US"/>
              <a:t>マスター タイトルの書式設定</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2130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6984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5956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4138569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0283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3641576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8991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6488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68632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595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ja-JP" altLang="en-US"/>
              <a:t>マスター タイトルの書式設定</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978602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38B733A-B38B-4B8A-B659-D645B41D797B}" type="datetimeFigureOut">
              <a:rPr kumimoji="1" lang="ja-JP" altLang="en-US" smtClean="0"/>
              <a:t>2024/9/3</a:t>
            </a:fld>
            <a:endParaRPr kumimoji="1" lang="ja-JP" alt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kumimoji="1" lang="ja-JP" alt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323743051"/>
      </p:ext>
    </p:extLst>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 id="2147484531" r:id="rId12"/>
    <p:sldLayoutId id="2147484532" r:id="rId13"/>
    <p:sldLayoutId id="2147484533" r:id="rId14"/>
    <p:sldLayoutId id="2147484534" r:id="rId15"/>
    <p:sldLayoutId id="2147484535" r:id="rId16"/>
    <p:sldLayoutId id="2147484536" r:id="rId17"/>
  </p:sldLayoutIdLst>
  <p:txStyles>
    <p:titleStyle>
      <a:lvl1pPr algn="ctr" defTabSz="457200" rtl="0" eaLnBrk="1" latinLnBrk="0" hangingPunct="1">
        <a:spcBef>
          <a:spcPct val="0"/>
        </a:spcBef>
        <a:buNone/>
        <a:defRPr kumimoji="1" sz="4400" kern="1200" cap="none">
          <a:ln w="3175" cmpd="sng">
            <a:noFill/>
          </a:ln>
          <a:solidFill>
            <a:schemeClr val="tx1">
              <a:lumMod val="85000"/>
              <a:lumOff val="15000"/>
            </a:schemeClr>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kumimoji="1"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kumimoji="1"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kumimoji="1"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kumimoji="1"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9.png"/><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slide" Target="slide2.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slide" Target="slide15.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slide" Target="slide19.xml"/><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8.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29.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29.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32.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2.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7.xml"/><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0.xml"/><Relationship Id="rId1" Type="http://schemas.openxmlformats.org/officeDocument/2006/relationships/slideLayout" Target="../slideLayouts/slideLayout1.xml"/><Relationship Id="rId5" Type="http://schemas.openxmlformats.org/officeDocument/2006/relationships/image" Target="../media/image58.png"/><Relationship Id="rId4" Type="http://schemas.openxmlformats.org/officeDocument/2006/relationships/image" Target="../media/image57.png"/></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3.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6.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4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4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9.xml"/><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5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5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slide" Target="slide52.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55.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slide" Target="slide58.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5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5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slide" Target="slide61.xml"/><Relationship Id="rId1" Type="http://schemas.openxmlformats.org/officeDocument/2006/relationships/slideLayout" Target="../slideLayouts/slideLayout1.xml"/><Relationship Id="rId4" Type="http://schemas.openxmlformats.org/officeDocument/2006/relationships/image" Target="../media/image66.png"/></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6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6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slide" Target="slide65.xml"/><Relationship Id="rId1" Type="http://schemas.openxmlformats.org/officeDocument/2006/relationships/slideLayout" Target="../slideLayouts/slideLayout1.xml"/><Relationship Id="rId4" Type="http://schemas.openxmlformats.org/officeDocument/2006/relationships/image" Target="../media/image67.emf"/></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6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6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 Target="slide67.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6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6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slide" Target="slide71.xml"/><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 Target="slide7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slide" Target="slide7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 Target="slide7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 Target="slide7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5.png"/><Relationship Id="rId4" Type="http://schemas.openxmlformats.org/officeDocument/2006/relationships/slide" Target="slide79.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76.png"/><Relationship Id="rId4" Type="http://schemas.openxmlformats.org/officeDocument/2006/relationships/slide" Target="slide80.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slide" Target="slide9.xml"/><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77.png"/><Relationship Id="rId4" Type="http://schemas.openxmlformats.org/officeDocument/2006/relationships/slide" Target="slide82.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78.png"/><Relationship Id="rId4" Type="http://schemas.openxmlformats.org/officeDocument/2006/relationships/slide" Target="slide82.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79.png"/><Relationship Id="rId4" Type="http://schemas.openxmlformats.org/officeDocument/2006/relationships/slide" Target="slide83.xml"/></Relationships>
</file>

<file path=ppt/slides/_rels/slide8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08A5E005-1255-4382-A2F3-D462699CB092}"/>
              </a:ext>
            </a:extLst>
          </p:cNvPr>
          <p:cNvSpPr/>
          <p:nvPr/>
        </p:nvSpPr>
        <p:spPr>
          <a:xfrm>
            <a:off x="-2260030" y="3750926"/>
            <a:ext cx="10692323" cy="1811234"/>
          </a:xfrm>
          <a:prstGeom prst="roundRect">
            <a:avLst/>
          </a:prstGeom>
          <a:noFill/>
          <a:ln>
            <a:noFill/>
          </a:ln>
        </p:spPr>
        <p:style>
          <a:lnRef idx="0">
            <a:scrgbClr r="0" g="0" b="0"/>
          </a:lnRef>
          <a:fillRef idx="0">
            <a:scrgbClr r="0" g="0" b="0"/>
          </a:fillRef>
          <a:effectRef idx="0">
            <a:scrgbClr r="0" g="0" b="0"/>
          </a:effectRef>
          <a:fontRef idx="minor">
            <a:schemeClr val="accent1"/>
          </a:fontRef>
        </p:style>
        <p:txBody>
          <a:bodyPr rtlCol="0" anchor="ctr"/>
          <a:lstStyle/>
          <a:p>
            <a:pPr algn="ctr"/>
            <a:r>
              <a:rPr kumimoji="1" lang="ja-JP" altLang="en-US" sz="3200" b="1" dirty="0"/>
              <a:t>　　　</a:t>
            </a:r>
            <a:r>
              <a:rPr kumimoji="1" lang="ja-JP" altLang="en-US" sz="3200" b="1" dirty="0">
                <a:solidFill>
                  <a:schemeClr val="tx1"/>
                </a:solidFill>
              </a:rPr>
              <a:t>スライドショーを設定し、</a:t>
            </a:r>
            <a:endParaRPr kumimoji="1" lang="en-US" altLang="ja-JP" sz="3200" b="1" dirty="0">
              <a:solidFill>
                <a:schemeClr val="tx1"/>
              </a:solidFill>
            </a:endParaRPr>
          </a:p>
          <a:p>
            <a:pPr algn="ctr"/>
            <a:r>
              <a:rPr kumimoji="1" lang="ja-JP" altLang="en-US" sz="3200" b="1" dirty="0">
                <a:solidFill>
                  <a:schemeClr val="tx1"/>
                </a:solidFill>
              </a:rPr>
              <a:t>　　スタートボタン↑↑↑をクリック して、</a:t>
            </a:r>
            <a:endParaRPr kumimoji="1" lang="en-US" altLang="ja-JP" sz="3200" b="1" dirty="0">
              <a:solidFill>
                <a:schemeClr val="tx1"/>
              </a:solidFill>
            </a:endParaRPr>
          </a:p>
          <a:p>
            <a:pPr algn="ctr"/>
            <a:r>
              <a:rPr kumimoji="1" lang="ja-JP" altLang="en-US" sz="3200" b="1" dirty="0">
                <a:solidFill>
                  <a:schemeClr val="tx1"/>
                </a:solidFill>
              </a:rPr>
              <a:t>　　　勉強を始めましょう！</a:t>
            </a:r>
            <a:endParaRPr kumimoji="1" lang="en-US" altLang="ja-JP" sz="3200" b="1" dirty="0">
              <a:solidFill>
                <a:schemeClr val="tx1"/>
              </a:solidFill>
            </a:endParaRPr>
          </a:p>
          <a:p>
            <a:pPr algn="ctr"/>
            <a:endParaRPr kumimoji="1" lang="en-US" altLang="ja-JP" sz="3200" b="1" dirty="0">
              <a:solidFill>
                <a:schemeClr val="tx1"/>
              </a:solidFill>
            </a:endParaRPr>
          </a:p>
        </p:txBody>
      </p:sp>
      <p:sp>
        <p:nvSpPr>
          <p:cNvPr id="2" name="タイトル 1"/>
          <p:cNvSpPr>
            <a:spLocks noGrp="1"/>
          </p:cNvSpPr>
          <p:nvPr>
            <p:ph type="title"/>
          </p:nvPr>
        </p:nvSpPr>
        <p:spPr>
          <a:xfrm>
            <a:off x="-9543" y="692933"/>
            <a:ext cx="11164910" cy="1309252"/>
          </a:xfrm>
        </p:spPr>
        <p:txBody>
          <a:bodyPr>
            <a:normAutofit fontScale="90000"/>
          </a:bodyPr>
          <a:lstStyle/>
          <a:p>
            <a:r>
              <a:rPr lang="ja-JP" altLang="en-US" sz="4800" dirty="0">
                <a:solidFill>
                  <a:srgbClr val="002060"/>
                </a:solidFill>
                <a:latin typeface="HGP創英角ｺﾞｼｯｸUB" panose="020B0900000000000000" pitchFamily="50" charset="-128"/>
                <a:ea typeface="HGP創英角ｺﾞｼｯｸUB" panose="020B0900000000000000" pitchFamily="50" charset="-128"/>
              </a:rPr>
              <a:t>セーフティーサイクルステップアップスクール</a:t>
            </a:r>
            <a:br>
              <a:rPr lang="en-US" altLang="ja-JP" sz="4800" dirty="0">
                <a:solidFill>
                  <a:srgbClr val="002060"/>
                </a:solidFill>
                <a:latin typeface="HGP創英角ｺﾞｼｯｸUB" panose="020B0900000000000000" pitchFamily="50" charset="-128"/>
                <a:ea typeface="HGP創英角ｺﾞｼｯｸUB" panose="020B0900000000000000" pitchFamily="50" charset="-128"/>
              </a:rPr>
            </a:br>
            <a:r>
              <a:rPr lang="ja-JP" altLang="en-US" sz="4800" dirty="0">
                <a:solidFill>
                  <a:srgbClr val="002060"/>
                </a:solidFill>
                <a:latin typeface="HGP創英角ｺﾞｼｯｸUB" panose="020B0900000000000000" pitchFamily="50" charset="-128"/>
                <a:ea typeface="HGP創英角ｺﾞｼｯｸUB" panose="020B0900000000000000" pitchFamily="50" charset="-128"/>
              </a:rPr>
              <a:t>　～高学年向け～</a:t>
            </a:r>
            <a:r>
              <a:rPr lang="ja-JP" altLang="en-US" dirty="0"/>
              <a:t>　　　　　　　</a:t>
            </a:r>
            <a:br>
              <a:rPr lang="en-US" altLang="ja-JP" dirty="0"/>
            </a:br>
            <a:r>
              <a:rPr lang="ja-JP" altLang="en-US" dirty="0"/>
              <a:t>　　　　　　　</a:t>
            </a:r>
            <a:endParaRPr kumimoji="1" lang="ja-JP" altLang="en-US" sz="2800" dirty="0">
              <a:solidFill>
                <a:srgbClr val="002060"/>
              </a:solidFill>
            </a:endParaRPr>
          </a:p>
        </p:txBody>
      </p:sp>
      <p:sp>
        <p:nvSpPr>
          <p:cNvPr id="4" name="角丸四角形 3">
            <a:hlinkClick r:id="rId2" action="ppaction://hlinksldjump"/>
          </p:cNvPr>
          <p:cNvSpPr/>
          <p:nvPr/>
        </p:nvSpPr>
        <p:spPr>
          <a:xfrm>
            <a:off x="856928" y="2221929"/>
            <a:ext cx="4715984" cy="1309253"/>
          </a:xfrm>
          <a:prstGeom prst="roundRect">
            <a:avLst/>
          </a:prstGeom>
          <a:solidFill>
            <a:schemeClr val="bg1">
              <a:lumMod val="85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4800" b="1" dirty="0">
                <a:solidFill>
                  <a:schemeClr val="tx1"/>
                </a:solidFill>
              </a:rPr>
              <a:t>スタートボタン</a:t>
            </a:r>
            <a:endParaRPr kumimoji="1" lang="en-US" altLang="ja-JP" sz="4800" b="1" dirty="0">
              <a:solidFill>
                <a:schemeClr val="tx1"/>
              </a:solidFill>
            </a:endParaRPr>
          </a:p>
        </p:txBody>
      </p:sp>
      <p:sp>
        <p:nvSpPr>
          <p:cNvPr id="7" name="正方形/長方形 6">
            <a:extLst>
              <a:ext uri="{FF2B5EF4-FFF2-40B4-BE49-F238E27FC236}">
                <a16:creationId xmlns:a16="http://schemas.microsoft.com/office/drawing/2014/main" id="{9D637591-BE29-4158-9601-6BD3B7986B38}"/>
              </a:ext>
            </a:extLst>
          </p:cNvPr>
          <p:cNvSpPr/>
          <p:nvPr/>
        </p:nvSpPr>
        <p:spPr>
          <a:xfrm>
            <a:off x="455999" y="5939301"/>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6" name="図 5">
            <a:extLst>
              <a:ext uri="{FF2B5EF4-FFF2-40B4-BE49-F238E27FC236}">
                <a16:creationId xmlns:a16="http://schemas.microsoft.com/office/drawing/2014/main" id="{71B80846-4969-4D84-ADF2-6DB5209D1A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9989" y="1984913"/>
            <a:ext cx="4115378" cy="4115378"/>
          </a:xfrm>
          <a:prstGeom prst="rect">
            <a:avLst/>
          </a:prstGeom>
        </p:spPr>
      </p:pic>
    </p:spTree>
    <p:extLst>
      <p:ext uri="{BB962C8B-B14F-4D97-AF65-F5344CB8AC3E}">
        <p14:creationId xmlns:p14="http://schemas.microsoft.com/office/powerpoint/2010/main" val="1740921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四角形: 角を丸くする 26">
            <a:extLst>
              <a:ext uri="{FF2B5EF4-FFF2-40B4-BE49-F238E27FC236}">
                <a16:creationId xmlns:a16="http://schemas.microsoft.com/office/drawing/2014/main" id="{B261785C-4D02-45DD-9B96-FD3412664221}"/>
              </a:ext>
            </a:extLst>
          </p:cNvPr>
          <p:cNvSpPr/>
          <p:nvPr/>
        </p:nvSpPr>
        <p:spPr>
          <a:xfrm>
            <a:off x="647629" y="327528"/>
            <a:ext cx="5165036" cy="810093"/>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コンテンツ プレースホルダー 2">
            <a:extLst>
              <a:ext uri="{FF2B5EF4-FFF2-40B4-BE49-F238E27FC236}">
                <a16:creationId xmlns:a16="http://schemas.microsoft.com/office/drawing/2014/main" id="{450B4FD6-90D4-4A92-AB01-E759E22FE60E}"/>
              </a:ext>
            </a:extLst>
          </p:cNvPr>
          <p:cNvSpPr>
            <a:spLocks noGrp="1"/>
          </p:cNvSpPr>
          <p:nvPr>
            <p:ph idx="1"/>
          </p:nvPr>
        </p:nvSpPr>
        <p:spPr>
          <a:xfrm>
            <a:off x="747447" y="2089528"/>
            <a:ext cx="6629400" cy="3108677"/>
          </a:xfrm>
        </p:spPr>
        <p:txBody>
          <a:bodyPr>
            <a:normAutofit/>
          </a:bodyPr>
          <a:lstStyle/>
          <a:p>
            <a:pPr marL="0" indent="0">
              <a:lnSpc>
                <a:spcPct val="150000"/>
              </a:lnSpc>
              <a:buNone/>
            </a:pPr>
            <a:r>
              <a:rPr kumimoji="1" lang="ja-JP" altLang="en-US" b="1" u="sng" dirty="0">
                <a:solidFill>
                  <a:srgbClr val="FF0000"/>
                </a:solidFill>
              </a:rPr>
              <a:t>歩道は歩行者のための場所</a:t>
            </a:r>
            <a:endParaRPr kumimoji="1" lang="en-US" altLang="ja-JP" b="1" u="sng" dirty="0">
              <a:solidFill>
                <a:srgbClr val="FF0000"/>
              </a:solidFill>
            </a:endParaRPr>
          </a:p>
          <a:p>
            <a:pPr marL="0" indent="0">
              <a:lnSpc>
                <a:spcPct val="150000"/>
              </a:lnSpc>
              <a:buNone/>
            </a:pPr>
            <a:r>
              <a:rPr kumimoji="1" lang="ja-JP" altLang="en-US" b="1" dirty="0"/>
              <a:t>歩道を通行する場合は、すぐに停止できる速度で歩道の車道寄りの部分又は指定された部分（自転車マークのある部分）を通行し、歩行者の邪魔になる場合は止まりましょう。</a:t>
            </a:r>
            <a:endParaRPr kumimoji="1" lang="en-US" altLang="ja-JP" b="1" u="sng" dirty="0">
              <a:solidFill>
                <a:srgbClr val="FF0000"/>
              </a:solidFill>
            </a:endParaRPr>
          </a:p>
        </p:txBody>
      </p:sp>
      <p:sp>
        <p:nvSpPr>
          <p:cNvPr id="5" name="コンテンツ プレースホルダー 2">
            <a:extLst>
              <a:ext uri="{FF2B5EF4-FFF2-40B4-BE49-F238E27FC236}">
                <a16:creationId xmlns:a16="http://schemas.microsoft.com/office/drawing/2014/main" id="{F58F6AEF-A9F9-4AB4-BE74-8180D79E5AA7}"/>
              </a:ext>
            </a:extLst>
          </p:cNvPr>
          <p:cNvSpPr txBox="1">
            <a:spLocks/>
          </p:cNvSpPr>
          <p:nvPr/>
        </p:nvSpPr>
        <p:spPr>
          <a:xfrm>
            <a:off x="2102555" y="492031"/>
            <a:ext cx="3919184" cy="5552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3200" b="1" u="sng" dirty="0">
                <a:solidFill>
                  <a:srgbClr val="FF0000"/>
                </a:solidFill>
              </a:rPr>
              <a:t>歩行者優先</a:t>
            </a:r>
            <a:endParaRPr lang="en-US" altLang="ja-JP" sz="3200" b="1" u="sng" dirty="0">
              <a:solidFill>
                <a:srgbClr val="FF0000"/>
              </a:solidFill>
            </a:endParaRPr>
          </a:p>
        </p:txBody>
      </p:sp>
      <p:pic>
        <p:nvPicPr>
          <p:cNvPr id="7" name="コンテンツ プレースホルダー 3">
            <a:extLst>
              <a:ext uri="{FF2B5EF4-FFF2-40B4-BE49-F238E27FC236}">
                <a16:creationId xmlns:a16="http://schemas.microsoft.com/office/drawing/2014/main" id="{639D475F-DBE7-4ECE-846B-BB51444243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6701" y="368563"/>
            <a:ext cx="1538116" cy="1538116"/>
          </a:xfrm>
          <a:prstGeom prst="rect">
            <a:avLst/>
          </a:prstGeom>
        </p:spPr>
      </p:pic>
      <p:pic>
        <p:nvPicPr>
          <p:cNvPr id="11" name="図 10">
            <a:extLst>
              <a:ext uri="{FF2B5EF4-FFF2-40B4-BE49-F238E27FC236}">
                <a16:creationId xmlns:a16="http://schemas.microsoft.com/office/drawing/2014/main" id="{CEBCFAE1-4563-49D3-B247-0DBFDC40A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7950" y="2463799"/>
            <a:ext cx="4060602" cy="2707068"/>
          </a:xfrm>
          <a:prstGeom prst="rect">
            <a:avLst/>
          </a:prstGeom>
        </p:spPr>
      </p:pic>
      <p:sp>
        <p:nvSpPr>
          <p:cNvPr id="12" name="コンテンツ プレースホルダー 2">
            <a:extLst>
              <a:ext uri="{FF2B5EF4-FFF2-40B4-BE49-F238E27FC236}">
                <a16:creationId xmlns:a16="http://schemas.microsoft.com/office/drawing/2014/main" id="{FB4522BC-37EA-43D1-8474-599D6865BBDC}"/>
              </a:ext>
            </a:extLst>
          </p:cNvPr>
          <p:cNvSpPr txBox="1">
            <a:spLocks/>
          </p:cNvSpPr>
          <p:nvPr/>
        </p:nvSpPr>
        <p:spPr>
          <a:xfrm>
            <a:off x="8376565" y="5459467"/>
            <a:ext cx="1977336" cy="455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dirty="0"/>
              <a:t>歩道</a:t>
            </a:r>
            <a:endParaRPr lang="en-US" altLang="ja-JP" sz="2000" b="1" dirty="0"/>
          </a:p>
        </p:txBody>
      </p:sp>
      <p:sp>
        <p:nvSpPr>
          <p:cNvPr id="13" name="コンテンツ プレースホルダー 2">
            <a:extLst>
              <a:ext uri="{FF2B5EF4-FFF2-40B4-BE49-F238E27FC236}">
                <a16:creationId xmlns:a16="http://schemas.microsoft.com/office/drawing/2014/main" id="{9CF5E70E-1745-477B-ADCE-F247D531459C}"/>
              </a:ext>
            </a:extLst>
          </p:cNvPr>
          <p:cNvSpPr txBox="1">
            <a:spLocks/>
          </p:cNvSpPr>
          <p:nvPr/>
        </p:nvSpPr>
        <p:spPr>
          <a:xfrm>
            <a:off x="10150627" y="5459467"/>
            <a:ext cx="2239386" cy="455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dirty="0"/>
              <a:t>車道</a:t>
            </a:r>
            <a:endParaRPr lang="en-US" altLang="ja-JP" sz="2000" b="1" dirty="0"/>
          </a:p>
        </p:txBody>
      </p:sp>
      <p:cxnSp>
        <p:nvCxnSpPr>
          <p:cNvPr id="10" name="直線コネクタ 9">
            <a:extLst>
              <a:ext uri="{FF2B5EF4-FFF2-40B4-BE49-F238E27FC236}">
                <a16:creationId xmlns:a16="http://schemas.microsoft.com/office/drawing/2014/main" id="{08B2126C-3572-46CC-8EEF-4FFEB57C134D}"/>
              </a:ext>
            </a:extLst>
          </p:cNvPr>
          <p:cNvCxnSpPr/>
          <p:nvPr/>
        </p:nvCxnSpPr>
        <p:spPr>
          <a:xfrm>
            <a:off x="10508974" y="4638261"/>
            <a:ext cx="92765" cy="799234"/>
          </a:xfrm>
          <a:prstGeom prst="line">
            <a:avLst/>
          </a:prstGeom>
          <a:ln/>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70A0585A-EC8D-4E4A-83B2-27C5C6F6CDA0}"/>
              </a:ext>
            </a:extLst>
          </p:cNvPr>
          <p:cNvCxnSpPr>
            <a:cxnSpLocks/>
          </p:cNvCxnSpPr>
          <p:nvPr/>
        </p:nvCxnSpPr>
        <p:spPr>
          <a:xfrm>
            <a:off x="8706082" y="5037878"/>
            <a:ext cx="63501" cy="320655"/>
          </a:xfrm>
          <a:prstGeom prst="line">
            <a:avLst/>
          </a:prstGeom>
          <a:ln/>
        </p:spPr>
        <p:style>
          <a:lnRef idx="1">
            <a:schemeClr val="dk1"/>
          </a:lnRef>
          <a:fillRef idx="0">
            <a:schemeClr val="dk1"/>
          </a:fillRef>
          <a:effectRef idx="0">
            <a:schemeClr val="dk1"/>
          </a:effectRef>
          <a:fontRef idx="minor">
            <a:schemeClr val="tx1"/>
          </a:fontRef>
        </p:style>
      </p:cxnSp>
      <p:sp>
        <p:nvSpPr>
          <p:cNvPr id="2" name="スライド番号プレースホルダー 1">
            <a:extLst>
              <a:ext uri="{FF2B5EF4-FFF2-40B4-BE49-F238E27FC236}">
                <a16:creationId xmlns:a16="http://schemas.microsoft.com/office/drawing/2014/main" id="{3B7ACCC9-ACC9-43B8-91C6-1C28EF6610FF}"/>
              </a:ext>
            </a:extLst>
          </p:cNvPr>
          <p:cNvSpPr>
            <a:spLocks noGrp="1"/>
          </p:cNvSpPr>
          <p:nvPr>
            <p:ph type="sldNum" sz="quarter" idx="12"/>
          </p:nvPr>
        </p:nvSpPr>
        <p:spPr/>
        <p:txBody>
          <a:bodyPr/>
          <a:lstStyle/>
          <a:p>
            <a:fld id="{12BF77B7-7FA8-498A-8B61-BB17B407316C}" type="slidenum">
              <a:rPr kumimoji="1" lang="ja-JP" altLang="en-US" smtClean="0"/>
              <a:t>10</a:t>
            </a:fld>
            <a:endParaRPr kumimoji="1" lang="ja-JP" altLang="en-US"/>
          </a:p>
        </p:txBody>
      </p:sp>
      <p:sp>
        <p:nvSpPr>
          <p:cNvPr id="26" name="四角形: 角を丸くする 25">
            <a:hlinkClick r:id="rId4" action="ppaction://hlinksldjump"/>
            <a:extLst>
              <a:ext uri="{FF2B5EF4-FFF2-40B4-BE49-F238E27FC236}">
                <a16:creationId xmlns:a16="http://schemas.microsoft.com/office/drawing/2014/main" id="{789DB88B-D314-449B-9751-076BA1E116FA}"/>
              </a:ext>
            </a:extLst>
          </p:cNvPr>
          <p:cNvSpPr/>
          <p:nvPr/>
        </p:nvSpPr>
        <p:spPr>
          <a:xfrm>
            <a:off x="9473278" y="5914765"/>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3200" dirty="0">
                <a:solidFill>
                  <a:schemeClr val="tx1"/>
                </a:solidFill>
              </a:rPr>
              <a:t>つぎへ</a:t>
            </a:r>
          </a:p>
        </p:txBody>
      </p:sp>
      <p:pic>
        <p:nvPicPr>
          <p:cNvPr id="9" name="図 8">
            <a:extLst>
              <a:ext uri="{FF2B5EF4-FFF2-40B4-BE49-F238E27FC236}">
                <a16:creationId xmlns:a16="http://schemas.microsoft.com/office/drawing/2014/main" id="{C277AA6B-F57A-4C46-B45E-AB38176CA2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6565" y="376871"/>
            <a:ext cx="1538116" cy="1538116"/>
          </a:xfrm>
          <a:prstGeom prst="rect">
            <a:avLst/>
          </a:prstGeom>
        </p:spPr>
      </p:pic>
      <p:sp>
        <p:nvSpPr>
          <p:cNvPr id="17" name="正方形/長方形 16">
            <a:extLst>
              <a:ext uri="{FF2B5EF4-FFF2-40B4-BE49-F238E27FC236}">
                <a16:creationId xmlns:a16="http://schemas.microsoft.com/office/drawing/2014/main" id="{77AE240B-2EBF-4D89-A498-3837F1D6EF8B}"/>
              </a:ext>
            </a:extLst>
          </p:cNvPr>
          <p:cNvSpPr/>
          <p:nvPr/>
        </p:nvSpPr>
        <p:spPr>
          <a:xfrm>
            <a:off x="493494" y="602777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15" name="図 14">
            <a:extLst>
              <a:ext uri="{FF2B5EF4-FFF2-40B4-BE49-F238E27FC236}">
                <a16:creationId xmlns:a16="http://schemas.microsoft.com/office/drawing/2014/main" id="{B2DDA30D-343F-485E-BC6E-ADD4301C1168}"/>
              </a:ext>
            </a:extLst>
          </p:cNvPr>
          <p:cNvPicPr>
            <a:picLocks noChangeAspect="1"/>
          </p:cNvPicPr>
          <p:nvPr/>
        </p:nvPicPr>
        <p:blipFill>
          <a:blip r:embed="rId6"/>
          <a:stretch>
            <a:fillRect/>
          </a:stretch>
        </p:blipFill>
        <p:spPr>
          <a:xfrm>
            <a:off x="10150627" y="388334"/>
            <a:ext cx="1705419" cy="1518345"/>
          </a:xfrm>
          <a:prstGeom prst="rect">
            <a:avLst/>
          </a:prstGeom>
        </p:spPr>
      </p:pic>
    </p:spTree>
    <p:extLst>
      <p:ext uri="{BB962C8B-B14F-4D97-AF65-F5344CB8AC3E}">
        <p14:creationId xmlns:p14="http://schemas.microsoft.com/office/powerpoint/2010/main" val="3440901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FD2B0C3B-3CF0-4AD1-BFF1-B74C55537309}"/>
              </a:ext>
            </a:extLst>
          </p:cNvPr>
          <p:cNvSpPr>
            <a:spLocks noGrp="1"/>
          </p:cNvSpPr>
          <p:nvPr>
            <p:ph idx="1"/>
          </p:nvPr>
        </p:nvSpPr>
        <p:spPr>
          <a:xfrm>
            <a:off x="514154" y="2809113"/>
            <a:ext cx="8545436" cy="2694245"/>
          </a:xfrm>
        </p:spPr>
        <p:txBody>
          <a:bodyPr>
            <a:normAutofit/>
          </a:bodyPr>
          <a:lstStyle/>
          <a:p>
            <a:pPr marL="0" indent="0">
              <a:lnSpc>
                <a:spcPct val="150000"/>
              </a:lnSpc>
              <a:buNone/>
            </a:pPr>
            <a:r>
              <a:rPr kumimoji="1" lang="ja-JP" altLang="en-US" b="1" dirty="0"/>
              <a:t>信号に従って通行しましょう</a:t>
            </a:r>
            <a:endParaRPr kumimoji="1" lang="en-US" altLang="ja-JP" b="1" dirty="0"/>
          </a:p>
          <a:p>
            <a:pPr marL="0" indent="0">
              <a:lnSpc>
                <a:spcPct val="150000"/>
              </a:lnSpc>
              <a:buNone/>
            </a:pPr>
            <a:r>
              <a:rPr kumimoji="1" lang="ja-JP" altLang="en-US" b="1" dirty="0"/>
              <a:t>車道を走るときは車の信号、歩道を通行するときは、</a:t>
            </a:r>
            <a:endParaRPr kumimoji="1" lang="en-US" altLang="ja-JP" b="1" dirty="0"/>
          </a:p>
          <a:p>
            <a:pPr marL="0" indent="0">
              <a:lnSpc>
                <a:spcPct val="150000"/>
              </a:lnSpc>
              <a:buNone/>
            </a:pPr>
            <a:r>
              <a:rPr kumimoji="1" lang="ja-JP" altLang="en-US" b="1" dirty="0"/>
              <a:t>歩行者用信号に従いましょう</a:t>
            </a:r>
            <a:endParaRPr kumimoji="1" lang="en-US" altLang="ja-JP" b="1" dirty="0"/>
          </a:p>
        </p:txBody>
      </p:sp>
      <p:sp>
        <p:nvSpPr>
          <p:cNvPr id="4" name="コンテンツ プレースホルダー 2">
            <a:extLst>
              <a:ext uri="{FF2B5EF4-FFF2-40B4-BE49-F238E27FC236}">
                <a16:creationId xmlns:a16="http://schemas.microsoft.com/office/drawing/2014/main" id="{DB6E880E-BEF8-42B9-B99C-E24E36F175FA}"/>
              </a:ext>
            </a:extLst>
          </p:cNvPr>
          <p:cNvSpPr txBox="1">
            <a:spLocks/>
          </p:cNvSpPr>
          <p:nvPr/>
        </p:nvSpPr>
        <p:spPr>
          <a:xfrm>
            <a:off x="380998" y="624117"/>
            <a:ext cx="10515600" cy="11781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3600" b="1" dirty="0">
                <a:solidFill>
                  <a:srgbClr val="002060"/>
                </a:solidFill>
              </a:rPr>
              <a:t>２　交差点では、信号と一時停止を守って安全確認</a:t>
            </a:r>
          </a:p>
        </p:txBody>
      </p:sp>
      <p:pic>
        <p:nvPicPr>
          <p:cNvPr id="8" name="図 7">
            <a:extLst>
              <a:ext uri="{FF2B5EF4-FFF2-40B4-BE49-F238E27FC236}">
                <a16:creationId xmlns:a16="http://schemas.microsoft.com/office/drawing/2014/main" id="{7B2C1D30-21CC-4272-BF97-73E2EB84CC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7869" y="1924986"/>
            <a:ext cx="3251452" cy="3276209"/>
          </a:xfrm>
          <a:prstGeom prst="rect">
            <a:avLst/>
          </a:prstGeom>
        </p:spPr>
      </p:pic>
      <p:sp>
        <p:nvSpPr>
          <p:cNvPr id="16" name="タイトル 1">
            <a:extLst>
              <a:ext uri="{FF2B5EF4-FFF2-40B4-BE49-F238E27FC236}">
                <a16:creationId xmlns:a16="http://schemas.microsoft.com/office/drawing/2014/main" id="{7A259257-6E7E-4E54-AB83-84B93CC2153B}"/>
              </a:ext>
            </a:extLst>
          </p:cNvPr>
          <p:cNvSpPr txBox="1">
            <a:spLocks/>
          </p:cNvSpPr>
          <p:nvPr/>
        </p:nvSpPr>
        <p:spPr>
          <a:xfrm>
            <a:off x="7163634" y="1817630"/>
            <a:ext cx="2485338" cy="39040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200" b="1" dirty="0"/>
              <a:t>     歩行者用信号</a:t>
            </a:r>
            <a:r>
              <a:rPr lang="ja-JP" altLang="en-US" sz="1600" b="1" dirty="0"/>
              <a:t>　</a:t>
            </a:r>
            <a:r>
              <a:rPr lang="ja-JP" altLang="en-US" sz="1200" b="1" dirty="0"/>
              <a:t>　</a:t>
            </a:r>
          </a:p>
        </p:txBody>
      </p:sp>
      <p:sp>
        <p:nvSpPr>
          <p:cNvPr id="17" name="タイトル 1">
            <a:extLst>
              <a:ext uri="{FF2B5EF4-FFF2-40B4-BE49-F238E27FC236}">
                <a16:creationId xmlns:a16="http://schemas.microsoft.com/office/drawing/2014/main" id="{87F2047E-2313-44DB-A8C2-2C512E7AF630}"/>
              </a:ext>
            </a:extLst>
          </p:cNvPr>
          <p:cNvSpPr txBox="1">
            <a:spLocks/>
          </p:cNvSpPr>
          <p:nvPr/>
        </p:nvSpPr>
        <p:spPr>
          <a:xfrm>
            <a:off x="9988304" y="1257789"/>
            <a:ext cx="2596325" cy="39040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600" b="1" dirty="0"/>
              <a:t>車の信号　</a:t>
            </a:r>
            <a:r>
              <a:rPr lang="ja-JP" altLang="en-US" sz="1200" b="1" dirty="0"/>
              <a:t>　</a:t>
            </a:r>
          </a:p>
        </p:txBody>
      </p:sp>
      <p:cxnSp>
        <p:nvCxnSpPr>
          <p:cNvPr id="18" name="直線コネクタ 17">
            <a:extLst>
              <a:ext uri="{FF2B5EF4-FFF2-40B4-BE49-F238E27FC236}">
                <a16:creationId xmlns:a16="http://schemas.microsoft.com/office/drawing/2014/main" id="{78C93CEF-9ACB-4550-A48D-D3C3B06D61B2}"/>
              </a:ext>
            </a:extLst>
          </p:cNvPr>
          <p:cNvCxnSpPr>
            <a:cxnSpLocks/>
          </p:cNvCxnSpPr>
          <p:nvPr/>
        </p:nvCxnSpPr>
        <p:spPr>
          <a:xfrm>
            <a:off x="8214736" y="2173556"/>
            <a:ext cx="766265" cy="4390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B46BF879-92B0-4E1C-911C-71F28A8913C0}"/>
              </a:ext>
            </a:extLst>
          </p:cNvPr>
          <p:cNvCxnSpPr>
            <a:cxnSpLocks/>
          </p:cNvCxnSpPr>
          <p:nvPr/>
        </p:nvCxnSpPr>
        <p:spPr>
          <a:xfrm flipV="1">
            <a:off x="9988304" y="1655665"/>
            <a:ext cx="470581" cy="363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四角形: 角を丸くする 20">
            <a:hlinkClick r:id="rId3" action="ppaction://hlinksldjump"/>
            <a:extLst>
              <a:ext uri="{FF2B5EF4-FFF2-40B4-BE49-F238E27FC236}">
                <a16:creationId xmlns:a16="http://schemas.microsoft.com/office/drawing/2014/main" id="{BFA50332-A1B5-4438-BD24-5617EDD65AA7}"/>
              </a:ext>
            </a:extLst>
          </p:cNvPr>
          <p:cNvSpPr/>
          <p:nvPr/>
        </p:nvSpPr>
        <p:spPr>
          <a:xfrm>
            <a:off x="9345791" y="5599071"/>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22" name="四角形: 角を丸くする 21">
            <a:extLst>
              <a:ext uri="{FF2B5EF4-FFF2-40B4-BE49-F238E27FC236}">
                <a16:creationId xmlns:a16="http://schemas.microsoft.com/office/drawing/2014/main" id="{DCC0F5F0-AD67-40AD-AB1C-BC92FEE77706}"/>
              </a:ext>
            </a:extLst>
          </p:cNvPr>
          <p:cNvSpPr/>
          <p:nvPr/>
        </p:nvSpPr>
        <p:spPr>
          <a:xfrm>
            <a:off x="473762" y="1738879"/>
            <a:ext cx="5165036" cy="810093"/>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 name="コンテンツ プレースホルダー 2">
            <a:extLst>
              <a:ext uri="{FF2B5EF4-FFF2-40B4-BE49-F238E27FC236}">
                <a16:creationId xmlns:a16="http://schemas.microsoft.com/office/drawing/2014/main" id="{B1109E2F-97F2-494E-8B2C-E90E410BE63E}"/>
              </a:ext>
            </a:extLst>
          </p:cNvPr>
          <p:cNvSpPr txBox="1">
            <a:spLocks/>
          </p:cNvSpPr>
          <p:nvPr/>
        </p:nvSpPr>
        <p:spPr>
          <a:xfrm>
            <a:off x="1278851" y="1931217"/>
            <a:ext cx="3919184" cy="5552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3200" b="1" dirty="0">
                <a:solidFill>
                  <a:srgbClr val="FF0000"/>
                </a:solidFill>
              </a:rPr>
              <a:t>信号のある交差点</a:t>
            </a:r>
            <a:endParaRPr lang="en-US" altLang="ja-JP" sz="3200" b="1" dirty="0">
              <a:solidFill>
                <a:srgbClr val="FF0000"/>
              </a:solidFill>
            </a:endParaRPr>
          </a:p>
        </p:txBody>
      </p:sp>
      <p:sp>
        <p:nvSpPr>
          <p:cNvPr id="14" name="正方形/長方形 13">
            <a:extLst>
              <a:ext uri="{FF2B5EF4-FFF2-40B4-BE49-F238E27FC236}">
                <a16:creationId xmlns:a16="http://schemas.microsoft.com/office/drawing/2014/main" id="{BF6DD5A7-3E7E-4606-A7CD-795536488116}"/>
              </a:ext>
            </a:extLst>
          </p:cNvPr>
          <p:cNvSpPr/>
          <p:nvPr/>
        </p:nvSpPr>
        <p:spPr>
          <a:xfrm>
            <a:off x="595308" y="598648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585282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四角形: 角を丸くする 21">
            <a:extLst>
              <a:ext uri="{FF2B5EF4-FFF2-40B4-BE49-F238E27FC236}">
                <a16:creationId xmlns:a16="http://schemas.microsoft.com/office/drawing/2014/main" id="{C4D85C33-9221-429E-BC17-F4FB61010445}"/>
              </a:ext>
            </a:extLst>
          </p:cNvPr>
          <p:cNvSpPr/>
          <p:nvPr/>
        </p:nvSpPr>
        <p:spPr>
          <a:xfrm>
            <a:off x="293309" y="1621078"/>
            <a:ext cx="5165036" cy="810093"/>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コンテンツ プレースホルダー 2">
            <a:extLst>
              <a:ext uri="{FF2B5EF4-FFF2-40B4-BE49-F238E27FC236}">
                <a16:creationId xmlns:a16="http://schemas.microsoft.com/office/drawing/2014/main" id="{26B77C9E-E7CD-467F-B7CF-8956B27615DC}"/>
              </a:ext>
            </a:extLst>
          </p:cNvPr>
          <p:cNvSpPr>
            <a:spLocks noGrp="1"/>
          </p:cNvSpPr>
          <p:nvPr>
            <p:ph idx="1"/>
          </p:nvPr>
        </p:nvSpPr>
        <p:spPr>
          <a:xfrm>
            <a:off x="293309" y="2725658"/>
            <a:ext cx="8619436" cy="3992561"/>
          </a:xfrm>
        </p:spPr>
        <p:txBody>
          <a:bodyPr>
            <a:normAutofit/>
          </a:bodyPr>
          <a:lstStyle/>
          <a:p>
            <a:pPr marL="0" indent="0">
              <a:lnSpc>
                <a:spcPct val="150000"/>
              </a:lnSpc>
              <a:buNone/>
            </a:pPr>
            <a:r>
              <a:rPr kumimoji="1" lang="ja-JP" altLang="en-US" b="1" dirty="0"/>
              <a:t>○　一時停止の標識のある場所では必ず一時停止をし、左右の安全確認をしましょう。</a:t>
            </a:r>
            <a:endParaRPr kumimoji="1" lang="en-US" altLang="ja-JP" b="1" dirty="0"/>
          </a:p>
          <a:p>
            <a:pPr marL="0" indent="0">
              <a:lnSpc>
                <a:spcPct val="150000"/>
              </a:lnSpc>
              <a:buNone/>
            </a:pPr>
            <a:r>
              <a:rPr kumimoji="1" lang="ja-JP" altLang="en-US" b="1" dirty="0"/>
              <a:t>○　一時停止のない見通しの悪い交差点ではスピードを落とし、左右の安全確認をしてから通行しましょう。</a:t>
            </a:r>
          </a:p>
        </p:txBody>
      </p:sp>
      <p:pic>
        <p:nvPicPr>
          <p:cNvPr id="5" name="図 4">
            <a:extLst>
              <a:ext uri="{FF2B5EF4-FFF2-40B4-BE49-F238E27FC236}">
                <a16:creationId xmlns:a16="http://schemas.microsoft.com/office/drawing/2014/main" id="{32376E07-A7F6-46E6-A62F-11BC316D5E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557" y="1000245"/>
            <a:ext cx="1887732" cy="1552927"/>
          </a:xfrm>
          <a:prstGeom prst="rect">
            <a:avLst/>
          </a:prstGeom>
        </p:spPr>
      </p:pic>
      <p:pic>
        <p:nvPicPr>
          <p:cNvPr id="7" name="図 6">
            <a:extLst>
              <a:ext uri="{FF2B5EF4-FFF2-40B4-BE49-F238E27FC236}">
                <a16:creationId xmlns:a16="http://schemas.microsoft.com/office/drawing/2014/main" id="{8A7FDEFE-8A7A-4A5F-BC24-7A283FC6F0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0400" y="3827505"/>
            <a:ext cx="685714" cy="1152381"/>
          </a:xfrm>
          <a:prstGeom prst="rect">
            <a:avLst/>
          </a:prstGeom>
        </p:spPr>
      </p:pic>
      <p:pic>
        <p:nvPicPr>
          <p:cNvPr id="9" name="図 8">
            <a:extLst>
              <a:ext uri="{FF2B5EF4-FFF2-40B4-BE49-F238E27FC236}">
                <a16:creationId xmlns:a16="http://schemas.microsoft.com/office/drawing/2014/main" id="{A1965585-4CDD-468A-BA02-8EBFA29914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28397" y="3827505"/>
            <a:ext cx="695238" cy="1152381"/>
          </a:xfrm>
          <a:prstGeom prst="rect">
            <a:avLst/>
          </a:prstGeom>
        </p:spPr>
      </p:pic>
      <p:pic>
        <p:nvPicPr>
          <p:cNvPr id="11" name="図 10">
            <a:extLst>
              <a:ext uri="{FF2B5EF4-FFF2-40B4-BE49-F238E27FC236}">
                <a16:creationId xmlns:a16="http://schemas.microsoft.com/office/drawing/2014/main" id="{6C3E6012-607F-4AFA-BD8F-DB00F39FB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15918" y="3827505"/>
            <a:ext cx="685714" cy="1152381"/>
          </a:xfrm>
          <a:prstGeom prst="rect">
            <a:avLst/>
          </a:prstGeom>
        </p:spPr>
      </p:pic>
      <p:sp>
        <p:nvSpPr>
          <p:cNvPr id="17" name="タイトル 1">
            <a:extLst>
              <a:ext uri="{FF2B5EF4-FFF2-40B4-BE49-F238E27FC236}">
                <a16:creationId xmlns:a16="http://schemas.microsoft.com/office/drawing/2014/main" id="{7C0A7DF1-48A9-427B-91F9-06F62CEE0A39}"/>
              </a:ext>
            </a:extLst>
          </p:cNvPr>
          <p:cNvSpPr txBox="1">
            <a:spLocks/>
          </p:cNvSpPr>
          <p:nvPr/>
        </p:nvSpPr>
        <p:spPr>
          <a:xfrm>
            <a:off x="9477815" y="4965493"/>
            <a:ext cx="2515839" cy="39040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000" b="1" dirty="0"/>
              <a:t>      </a:t>
            </a:r>
            <a:r>
              <a:rPr lang="ja-JP" altLang="en-US" sz="1600" b="1" dirty="0"/>
              <a:t>右！　　　左！　　　右！            </a:t>
            </a:r>
            <a:endParaRPr lang="en-US" altLang="ja-JP" sz="1600" b="1" dirty="0"/>
          </a:p>
        </p:txBody>
      </p:sp>
      <p:sp>
        <p:nvSpPr>
          <p:cNvPr id="2" name="スライド番号プレースホルダー 1">
            <a:extLst>
              <a:ext uri="{FF2B5EF4-FFF2-40B4-BE49-F238E27FC236}">
                <a16:creationId xmlns:a16="http://schemas.microsoft.com/office/drawing/2014/main" id="{8776F2C6-EC04-4576-AB6D-254685569693}"/>
              </a:ext>
            </a:extLst>
          </p:cNvPr>
          <p:cNvSpPr>
            <a:spLocks noGrp="1"/>
          </p:cNvSpPr>
          <p:nvPr>
            <p:ph type="sldNum" sz="quarter" idx="12"/>
          </p:nvPr>
        </p:nvSpPr>
        <p:spPr/>
        <p:txBody>
          <a:bodyPr/>
          <a:lstStyle/>
          <a:p>
            <a:fld id="{12BF77B7-7FA8-498A-8B61-BB17B407316C}" type="slidenum">
              <a:rPr kumimoji="1" lang="ja-JP" altLang="en-US" smtClean="0"/>
              <a:t>12</a:t>
            </a:fld>
            <a:endParaRPr kumimoji="1" lang="ja-JP" altLang="en-US"/>
          </a:p>
        </p:txBody>
      </p:sp>
      <p:sp>
        <p:nvSpPr>
          <p:cNvPr id="21" name="四角形: 角を丸くする 20">
            <a:hlinkClick r:id="rId5" action="ppaction://hlinksldjump"/>
            <a:extLst>
              <a:ext uri="{FF2B5EF4-FFF2-40B4-BE49-F238E27FC236}">
                <a16:creationId xmlns:a16="http://schemas.microsoft.com/office/drawing/2014/main" id="{DEFDD59D-57B1-4130-A555-293F1AD746FC}"/>
              </a:ext>
            </a:extLst>
          </p:cNvPr>
          <p:cNvSpPr/>
          <p:nvPr/>
        </p:nvSpPr>
        <p:spPr>
          <a:xfrm>
            <a:off x="9791346" y="5936067"/>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23" name="コンテンツ プレースホルダー 2">
            <a:extLst>
              <a:ext uri="{FF2B5EF4-FFF2-40B4-BE49-F238E27FC236}">
                <a16:creationId xmlns:a16="http://schemas.microsoft.com/office/drawing/2014/main" id="{ED353699-0C41-4CCD-BF6F-4ABAAD0577C4}"/>
              </a:ext>
            </a:extLst>
          </p:cNvPr>
          <p:cNvSpPr txBox="1">
            <a:spLocks/>
          </p:cNvSpPr>
          <p:nvPr/>
        </p:nvSpPr>
        <p:spPr>
          <a:xfrm>
            <a:off x="769222" y="1825424"/>
            <a:ext cx="4910362" cy="5552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3200" b="1" dirty="0">
                <a:solidFill>
                  <a:srgbClr val="FF0000"/>
                </a:solidFill>
              </a:rPr>
              <a:t>一時停止のある交差点</a:t>
            </a:r>
            <a:endParaRPr lang="en-US" altLang="ja-JP" sz="3200" b="1" dirty="0">
              <a:solidFill>
                <a:srgbClr val="FF0000"/>
              </a:solidFill>
            </a:endParaRPr>
          </a:p>
        </p:txBody>
      </p:sp>
      <p:pic>
        <p:nvPicPr>
          <p:cNvPr id="8" name="図 7">
            <a:extLst>
              <a:ext uri="{FF2B5EF4-FFF2-40B4-BE49-F238E27FC236}">
                <a16:creationId xmlns:a16="http://schemas.microsoft.com/office/drawing/2014/main" id="{A1246BE2-EC51-4B95-98D5-57E23DB20E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91276" y="518644"/>
            <a:ext cx="2910356" cy="2910356"/>
          </a:xfrm>
          <a:prstGeom prst="rect">
            <a:avLst/>
          </a:prstGeom>
        </p:spPr>
      </p:pic>
      <p:sp>
        <p:nvSpPr>
          <p:cNvPr id="15" name="正方形/長方形 14">
            <a:extLst>
              <a:ext uri="{FF2B5EF4-FFF2-40B4-BE49-F238E27FC236}">
                <a16:creationId xmlns:a16="http://schemas.microsoft.com/office/drawing/2014/main" id="{5DD583DE-C084-4BDD-9C5C-B7CA3D7201B0}"/>
              </a:ext>
            </a:extLst>
          </p:cNvPr>
          <p:cNvSpPr/>
          <p:nvPr/>
        </p:nvSpPr>
        <p:spPr>
          <a:xfrm>
            <a:off x="662061" y="596900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4213000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7566DB36-6E87-4788-9F97-A3DE2AB4CCEF}"/>
              </a:ext>
            </a:extLst>
          </p:cNvPr>
          <p:cNvSpPr>
            <a:spLocks noGrp="1"/>
          </p:cNvSpPr>
          <p:nvPr>
            <p:ph idx="1"/>
          </p:nvPr>
        </p:nvSpPr>
        <p:spPr>
          <a:xfrm>
            <a:off x="838200" y="3799268"/>
            <a:ext cx="10515600" cy="1625600"/>
          </a:xfrm>
        </p:spPr>
        <p:txBody>
          <a:bodyPr>
            <a:normAutofit/>
          </a:bodyPr>
          <a:lstStyle/>
          <a:p>
            <a:pPr marL="0" indent="0">
              <a:lnSpc>
                <a:spcPct val="150000"/>
              </a:lnSpc>
              <a:buNone/>
            </a:pPr>
            <a:r>
              <a:rPr kumimoji="1" lang="ja-JP" altLang="en-US" b="1" dirty="0"/>
              <a:t>①　前をよく見るため</a:t>
            </a:r>
            <a:endParaRPr kumimoji="1" lang="en-US" altLang="ja-JP" b="1" dirty="0"/>
          </a:p>
          <a:p>
            <a:pPr marL="0" indent="0">
              <a:lnSpc>
                <a:spcPct val="150000"/>
              </a:lnSpc>
              <a:buNone/>
            </a:pPr>
            <a:r>
              <a:rPr lang="ja-JP" altLang="en-US" b="1" dirty="0"/>
              <a:t>②　自分の存在を他者に知らせるため</a:t>
            </a:r>
            <a:endParaRPr lang="en-US" altLang="ja-JP" b="1" dirty="0"/>
          </a:p>
        </p:txBody>
      </p:sp>
      <p:sp>
        <p:nvSpPr>
          <p:cNvPr id="4" name="コンテンツ プレースホルダー 2">
            <a:extLst>
              <a:ext uri="{FF2B5EF4-FFF2-40B4-BE49-F238E27FC236}">
                <a16:creationId xmlns:a16="http://schemas.microsoft.com/office/drawing/2014/main" id="{5F5A64D9-4472-4F0B-8235-CA007CF1D9B4}"/>
              </a:ext>
            </a:extLst>
          </p:cNvPr>
          <p:cNvSpPr txBox="1">
            <a:spLocks/>
          </p:cNvSpPr>
          <p:nvPr/>
        </p:nvSpPr>
        <p:spPr>
          <a:xfrm>
            <a:off x="627141" y="1521166"/>
            <a:ext cx="10515600" cy="5873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4000" b="1" dirty="0">
                <a:solidFill>
                  <a:srgbClr val="002060"/>
                </a:solidFill>
              </a:rPr>
              <a:t>３　夜間はライトを点灯</a:t>
            </a:r>
            <a:endParaRPr lang="en-US" altLang="ja-JP" sz="4000" b="1" dirty="0">
              <a:solidFill>
                <a:srgbClr val="002060"/>
              </a:solidFill>
            </a:endParaRPr>
          </a:p>
        </p:txBody>
      </p:sp>
      <p:sp>
        <p:nvSpPr>
          <p:cNvPr id="6" name="コンテンツ プレースホルダー 2">
            <a:extLst>
              <a:ext uri="{FF2B5EF4-FFF2-40B4-BE49-F238E27FC236}">
                <a16:creationId xmlns:a16="http://schemas.microsoft.com/office/drawing/2014/main" id="{39B8962F-6E05-407A-99C6-236C26BB0B11}"/>
              </a:ext>
            </a:extLst>
          </p:cNvPr>
          <p:cNvSpPr txBox="1">
            <a:spLocks/>
          </p:cNvSpPr>
          <p:nvPr/>
        </p:nvSpPr>
        <p:spPr>
          <a:xfrm>
            <a:off x="785670" y="2652332"/>
            <a:ext cx="6600136" cy="812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b="1" dirty="0">
                <a:solidFill>
                  <a:srgbClr val="FF0000"/>
                </a:solidFill>
              </a:rPr>
              <a:t>なぜライトをつけるの？</a:t>
            </a:r>
            <a:endParaRPr lang="en-US" altLang="ja-JP" b="1" dirty="0">
              <a:solidFill>
                <a:srgbClr val="FF0000"/>
              </a:solidFill>
            </a:endParaRPr>
          </a:p>
        </p:txBody>
      </p:sp>
      <p:pic>
        <p:nvPicPr>
          <p:cNvPr id="12" name="図 11">
            <a:extLst>
              <a:ext uri="{FF2B5EF4-FFF2-40B4-BE49-F238E27FC236}">
                <a16:creationId xmlns:a16="http://schemas.microsoft.com/office/drawing/2014/main" id="{0C0FB023-EBDB-4930-940F-151626A76C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51336" y="731747"/>
            <a:ext cx="2377670" cy="3067521"/>
          </a:xfrm>
          <a:prstGeom prst="rect">
            <a:avLst/>
          </a:prstGeom>
        </p:spPr>
      </p:pic>
      <p:sp>
        <p:nvSpPr>
          <p:cNvPr id="2" name="スライド番号プレースホルダー 1">
            <a:extLst>
              <a:ext uri="{FF2B5EF4-FFF2-40B4-BE49-F238E27FC236}">
                <a16:creationId xmlns:a16="http://schemas.microsoft.com/office/drawing/2014/main" id="{03EEB639-5D35-4B24-ACBA-990EF02A28C5}"/>
              </a:ext>
            </a:extLst>
          </p:cNvPr>
          <p:cNvSpPr>
            <a:spLocks noGrp="1"/>
          </p:cNvSpPr>
          <p:nvPr>
            <p:ph type="sldNum" sz="quarter" idx="12"/>
          </p:nvPr>
        </p:nvSpPr>
        <p:spPr/>
        <p:txBody>
          <a:bodyPr/>
          <a:lstStyle/>
          <a:p>
            <a:fld id="{12BF77B7-7FA8-498A-8B61-BB17B407316C}" type="slidenum">
              <a:rPr kumimoji="1" lang="ja-JP" altLang="en-US" smtClean="0"/>
              <a:t>13</a:t>
            </a:fld>
            <a:endParaRPr kumimoji="1" lang="ja-JP" altLang="en-US"/>
          </a:p>
        </p:txBody>
      </p:sp>
      <p:sp>
        <p:nvSpPr>
          <p:cNvPr id="17" name="四角形: 角を丸くする 16">
            <a:hlinkClick r:id="rId3" action="ppaction://hlinksldjump"/>
            <a:extLst>
              <a:ext uri="{FF2B5EF4-FFF2-40B4-BE49-F238E27FC236}">
                <a16:creationId xmlns:a16="http://schemas.microsoft.com/office/drawing/2014/main" id="{528F52A8-EDF8-4DB3-B519-984842F71391}"/>
              </a:ext>
            </a:extLst>
          </p:cNvPr>
          <p:cNvSpPr/>
          <p:nvPr/>
        </p:nvSpPr>
        <p:spPr>
          <a:xfrm>
            <a:off x="9571576" y="5850426"/>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pic>
        <p:nvPicPr>
          <p:cNvPr id="9" name="図 8">
            <a:extLst>
              <a:ext uri="{FF2B5EF4-FFF2-40B4-BE49-F238E27FC236}">
                <a16:creationId xmlns:a16="http://schemas.microsoft.com/office/drawing/2014/main" id="{6110530E-D5DB-47D1-8479-8749464B92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6480" y="3642240"/>
            <a:ext cx="1676261" cy="1676261"/>
          </a:xfrm>
          <a:prstGeom prst="rect">
            <a:avLst/>
          </a:prstGeom>
        </p:spPr>
      </p:pic>
      <p:sp>
        <p:nvSpPr>
          <p:cNvPr id="11" name="正方形/長方形 10">
            <a:extLst>
              <a:ext uri="{FF2B5EF4-FFF2-40B4-BE49-F238E27FC236}">
                <a16:creationId xmlns:a16="http://schemas.microsoft.com/office/drawing/2014/main" id="{50333792-007A-420F-BC68-D7FBEA223FC1}"/>
              </a:ext>
            </a:extLst>
          </p:cNvPr>
          <p:cNvSpPr/>
          <p:nvPr/>
        </p:nvSpPr>
        <p:spPr>
          <a:xfrm>
            <a:off x="640941" y="5877867"/>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460005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E09D2918-A533-4FD2-8688-9BA0AEDE42DF}"/>
              </a:ext>
            </a:extLst>
          </p:cNvPr>
          <p:cNvSpPr txBox="1">
            <a:spLocks/>
          </p:cNvSpPr>
          <p:nvPr/>
        </p:nvSpPr>
        <p:spPr>
          <a:xfrm>
            <a:off x="1107982" y="1302484"/>
            <a:ext cx="9737036" cy="33321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b="1" dirty="0"/>
              <a:t>自転車に乗るときは、ヘルメットをかぶりましょう。</a:t>
            </a:r>
          </a:p>
        </p:txBody>
      </p:sp>
      <p:sp>
        <p:nvSpPr>
          <p:cNvPr id="5" name="コンテンツ プレースホルダー 2">
            <a:extLst>
              <a:ext uri="{FF2B5EF4-FFF2-40B4-BE49-F238E27FC236}">
                <a16:creationId xmlns:a16="http://schemas.microsoft.com/office/drawing/2014/main" id="{EE53C284-CAFF-4743-BAA9-F9D1A100416A}"/>
              </a:ext>
            </a:extLst>
          </p:cNvPr>
          <p:cNvSpPr txBox="1">
            <a:spLocks/>
          </p:cNvSpPr>
          <p:nvPr/>
        </p:nvSpPr>
        <p:spPr>
          <a:xfrm>
            <a:off x="541683" y="493211"/>
            <a:ext cx="10515600" cy="6171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4000" b="1" dirty="0">
                <a:solidFill>
                  <a:srgbClr val="002060"/>
                </a:solidFill>
              </a:rPr>
              <a:t>４　ヘルメットをかぶろう</a:t>
            </a:r>
            <a:endParaRPr lang="en-US" altLang="ja-JP" sz="4000" b="1" dirty="0">
              <a:solidFill>
                <a:srgbClr val="002060"/>
              </a:solidFill>
            </a:endParaRPr>
          </a:p>
        </p:txBody>
      </p:sp>
      <p:pic>
        <p:nvPicPr>
          <p:cNvPr id="20" name="図 19">
            <a:extLst>
              <a:ext uri="{FF2B5EF4-FFF2-40B4-BE49-F238E27FC236}">
                <a16:creationId xmlns:a16="http://schemas.microsoft.com/office/drawing/2014/main" id="{6C834406-5564-44AF-8E76-E810BFD8F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5930" y="2437013"/>
            <a:ext cx="2790831" cy="911672"/>
          </a:xfrm>
          <a:prstGeom prst="rect">
            <a:avLst/>
          </a:prstGeom>
        </p:spPr>
      </p:pic>
      <p:pic>
        <p:nvPicPr>
          <p:cNvPr id="23" name="図 22">
            <a:extLst>
              <a:ext uri="{FF2B5EF4-FFF2-40B4-BE49-F238E27FC236}">
                <a16:creationId xmlns:a16="http://schemas.microsoft.com/office/drawing/2014/main" id="{E5232BF5-A8C6-4172-BF13-AF635868C1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809" y="2357104"/>
            <a:ext cx="2743010" cy="3087587"/>
          </a:xfrm>
          <a:prstGeom prst="rect">
            <a:avLst/>
          </a:prstGeom>
        </p:spPr>
      </p:pic>
      <p:pic>
        <p:nvPicPr>
          <p:cNvPr id="25" name="図 24">
            <a:extLst>
              <a:ext uri="{FF2B5EF4-FFF2-40B4-BE49-F238E27FC236}">
                <a16:creationId xmlns:a16="http://schemas.microsoft.com/office/drawing/2014/main" id="{575CBE40-00D0-4650-B247-AB4030564A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6982" y="2357104"/>
            <a:ext cx="3025201" cy="3102770"/>
          </a:xfrm>
          <a:prstGeom prst="rect">
            <a:avLst/>
          </a:prstGeom>
        </p:spPr>
      </p:pic>
      <p:sp>
        <p:nvSpPr>
          <p:cNvPr id="2" name="スライド番号プレースホルダー 1">
            <a:extLst>
              <a:ext uri="{FF2B5EF4-FFF2-40B4-BE49-F238E27FC236}">
                <a16:creationId xmlns:a16="http://schemas.microsoft.com/office/drawing/2014/main" id="{C725111F-FC36-409F-8928-447534FDC734}"/>
              </a:ext>
            </a:extLst>
          </p:cNvPr>
          <p:cNvSpPr>
            <a:spLocks noGrp="1"/>
          </p:cNvSpPr>
          <p:nvPr>
            <p:ph type="sldNum" sz="quarter" idx="12"/>
          </p:nvPr>
        </p:nvSpPr>
        <p:spPr/>
        <p:txBody>
          <a:bodyPr/>
          <a:lstStyle/>
          <a:p>
            <a:fld id="{12BF77B7-7FA8-498A-8B61-BB17B407316C}" type="slidenum">
              <a:rPr kumimoji="1" lang="ja-JP" altLang="en-US" smtClean="0"/>
              <a:t>14</a:t>
            </a:fld>
            <a:endParaRPr kumimoji="1" lang="ja-JP" altLang="en-US"/>
          </a:p>
        </p:txBody>
      </p:sp>
      <p:sp>
        <p:nvSpPr>
          <p:cNvPr id="12" name="四角形: 角を丸くする 11">
            <a:hlinkClick r:id="rId5" action="ppaction://hlinksldjump"/>
            <a:extLst>
              <a:ext uri="{FF2B5EF4-FFF2-40B4-BE49-F238E27FC236}">
                <a16:creationId xmlns:a16="http://schemas.microsoft.com/office/drawing/2014/main" id="{41F19F16-F8A3-44E1-84F8-AC46F311A1FB}"/>
              </a:ext>
            </a:extLst>
          </p:cNvPr>
          <p:cNvSpPr/>
          <p:nvPr/>
        </p:nvSpPr>
        <p:spPr>
          <a:xfrm>
            <a:off x="9300228" y="5630152"/>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11" name="正方形/長方形 10">
            <a:extLst>
              <a:ext uri="{FF2B5EF4-FFF2-40B4-BE49-F238E27FC236}">
                <a16:creationId xmlns:a16="http://schemas.microsoft.com/office/drawing/2014/main" id="{57A25FEC-A6CE-4E84-BF41-C0BE680145B3}"/>
              </a:ext>
            </a:extLst>
          </p:cNvPr>
          <p:cNvSpPr/>
          <p:nvPr/>
        </p:nvSpPr>
        <p:spPr>
          <a:xfrm>
            <a:off x="932517" y="5884789"/>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104321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13454B4B-7EC9-49EE-9815-90D3DBBAD98E}"/>
              </a:ext>
            </a:extLst>
          </p:cNvPr>
          <p:cNvSpPr>
            <a:spLocks noGrp="1"/>
          </p:cNvSpPr>
          <p:nvPr>
            <p:ph idx="1"/>
          </p:nvPr>
        </p:nvSpPr>
        <p:spPr>
          <a:xfrm>
            <a:off x="762108" y="256917"/>
            <a:ext cx="6173158" cy="781506"/>
          </a:xfrm>
        </p:spPr>
        <p:txBody>
          <a:bodyPr>
            <a:noAutofit/>
          </a:bodyPr>
          <a:lstStyle/>
          <a:p>
            <a:pPr marL="0" indent="0">
              <a:lnSpc>
                <a:spcPct val="150000"/>
              </a:lnSpc>
              <a:buNone/>
            </a:pPr>
            <a:r>
              <a:rPr lang="ja-JP" altLang="en-US" sz="4000" b="1" u="sng" dirty="0">
                <a:solidFill>
                  <a:srgbClr val="FF0000"/>
                </a:solidFill>
              </a:rPr>
              <a:t>⚠こんな乗り方はダメ</a:t>
            </a:r>
            <a:endParaRPr lang="en-US" altLang="ja-JP" sz="4000" b="1" u="sng" dirty="0">
              <a:solidFill>
                <a:srgbClr val="FF0000"/>
              </a:solidFill>
            </a:endParaRPr>
          </a:p>
        </p:txBody>
      </p:sp>
      <p:sp>
        <p:nvSpPr>
          <p:cNvPr id="7" name="コンテンツ プレースホルダー 2">
            <a:extLst>
              <a:ext uri="{FF2B5EF4-FFF2-40B4-BE49-F238E27FC236}">
                <a16:creationId xmlns:a16="http://schemas.microsoft.com/office/drawing/2014/main" id="{456C5195-7318-4F29-A1F3-E1302ACD7E2F}"/>
              </a:ext>
            </a:extLst>
          </p:cNvPr>
          <p:cNvSpPr txBox="1">
            <a:spLocks/>
          </p:cNvSpPr>
          <p:nvPr/>
        </p:nvSpPr>
        <p:spPr>
          <a:xfrm>
            <a:off x="1206435" y="1192154"/>
            <a:ext cx="2132509" cy="7815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sz="3200" b="1" dirty="0"/>
              <a:t>二人乗り</a:t>
            </a:r>
            <a:endParaRPr lang="en-US" altLang="ja-JP" sz="3200" b="1" dirty="0"/>
          </a:p>
        </p:txBody>
      </p:sp>
      <p:sp>
        <p:nvSpPr>
          <p:cNvPr id="8" name="コンテンツ プレースホルダー 2">
            <a:extLst>
              <a:ext uri="{FF2B5EF4-FFF2-40B4-BE49-F238E27FC236}">
                <a16:creationId xmlns:a16="http://schemas.microsoft.com/office/drawing/2014/main" id="{E7A08E76-5184-437E-8630-4DDF07777EBE}"/>
              </a:ext>
            </a:extLst>
          </p:cNvPr>
          <p:cNvSpPr txBox="1">
            <a:spLocks/>
          </p:cNvSpPr>
          <p:nvPr/>
        </p:nvSpPr>
        <p:spPr>
          <a:xfrm>
            <a:off x="6307280" y="1120524"/>
            <a:ext cx="1639958" cy="7815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sz="3200" b="1" dirty="0"/>
              <a:t>並進</a:t>
            </a:r>
            <a:endParaRPr lang="en-US" altLang="ja-JP" sz="3200" b="1" dirty="0"/>
          </a:p>
        </p:txBody>
      </p:sp>
      <p:sp>
        <p:nvSpPr>
          <p:cNvPr id="10" name="コンテンツ プレースホルダー 2">
            <a:extLst>
              <a:ext uri="{FF2B5EF4-FFF2-40B4-BE49-F238E27FC236}">
                <a16:creationId xmlns:a16="http://schemas.microsoft.com/office/drawing/2014/main" id="{92BD1F99-B022-48E5-B492-81A024EA7840}"/>
              </a:ext>
            </a:extLst>
          </p:cNvPr>
          <p:cNvSpPr txBox="1">
            <a:spLocks/>
          </p:cNvSpPr>
          <p:nvPr/>
        </p:nvSpPr>
        <p:spPr>
          <a:xfrm>
            <a:off x="1175158" y="1736638"/>
            <a:ext cx="3482010" cy="78150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b="1" dirty="0">
                <a:solidFill>
                  <a:srgbClr val="FF0000"/>
                </a:solidFill>
              </a:rPr>
              <a:t>バランスをくずしやすい</a:t>
            </a:r>
            <a:endParaRPr lang="en-US" altLang="ja-JP" b="1" dirty="0">
              <a:solidFill>
                <a:srgbClr val="FF0000"/>
              </a:solidFill>
            </a:endParaRPr>
          </a:p>
        </p:txBody>
      </p:sp>
      <p:sp>
        <p:nvSpPr>
          <p:cNvPr id="12" name="コンテンツ プレースホルダー 2">
            <a:extLst>
              <a:ext uri="{FF2B5EF4-FFF2-40B4-BE49-F238E27FC236}">
                <a16:creationId xmlns:a16="http://schemas.microsoft.com/office/drawing/2014/main" id="{46ECBF56-3819-45F0-A88E-BB6B0B8F5900}"/>
              </a:ext>
            </a:extLst>
          </p:cNvPr>
          <p:cNvSpPr txBox="1">
            <a:spLocks/>
          </p:cNvSpPr>
          <p:nvPr/>
        </p:nvSpPr>
        <p:spPr>
          <a:xfrm>
            <a:off x="6307280" y="1704974"/>
            <a:ext cx="5192369" cy="7815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b="1" dirty="0">
                <a:solidFill>
                  <a:srgbClr val="FF0000"/>
                </a:solidFill>
              </a:rPr>
              <a:t>他の車や歩行者にとって危険</a:t>
            </a:r>
            <a:endParaRPr lang="en-US" altLang="ja-JP" b="1" dirty="0">
              <a:solidFill>
                <a:srgbClr val="FF0000"/>
              </a:solidFill>
            </a:endParaRPr>
          </a:p>
        </p:txBody>
      </p:sp>
      <p:pic>
        <p:nvPicPr>
          <p:cNvPr id="14" name="図 13">
            <a:extLst>
              <a:ext uri="{FF2B5EF4-FFF2-40B4-BE49-F238E27FC236}">
                <a16:creationId xmlns:a16="http://schemas.microsoft.com/office/drawing/2014/main" id="{80BA742F-AEC3-4BC1-B32A-227F524A5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8877" y="2430616"/>
            <a:ext cx="2072864" cy="2398225"/>
          </a:xfrm>
          <a:prstGeom prst="rect">
            <a:avLst/>
          </a:prstGeom>
        </p:spPr>
      </p:pic>
      <p:pic>
        <p:nvPicPr>
          <p:cNvPr id="18" name="図 17">
            <a:extLst>
              <a:ext uri="{FF2B5EF4-FFF2-40B4-BE49-F238E27FC236}">
                <a16:creationId xmlns:a16="http://schemas.microsoft.com/office/drawing/2014/main" id="{03179A06-50C4-4CCF-A3D5-C0C188037A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0206" y="2430616"/>
            <a:ext cx="1616962" cy="2387203"/>
          </a:xfrm>
          <a:prstGeom prst="rect">
            <a:avLst/>
          </a:prstGeom>
        </p:spPr>
      </p:pic>
      <p:pic>
        <p:nvPicPr>
          <p:cNvPr id="20" name="図 19">
            <a:extLst>
              <a:ext uri="{FF2B5EF4-FFF2-40B4-BE49-F238E27FC236}">
                <a16:creationId xmlns:a16="http://schemas.microsoft.com/office/drawing/2014/main" id="{A0526B53-6A30-4C26-A10F-DE12B8DD66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7616" y="2451769"/>
            <a:ext cx="1683516" cy="2203509"/>
          </a:xfrm>
          <a:prstGeom prst="rect">
            <a:avLst/>
          </a:prstGeom>
        </p:spPr>
      </p:pic>
      <p:pic>
        <p:nvPicPr>
          <p:cNvPr id="21" name="図 20">
            <a:extLst>
              <a:ext uri="{FF2B5EF4-FFF2-40B4-BE49-F238E27FC236}">
                <a16:creationId xmlns:a16="http://schemas.microsoft.com/office/drawing/2014/main" id="{1E3EF049-2029-4AA5-90B1-792F2E7DD3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69332" y="2492668"/>
            <a:ext cx="1683516" cy="2203509"/>
          </a:xfrm>
          <a:prstGeom prst="rect">
            <a:avLst/>
          </a:prstGeom>
        </p:spPr>
      </p:pic>
      <p:sp>
        <p:nvSpPr>
          <p:cNvPr id="16" name="タイトル 1">
            <a:extLst>
              <a:ext uri="{FF2B5EF4-FFF2-40B4-BE49-F238E27FC236}">
                <a16:creationId xmlns:a16="http://schemas.microsoft.com/office/drawing/2014/main" id="{1621F54C-0A3B-405F-A86F-2FC36365822A}"/>
              </a:ext>
            </a:extLst>
          </p:cNvPr>
          <p:cNvSpPr txBox="1">
            <a:spLocks/>
          </p:cNvSpPr>
          <p:nvPr/>
        </p:nvSpPr>
        <p:spPr>
          <a:xfrm>
            <a:off x="5327925" y="2451769"/>
            <a:ext cx="5049846" cy="47869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1200" b="1" dirty="0"/>
          </a:p>
        </p:txBody>
      </p:sp>
      <p:sp>
        <p:nvSpPr>
          <p:cNvPr id="2" name="スライド番号プレースホルダー 1">
            <a:extLst>
              <a:ext uri="{FF2B5EF4-FFF2-40B4-BE49-F238E27FC236}">
                <a16:creationId xmlns:a16="http://schemas.microsoft.com/office/drawing/2014/main" id="{417D98B7-DE6B-4317-A450-AFA30208BDC6}"/>
              </a:ext>
            </a:extLst>
          </p:cNvPr>
          <p:cNvSpPr>
            <a:spLocks noGrp="1"/>
          </p:cNvSpPr>
          <p:nvPr>
            <p:ph type="sldNum" sz="quarter" idx="12"/>
          </p:nvPr>
        </p:nvSpPr>
        <p:spPr/>
        <p:txBody>
          <a:bodyPr/>
          <a:lstStyle/>
          <a:p>
            <a:fld id="{12BF77B7-7FA8-498A-8B61-BB17B407316C}" type="slidenum">
              <a:rPr kumimoji="1" lang="ja-JP" altLang="en-US" smtClean="0"/>
              <a:t>15</a:t>
            </a:fld>
            <a:endParaRPr kumimoji="1" lang="ja-JP" altLang="en-US"/>
          </a:p>
        </p:txBody>
      </p:sp>
      <p:sp>
        <p:nvSpPr>
          <p:cNvPr id="23" name="四角形: 角を丸くする 22">
            <a:hlinkClick r:id="rId5" action="ppaction://hlinksldjump"/>
            <a:extLst>
              <a:ext uri="{FF2B5EF4-FFF2-40B4-BE49-F238E27FC236}">
                <a16:creationId xmlns:a16="http://schemas.microsoft.com/office/drawing/2014/main" id="{C0C4FE81-3A3B-4C49-B962-485325D1B8F0}"/>
              </a:ext>
            </a:extLst>
          </p:cNvPr>
          <p:cNvSpPr/>
          <p:nvPr/>
        </p:nvSpPr>
        <p:spPr>
          <a:xfrm>
            <a:off x="9324098" y="5721285"/>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17" name="正方形/長方形 16">
            <a:extLst>
              <a:ext uri="{FF2B5EF4-FFF2-40B4-BE49-F238E27FC236}">
                <a16:creationId xmlns:a16="http://schemas.microsoft.com/office/drawing/2014/main" id="{D151CEAD-8CA6-4EC5-8DD1-E1964A4F2200}"/>
              </a:ext>
            </a:extLst>
          </p:cNvPr>
          <p:cNvSpPr/>
          <p:nvPr/>
        </p:nvSpPr>
        <p:spPr>
          <a:xfrm>
            <a:off x="760557" y="587745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9975877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FF5D5ED0-C779-4584-98F1-9E701585312B}"/>
              </a:ext>
            </a:extLst>
          </p:cNvPr>
          <p:cNvSpPr/>
          <p:nvPr/>
        </p:nvSpPr>
        <p:spPr>
          <a:xfrm>
            <a:off x="828258" y="169065"/>
            <a:ext cx="10068340" cy="137000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1">
            <a:extLst>
              <a:ext uri="{FF2B5EF4-FFF2-40B4-BE49-F238E27FC236}">
                <a16:creationId xmlns:a16="http://schemas.microsoft.com/office/drawing/2014/main" id="{81066379-2B21-4964-B4F5-54DAF5861117}"/>
              </a:ext>
            </a:extLst>
          </p:cNvPr>
          <p:cNvSpPr>
            <a:spLocks noGrp="1"/>
          </p:cNvSpPr>
          <p:nvPr>
            <p:ph type="title"/>
          </p:nvPr>
        </p:nvSpPr>
        <p:spPr>
          <a:xfrm>
            <a:off x="776679" y="103313"/>
            <a:ext cx="10068339" cy="1325563"/>
          </a:xfrm>
        </p:spPr>
        <p:txBody>
          <a:bodyPr>
            <a:normAutofit/>
          </a:bodyPr>
          <a:lstStyle/>
          <a:p>
            <a:pPr>
              <a:lnSpc>
                <a:spcPct val="150000"/>
              </a:lnSpc>
            </a:pPr>
            <a:r>
              <a:rPr kumimoji="1" lang="ja-JP" altLang="en-US" b="1" dirty="0"/>
              <a:t>事故にあった場合は？</a:t>
            </a:r>
          </a:p>
        </p:txBody>
      </p:sp>
      <p:sp>
        <p:nvSpPr>
          <p:cNvPr id="8" name="コンテンツ プレースホルダー 2">
            <a:extLst>
              <a:ext uri="{FF2B5EF4-FFF2-40B4-BE49-F238E27FC236}">
                <a16:creationId xmlns:a16="http://schemas.microsoft.com/office/drawing/2014/main" id="{BA6745B9-334C-46A9-9A3D-FB25D522D016}"/>
              </a:ext>
            </a:extLst>
          </p:cNvPr>
          <p:cNvSpPr txBox="1">
            <a:spLocks/>
          </p:cNvSpPr>
          <p:nvPr/>
        </p:nvSpPr>
        <p:spPr>
          <a:xfrm>
            <a:off x="315847" y="2776544"/>
            <a:ext cx="8564433" cy="33321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b="1" dirty="0"/>
              <a:t>○　周りの大人に知らせ、警察に通報しましょう</a:t>
            </a:r>
            <a:endParaRPr lang="en-US" altLang="ja-JP" b="1" dirty="0"/>
          </a:p>
          <a:p>
            <a:pPr marL="0" indent="0">
              <a:lnSpc>
                <a:spcPct val="150000"/>
              </a:lnSpc>
              <a:buFont typeface="Arial" panose="020B0604020202020204" pitchFamily="34" charset="0"/>
              <a:buNone/>
            </a:pPr>
            <a:r>
              <a:rPr lang="ja-JP" altLang="en-US" b="1" dirty="0"/>
              <a:t>○　けが人がいる場合は救急車を呼んでもらいましょう</a:t>
            </a:r>
            <a:endParaRPr lang="en-US" altLang="ja-JP" b="1" dirty="0"/>
          </a:p>
        </p:txBody>
      </p:sp>
      <p:pic>
        <p:nvPicPr>
          <p:cNvPr id="10" name="図 9">
            <a:extLst>
              <a:ext uri="{FF2B5EF4-FFF2-40B4-BE49-F238E27FC236}">
                <a16:creationId xmlns:a16="http://schemas.microsoft.com/office/drawing/2014/main" id="{1D25F876-9959-4AFE-9C0F-E243534E57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5763" y="4415752"/>
            <a:ext cx="1855195" cy="1383623"/>
          </a:xfrm>
          <a:prstGeom prst="rect">
            <a:avLst/>
          </a:prstGeom>
        </p:spPr>
      </p:pic>
      <p:pic>
        <p:nvPicPr>
          <p:cNvPr id="12" name="図 11">
            <a:extLst>
              <a:ext uri="{FF2B5EF4-FFF2-40B4-BE49-F238E27FC236}">
                <a16:creationId xmlns:a16="http://schemas.microsoft.com/office/drawing/2014/main" id="{91458D34-813A-4D14-B2D1-CAB87AE676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32517" y="1774135"/>
            <a:ext cx="1752895" cy="1732607"/>
          </a:xfrm>
          <a:prstGeom prst="rect">
            <a:avLst/>
          </a:prstGeom>
        </p:spPr>
      </p:pic>
      <p:sp>
        <p:nvSpPr>
          <p:cNvPr id="2" name="スライド番号プレースホルダー 1">
            <a:extLst>
              <a:ext uri="{FF2B5EF4-FFF2-40B4-BE49-F238E27FC236}">
                <a16:creationId xmlns:a16="http://schemas.microsoft.com/office/drawing/2014/main" id="{E673A879-D04A-4F57-96E7-C37399D0498E}"/>
              </a:ext>
            </a:extLst>
          </p:cNvPr>
          <p:cNvSpPr>
            <a:spLocks noGrp="1"/>
          </p:cNvSpPr>
          <p:nvPr>
            <p:ph type="sldNum" sz="quarter" idx="12"/>
          </p:nvPr>
        </p:nvSpPr>
        <p:spPr/>
        <p:txBody>
          <a:bodyPr/>
          <a:lstStyle/>
          <a:p>
            <a:fld id="{12BF77B7-7FA8-498A-8B61-BB17B407316C}" type="slidenum">
              <a:rPr kumimoji="1" lang="ja-JP" altLang="en-US" smtClean="0"/>
              <a:t>16</a:t>
            </a:fld>
            <a:endParaRPr kumimoji="1" lang="ja-JP" altLang="en-US"/>
          </a:p>
        </p:txBody>
      </p:sp>
      <p:sp>
        <p:nvSpPr>
          <p:cNvPr id="17" name="四角形: 角を丸くする 16">
            <a:hlinkClick r:id="rId4" action="ppaction://hlinksldjump"/>
            <a:extLst>
              <a:ext uri="{FF2B5EF4-FFF2-40B4-BE49-F238E27FC236}">
                <a16:creationId xmlns:a16="http://schemas.microsoft.com/office/drawing/2014/main" id="{9D8A0961-1AED-4E83-9AF5-CD6B5861BFCA}"/>
              </a:ext>
            </a:extLst>
          </p:cNvPr>
          <p:cNvSpPr/>
          <p:nvPr/>
        </p:nvSpPr>
        <p:spPr>
          <a:xfrm>
            <a:off x="9791346" y="5936067"/>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pic>
        <p:nvPicPr>
          <p:cNvPr id="18" name="図 17">
            <a:extLst>
              <a:ext uri="{FF2B5EF4-FFF2-40B4-BE49-F238E27FC236}">
                <a16:creationId xmlns:a16="http://schemas.microsoft.com/office/drawing/2014/main" id="{9E5E5FFD-92EC-4864-A7A9-65B3477998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20958" y="2776544"/>
            <a:ext cx="1855195" cy="1725331"/>
          </a:xfrm>
          <a:prstGeom prst="rect">
            <a:avLst/>
          </a:prstGeom>
        </p:spPr>
      </p:pic>
      <p:sp>
        <p:nvSpPr>
          <p:cNvPr id="14" name="正方形/長方形 13">
            <a:extLst>
              <a:ext uri="{FF2B5EF4-FFF2-40B4-BE49-F238E27FC236}">
                <a16:creationId xmlns:a16="http://schemas.microsoft.com/office/drawing/2014/main" id="{72EF2DE4-ED5E-4F7D-96D8-7C57D522B722}"/>
              </a:ext>
            </a:extLst>
          </p:cNvPr>
          <p:cNvSpPr/>
          <p:nvPr/>
        </p:nvSpPr>
        <p:spPr>
          <a:xfrm>
            <a:off x="433754" y="604760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540770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B3644A8F-6D92-4BB0-994A-51E57A1CF14A}"/>
              </a:ext>
            </a:extLst>
          </p:cNvPr>
          <p:cNvSpPr/>
          <p:nvPr/>
        </p:nvSpPr>
        <p:spPr>
          <a:xfrm>
            <a:off x="778566" y="220109"/>
            <a:ext cx="9899378" cy="1006321"/>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1">
            <a:extLst>
              <a:ext uri="{FF2B5EF4-FFF2-40B4-BE49-F238E27FC236}">
                <a16:creationId xmlns:a16="http://schemas.microsoft.com/office/drawing/2014/main" id="{E22EE604-1CF5-4EBF-8E75-6BC9EB290064}"/>
              </a:ext>
            </a:extLst>
          </p:cNvPr>
          <p:cNvSpPr>
            <a:spLocks noGrp="1"/>
          </p:cNvSpPr>
          <p:nvPr>
            <p:ph type="title"/>
          </p:nvPr>
        </p:nvSpPr>
        <p:spPr>
          <a:xfrm>
            <a:off x="556910" y="-192894"/>
            <a:ext cx="10068339" cy="1325563"/>
          </a:xfrm>
        </p:spPr>
        <p:txBody>
          <a:bodyPr>
            <a:normAutofit fontScale="90000"/>
          </a:bodyPr>
          <a:lstStyle/>
          <a:p>
            <a:pPr>
              <a:lnSpc>
                <a:spcPct val="150000"/>
              </a:lnSpc>
            </a:pPr>
            <a:br>
              <a:rPr kumimoji="1" lang="en-US" altLang="ja-JP" sz="2400" b="1" dirty="0"/>
            </a:br>
            <a:r>
              <a:rPr kumimoji="1" lang="ja-JP" altLang="en-US" sz="4000" b="1" dirty="0"/>
              <a:t> 道路標識を理解しましょう</a:t>
            </a:r>
          </a:p>
        </p:txBody>
      </p:sp>
      <p:sp>
        <p:nvSpPr>
          <p:cNvPr id="7" name="四角形: 角を丸くする 6">
            <a:extLst>
              <a:ext uri="{FF2B5EF4-FFF2-40B4-BE49-F238E27FC236}">
                <a16:creationId xmlns:a16="http://schemas.microsoft.com/office/drawing/2014/main" id="{5D4ABF6F-6A47-4CA6-BB83-FED0F0440C0B}"/>
              </a:ext>
            </a:extLst>
          </p:cNvPr>
          <p:cNvSpPr/>
          <p:nvPr/>
        </p:nvSpPr>
        <p:spPr>
          <a:xfrm>
            <a:off x="824393" y="1453602"/>
            <a:ext cx="4664766" cy="1899826"/>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a:extLst>
              <a:ext uri="{FF2B5EF4-FFF2-40B4-BE49-F238E27FC236}">
                <a16:creationId xmlns:a16="http://schemas.microsoft.com/office/drawing/2014/main" id="{F49E5C4D-10EE-48EE-B593-9EE8B23D4343}"/>
              </a:ext>
            </a:extLst>
          </p:cNvPr>
          <p:cNvSpPr txBox="1">
            <a:spLocks/>
          </p:cNvSpPr>
          <p:nvPr/>
        </p:nvSpPr>
        <p:spPr>
          <a:xfrm>
            <a:off x="1318078" y="1419678"/>
            <a:ext cx="4020565" cy="5879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u="sng" dirty="0">
                <a:solidFill>
                  <a:srgbClr val="FF0000"/>
                </a:solidFill>
              </a:rPr>
              <a:t>自転車及び歩行者専用</a:t>
            </a:r>
          </a:p>
        </p:txBody>
      </p:sp>
      <p:sp>
        <p:nvSpPr>
          <p:cNvPr id="9" name="タイトル 1">
            <a:extLst>
              <a:ext uri="{FF2B5EF4-FFF2-40B4-BE49-F238E27FC236}">
                <a16:creationId xmlns:a16="http://schemas.microsoft.com/office/drawing/2014/main" id="{A1B1FCAA-BB61-405A-A25E-3A655267BCAF}"/>
              </a:ext>
            </a:extLst>
          </p:cNvPr>
          <p:cNvSpPr txBox="1">
            <a:spLocks/>
          </p:cNvSpPr>
          <p:nvPr/>
        </p:nvSpPr>
        <p:spPr>
          <a:xfrm>
            <a:off x="2205641" y="1813296"/>
            <a:ext cx="3415748" cy="155137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dirty="0"/>
              <a:t>歩行者と自転車が通行できます</a:t>
            </a:r>
          </a:p>
        </p:txBody>
      </p:sp>
      <p:pic>
        <p:nvPicPr>
          <p:cNvPr id="11" name="図 10">
            <a:extLst>
              <a:ext uri="{FF2B5EF4-FFF2-40B4-BE49-F238E27FC236}">
                <a16:creationId xmlns:a16="http://schemas.microsoft.com/office/drawing/2014/main" id="{C53B0C94-168B-431A-AE34-1C7CE9CC2CC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0200" y="2003032"/>
            <a:ext cx="1156253" cy="1156253"/>
          </a:xfrm>
          <a:prstGeom prst="rect">
            <a:avLst/>
          </a:prstGeom>
        </p:spPr>
      </p:pic>
      <p:sp>
        <p:nvSpPr>
          <p:cNvPr id="12" name="四角形: 角を丸くする 11">
            <a:extLst>
              <a:ext uri="{FF2B5EF4-FFF2-40B4-BE49-F238E27FC236}">
                <a16:creationId xmlns:a16="http://schemas.microsoft.com/office/drawing/2014/main" id="{3AEB7F44-C6B3-4B02-BD25-2E527AB4DCEA}"/>
              </a:ext>
            </a:extLst>
          </p:cNvPr>
          <p:cNvSpPr/>
          <p:nvPr/>
        </p:nvSpPr>
        <p:spPr>
          <a:xfrm>
            <a:off x="5695124" y="1469846"/>
            <a:ext cx="5042453" cy="1899826"/>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タイトル 1">
            <a:extLst>
              <a:ext uri="{FF2B5EF4-FFF2-40B4-BE49-F238E27FC236}">
                <a16:creationId xmlns:a16="http://schemas.microsoft.com/office/drawing/2014/main" id="{942DB1A4-4344-4510-8333-24A31CAE440E}"/>
              </a:ext>
            </a:extLst>
          </p:cNvPr>
          <p:cNvSpPr txBox="1">
            <a:spLocks/>
          </p:cNvSpPr>
          <p:nvPr/>
        </p:nvSpPr>
        <p:spPr>
          <a:xfrm>
            <a:off x="7313546" y="1429431"/>
            <a:ext cx="2551671" cy="5879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u="sng" dirty="0">
                <a:solidFill>
                  <a:srgbClr val="FF0000"/>
                </a:solidFill>
              </a:rPr>
              <a:t>自転車専用</a:t>
            </a:r>
          </a:p>
        </p:txBody>
      </p:sp>
      <p:sp>
        <p:nvSpPr>
          <p:cNvPr id="14" name="タイトル 1">
            <a:extLst>
              <a:ext uri="{FF2B5EF4-FFF2-40B4-BE49-F238E27FC236}">
                <a16:creationId xmlns:a16="http://schemas.microsoft.com/office/drawing/2014/main" id="{429B743E-B811-4652-B842-130DE5B0A396}"/>
              </a:ext>
            </a:extLst>
          </p:cNvPr>
          <p:cNvSpPr txBox="1">
            <a:spLocks/>
          </p:cNvSpPr>
          <p:nvPr/>
        </p:nvSpPr>
        <p:spPr>
          <a:xfrm>
            <a:off x="7229979" y="1581782"/>
            <a:ext cx="3660913" cy="155137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dirty="0"/>
              <a:t>自転車だけが通行できます</a:t>
            </a:r>
          </a:p>
        </p:txBody>
      </p:sp>
      <p:pic>
        <p:nvPicPr>
          <p:cNvPr id="17" name="図 16">
            <a:extLst>
              <a:ext uri="{FF2B5EF4-FFF2-40B4-BE49-F238E27FC236}">
                <a16:creationId xmlns:a16="http://schemas.microsoft.com/office/drawing/2014/main" id="{631F8A25-524C-4DAD-9C8C-14E3CCC6F2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6767" y="1949055"/>
            <a:ext cx="1229139" cy="1229139"/>
          </a:xfrm>
          <a:prstGeom prst="rect">
            <a:avLst/>
          </a:prstGeom>
        </p:spPr>
      </p:pic>
      <p:sp>
        <p:nvSpPr>
          <p:cNvPr id="18" name="四角形: 角を丸くする 17">
            <a:extLst>
              <a:ext uri="{FF2B5EF4-FFF2-40B4-BE49-F238E27FC236}">
                <a16:creationId xmlns:a16="http://schemas.microsoft.com/office/drawing/2014/main" id="{C7C9681F-3E80-4E94-B74C-78CCE6BC54FD}"/>
              </a:ext>
            </a:extLst>
          </p:cNvPr>
          <p:cNvSpPr/>
          <p:nvPr/>
        </p:nvSpPr>
        <p:spPr>
          <a:xfrm>
            <a:off x="849799" y="3580600"/>
            <a:ext cx="4664766" cy="2155705"/>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タイトル 1">
            <a:extLst>
              <a:ext uri="{FF2B5EF4-FFF2-40B4-BE49-F238E27FC236}">
                <a16:creationId xmlns:a16="http://schemas.microsoft.com/office/drawing/2014/main" id="{E70BFD09-19AA-4BE7-A8D3-B4BB4B5CF1C2}"/>
              </a:ext>
            </a:extLst>
          </p:cNvPr>
          <p:cNvSpPr txBox="1">
            <a:spLocks/>
          </p:cNvSpPr>
          <p:nvPr/>
        </p:nvSpPr>
        <p:spPr>
          <a:xfrm>
            <a:off x="2541445" y="3592114"/>
            <a:ext cx="2958394" cy="5879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u="sng" dirty="0">
                <a:solidFill>
                  <a:srgbClr val="FF0000"/>
                </a:solidFill>
              </a:rPr>
              <a:t>自転車横断帯</a:t>
            </a:r>
            <a:endParaRPr lang="en-US" altLang="ja-JP" sz="2000" b="1" u="sng" dirty="0">
              <a:solidFill>
                <a:srgbClr val="FF0000"/>
              </a:solidFill>
            </a:endParaRPr>
          </a:p>
        </p:txBody>
      </p:sp>
      <p:sp>
        <p:nvSpPr>
          <p:cNvPr id="20" name="タイトル 1">
            <a:extLst>
              <a:ext uri="{FF2B5EF4-FFF2-40B4-BE49-F238E27FC236}">
                <a16:creationId xmlns:a16="http://schemas.microsoft.com/office/drawing/2014/main" id="{8027AE66-4D72-4399-822A-657942C4E4AF}"/>
              </a:ext>
            </a:extLst>
          </p:cNvPr>
          <p:cNvSpPr txBox="1">
            <a:spLocks/>
          </p:cNvSpPr>
          <p:nvPr/>
        </p:nvSpPr>
        <p:spPr>
          <a:xfrm>
            <a:off x="2482799" y="4044940"/>
            <a:ext cx="2855844" cy="155137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dirty="0"/>
              <a:t>自転車が横断するときに通らなければいけません</a:t>
            </a:r>
          </a:p>
        </p:txBody>
      </p:sp>
      <p:pic>
        <p:nvPicPr>
          <p:cNvPr id="22" name="図 21">
            <a:extLst>
              <a:ext uri="{FF2B5EF4-FFF2-40B4-BE49-F238E27FC236}">
                <a16:creationId xmlns:a16="http://schemas.microsoft.com/office/drawing/2014/main" id="{9E9F30F4-8C98-458D-B143-BE15CF0EEE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9087" y="4091580"/>
            <a:ext cx="1229071" cy="1379495"/>
          </a:xfrm>
          <a:prstGeom prst="rect">
            <a:avLst/>
          </a:prstGeom>
        </p:spPr>
      </p:pic>
      <p:sp>
        <p:nvSpPr>
          <p:cNvPr id="23" name="四角形: 角を丸くする 22">
            <a:extLst>
              <a:ext uri="{FF2B5EF4-FFF2-40B4-BE49-F238E27FC236}">
                <a16:creationId xmlns:a16="http://schemas.microsoft.com/office/drawing/2014/main" id="{6C0C04D7-9EC7-4355-9CAE-BD7F9B9F25D4}"/>
              </a:ext>
            </a:extLst>
          </p:cNvPr>
          <p:cNvSpPr/>
          <p:nvPr/>
        </p:nvSpPr>
        <p:spPr>
          <a:xfrm>
            <a:off x="5695124" y="3619356"/>
            <a:ext cx="5009322" cy="2155705"/>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タイトル 1">
            <a:extLst>
              <a:ext uri="{FF2B5EF4-FFF2-40B4-BE49-F238E27FC236}">
                <a16:creationId xmlns:a16="http://schemas.microsoft.com/office/drawing/2014/main" id="{726C0C8D-9277-453E-8C57-F5EB51D0AE66}"/>
              </a:ext>
            </a:extLst>
          </p:cNvPr>
          <p:cNvSpPr txBox="1">
            <a:spLocks/>
          </p:cNvSpPr>
          <p:nvPr/>
        </p:nvSpPr>
        <p:spPr>
          <a:xfrm>
            <a:off x="6896030" y="3642000"/>
            <a:ext cx="4480750" cy="5879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u="sng" dirty="0">
                <a:solidFill>
                  <a:srgbClr val="FF0000"/>
                </a:solidFill>
              </a:rPr>
              <a:t>横断歩道・自転車横断帯</a:t>
            </a:r>
          </a:p>
        </p:txBody>
      </p:sp>
      <p:sp>
        <p:nvSpPr>
          <p:cNvPr id="25" name="タイトル 1">
            <a:extLst>
              <a:ext uri="{FF2B5EF4-FFF2-40B4-BE49-F238E27FC236}">
                <a16:creationId xmlns:a16="http://schemas.microsoft.com/office/drawing/2014/main" id="{623304F5-03CD-47D5-9788-8C4083BA4BDD}"/>
              </a:ext>
            </a:extLst>
          </p:cNvPr>
          <p:cNvSpPr txBox="1">
            <a:spLocks/>
          </p:cNvSpPr>
          <p:nvPr/>
        </p:nvSpPr>
        <p:spPr>
          <a:xfrm>
            <a:off x="7229979" y="4203576"/>
            <a:ext cx="3570616" cy="155137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dirty="0"/>
              <a:t>歩行者と自転車が横断するときに通らなければいけません</a:t>
            </a:r>
          </a:p>
        </p:txBody>
      </p:sp>
      <p:pic>
        <p:nvPicPr>
          <p:cNvPr id="27" name="図 26">
            <a:extLst>
              <a:ext uri="{FF2B5EF4-FFF2-40B4-BE49-F238E27FC236}">
                <a16:creationId xmlns:a16="http://schemas.microsoft.com/office/drawing/2014/main" id="{ED5C53B5-15FF-4471-8A6A-BDBCCAFE42F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04759" y="4261367"/>
            <a:ext cx="1229071" cy="1346668"/>
          </a:xfrm>
          <a:prstGeom prst="rect">
            <a:avLst/>
          </a:prstGeom>
        </p:spPr>
      </p:pic>
      <p:sp>
        <p:nvSpPr>
          <p:cNvPr id="2" name="スライド番号プレースホルダー 1">
            <a:extLst>
              <a:ext uri="{FF2B5EF4-FFF2-40B4-BE49-F238E27FC236}">
                <a16:creationId xmlns:a16="http://schemas.microsoft.com/office/drawing/2014/main" id="{34C39B90-AAA6-4885-A8F0-08FDEEE7779F}"/>
              </a:ext>
            </a:extLst>
          </p:cNvPr>
          <p:cNvSpPr>
            <a:spLocks noGrp="1"/>
          </p:cNvSpPr>
          <p:nvPr>
            <p:ph type="sldNum" sz="quarter" idx="12"/>
          </p:nvPr>
        </p:nvSpPr>
        <p:spPr/>
        <p:txBody>
          <a:bodyPr/>
          <a:lstStyle/>
          <a:p>
            <a:fld id="{12BF77B7-7FA8-498A-8B61-BB17B407316C}" type="slidenum">
              <a:rPr kumimoji="1" lang="ja-JP" altLang="en-US" smtClean="0"/>
              <a:t>17</a:t>
            </a:fld>
            <a:endParaRPr kumimoji="1" lang="ja-JP" altLang="en-US"/>
          </a:p>
        </p:txBody>
      </p:sp>
      <p:sp>
        <p:nvSpPr>
          <p:cNvPr id="44" name="四角形: 角を丸くする 43">
            <a:hlinkClick r:id="rId6" action="ppaction://hlinksldjump"/>
            <a:extLst>
              <a:ext uri="{FF2B5EF4-FFF2-40B4-BE49-F238E27FC236}">
                <a16:creationId xmlns:a16="http://schemas.microsoft.com/office/drawing/2014/main" id="{94FDCD98-6112-44F7-9625-2B34028B6B7A}"/>
              </a:ext>
            </a:extLst>
          </p:cNvPr>
          <p:cNvSpPr/>
          <p:nvPr/>
        </p:nvSpPr>
        <p:spPr>
          <a:xfrm>
            <a:off x="9455488" y="5894901"/>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28" name="正方形/長方形 27">
            <a:extLst>
              <a:ext uri="{FF2B5EF4-FFF2-40B4-BE49-F238E27FC236}">
                <a16:creationId xmlns:a16="http://schemas.microsoft.com/office/drawing/2014/main" id="{3C6B197B-E0EA-4A03-A4E4-92E58B5C9120}"/>
              </a:ext>
            </a:extLst>
          </p:cNvPr>
          <p:cNvSpPr/>
          <p:nvPr/>
        </p:nvSpPr>
        <p:spPr>
          <a:xfrm>
            <a:off x="932517" y="5884789"/>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0396837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AC1BF90A-2948-433F-9BEF-070BAAE093F2}"/>
              </a:ext>
            </a:extLst>
          </p:cNvPr>
          <p:cNvSpPr/>
          <p:nvPr/>
        </p:nvSpPr>
        <p:spPr>
          <a:xfrm>
            <a:off x="771392" y="1031601"/>
            <a:ext cx="4664766" cy="4946098"/>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タイトル 1">
            <a:extLst>
              <a:ext uri="{FF2B5EF4-FFF2-40B4-BE49-F238E27FC236}">
                <a16:creationId xmlns:a16="http://schemas.microsoft.com/office/drawing/2014/main" id="{2A2FCDA9-0E84-458C-8EF3-4109790DD6BC}"/>
              </a:ext>
            </a:extLst>
          </p:cNvPr>
          <p:cNvSpPr txBox="1">
            <a:spLocks/>
          </p:cNvSpPr>
          <p:nvPr/>
        </p:nvSpPr>
        <p:spPr>
          <a:xfrm>
            <a:off x="2333907" y="1573002"/>
            <a:ext cx="2778497" cy="5879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800" b="1" u="sng" dirty="0">
                <a:solidFill>
                  <a:srgbClr val="FF0000"/>
                </a:solidFill>
              </a:rPr>
              <a:t>一時停止</a:t>
            </a:r>
          </a:p>
        </p:txBody>
      </p:sp>
      <p:sp>
        <p:nvSpPr>
          <p:cNvPr id="7" name="タイトル 1">
            <a:extLst>
              <a:ext uri="{FF2B5EF4-FFF2-40B4-BE49-F238E27FC236}">
                <a16:creationId xmlns:a16="http://schemas.microsoft.com/office/drawing/2014/main" id="{650E4CA9-723C-48B5-A192-CC5C3AEF3072}"/>
              </a:ext>
            </a:extLst>
          </p:cNvPr>
          <p:cNvSpPr txBox="1">
            <a:spLocks/>
          </p:cNvSpPr>
          <p:nvPr/>
        </p:nvSpPr>
        <p:spPr>
          <a:xfrm>
            <a:off x="2560984" y="2679500"/>
            <a:ext cx="2855844" cy="155137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endParaRPr lang="ja-JP" altLang="en-US" sz="2000" b="1" dirty="0"/>
          </a:p>
        </p:txBody>
      </p:sp>
      <p:pic>
        <p:nvPicPr>
          <p:cNvPr id="11" name="図 10">
            <a:extLst>
              <a:ext uri="{FF2B5EF4-FFF2-40B4-BE49-F238E27FC236}">
                <a16:creationId xmlns:a16="http://schemas.microsoft.com/office/drawing/2014/main" id="{57E9F0F5-230A-486A-9390-E6EF35682D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133" y="2769430"/>
            <a:ext cx="1484328" cy="1221070"/>
          </a:xfrm>
          <a:prstGeom prst="rect">
            <a:avLst/>
          </a:prstGeom>
        </p:spPr>
      </p:pic>
      <p:sp>
        <p:nvSpPr>
          <p:cNvPr id="12" name="タイトル 1">
            <a:extLst>
              <a:ext uri="{FF2B5EF4-FFF2-40B4-BE49-F238E27FC236}">
                <a16:creationId xmlns:a16="http://schemas.microsoft.com/office/drawing/2014/main" id="{7E6CDBB7-8BA1-4D57-8ADF-7A94171CAD8E}"/>
              </a:ext>
            </a:extLst>
          </p:cNvPr>
          <p:cNvSpPr txBox="1">
            <a:spLocks/>
          </p:cNvSpPr>
          <p:nvPr/>
        </p:nvSpPr>
        <p:spPr>
          <a:xfrm>
            <a:off x="2467014" y="1734189"/>
            <a:ext cx="2939273" cy="326079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dirty="0"/>
              <a:t>停止線の手前できちんと止まり、左右の安全確認をしてから進みます</a:t>
            </a:r>
          </a:p>
        </p:txBody>
      </p:sp>
      <p:sp>
        <p:nvSpPr>
          <p:cNvPr id="13" name="四角形: 角を丸くする 12">
            <a:extLst>
              <a:ext uri="{FF2B5EF4-FFF2-40B4-BE49-F238E27FC236}">
                <a16:creationId xmlns:a16="http://schemas.microsoft.com/office/drawing/2014/main" id="{24B7E147-EAA7-402C-B315-C796AE4FDD32}"/>
              </a:ext>
            </a:extLst>
          </p:cNvPr>
          <p:cNvSpPr/>
          <p:nvPr/>
        </p:nvSpPr>
        <p:spPr>
          <a:xfrm>
            <a:off x="5647452" y="1027910"/>
            <a:ext cx="5759267" cy="2292325"/>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タイトル 1">
            <a:extLst>
              <a:ext uri="{FF2B5EF4-FFF2-40B4-BE49-F238E27FC236}">
                <a16:creationId xmlns:a16="http://schemas.microsoft.com/office/drawing/2014/main" id="{B6A8FF5D-9D78-42EB-BEF4-3D4F334E567B}"/>
              </a:ext>
            </a:extLst>
          </p:cNvPr>
          <p:cNvSpPr txBox="1">
            <a:spLocks/>
          </p:cNvSpPr>
          <p:nvPr/>
        </p:nvSpPr>
        <p:spPr>
          <a:xfrm>
            <a:off x="7680873" y="1307361"/>
            <a:ext cx="2739406" cy="5879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800" b="1" u="sng" dirty="0">
                <a:solidFill>
                  <a:srgbClr val="FF0000"/>
                </a:solidFill>
              </a:rPr>
              <a:t>一方通行</a:t>
            </a:r>
          </a:p>
        </p:txBody>
      </p:sp>
      <p:sp>
        <p:nvSpPr>
          <p:cNvPr id="15" name="タイトル 1">
            <a:extLst>
              <a:ext uri="{FF2B5EF4-FFF2-40B4-BE49-F238E27FC236}">
                <a16:creationId xmlns:a16="http://schemas.microsoft.com/office/drawing/2014/main" id="{7F2BAC2A-ABCC-4B4B-B837-7E7CEF8074CC}"/>
              </a:ext>
            </a:extLst>
          </p:cNvPr>
          <p:cNvSpPr txBox="1">
            <a:spLocks/>
          </p:cNvSpPr>
          <p:nvPr/>
        </p:nvSpPr>
        <p:spPr>
          <a:xfrm>
            <a:off x="7667179" y="1312882"/>
            <a:ext cx="3542135" cy="1838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dirty="0"/>
              <a:t>矢印の方向にしか進めません</a:t>
            </a:r>
          </a:p>
        </p:txBody>
      </p:sp>
      <p:sp>
        <p:nvSpPr>
          <p:cNvPr id="19" name="四角形: 角を丸くする 18">
            <a:extLst>
              <a:ext uri="{FF2B5EF4-FFF2-40B4-BE49-F238E27FC236}">
                <a16:creationId xmlns:a16="http://schemas.microsoft.com/office/drawing/2014/main" id="{A7196481-87FD-4C3C-A1EA-6D1E5D791393}"/>
              </a:ext>
            </a:extLst>
          </p:cNvPr>
          <p:cNvSpPr/>
          <p:nvPr/>
        </p:nvSpPr>
        <p:spPr>
          <a:xfrm>
            <a:off x="5625657" y="3504650"/>
            <a:ext cx="5749406" cy="2292325"/>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タイトル 1">
            <a:extLst>
              <a:ext uri="{FF2B5EF4-FFF2-40B4-BE49-F238E27FC236}">
                <a16:creationId xmlns:a16="http://schemas.microsoft.com/office/drawing/2014/main" id="{2E0745D2-E41E-4032-8E51-5822AD3158C9}"/>
              </a:ext>
            </a:extLst>
          </p:cNvPr>
          <p:cNvSpPr txBox="1">
            <a:spLocks/>
          </p:cNvSpPr>
          <p:nvPr/>
        </p:nvSpPr>
        <p:spPr>
          <a:xfrm>
            <a:off x="7615360" y="3738572"/>
            <a:ext cx="3639242" cy="5879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800" b="1" u="sng" dirty="0">
                <a:solidFill>
                  <a:srgbClr val="FF0000"/>
                </a:solidFill>
              </a:rPr>
              <a:t>自転車通行止め</a:t>
            </a:r>
          </a:p>
        </p:txBody>
      </p:sp>
      <p:sp>
        <p:nvSpPr>
          <p:cNvPr id="21" name="タイトル 1">
            <a:extLst>
              <a:ext uri="{FF2B5EF4-FFF2-40B4-BE49-F238E27FC236}">
                <a16:creationId xmlns:a16="http://schemas.microsoft.com/office/drawing/2014/main" id="{9526E3AC-FBB6-48A2-BD2D-1FB6CF663CE4}"/>
              </a:ext>
            </a:extLst>
          </p:cNvPr>
          <p:cNvSpPr txBox="1">
            <a:spLocks/>
          </p:cNvSpPr>
          <p:nvPr/>
        </p:nvSpPr>
        <p:spPr>
          <a:xfrm>
            <a:off x="7981724" y="4075583"/>
            <a:ext cx="3094284" cy="18387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000" b="1" dirty="0"/>
              <a:t>自転車の通行が</a:t>
            </a:r>
            <a:endParaRPr lang="en-US" altLang="ja-JP" sz="2000" b="1" dirty="0"/>
          </a:p>
          <a:p>
            <a:pPr>
              <a:lnSpc>
                <a:spcPct val="150000"/>
              </a:lnSpc>
            </a:pPr>
            <a:r>
              <a:rPr lang="ja-JP" altLang="en-US" sz="2000" b="1" dirty="0"/>
              <a:t>禁止されています</a:t>
            </a:r>
          </a:p>
        </p:txBody>
      </p:sp>
      <p:pic>
        <p:nvPicPr>
          <p:cNvPr id="23" name="図 22">
            <a:extLst>
              <a:ext uri="{FF2B5EF4-FFF2-40B4-BE49-F238E27FC236}">
                <a16:creationId xmlns:a16="http://schemas.microsoft.com/office/drawing/2014/main" id="{256BFB45-9ACA-4A37-B93F-61B22BB4D1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5749" y="3956274"/>
            <a:ext cx="1469150" cy="1469150"/>
          </a:xfrm>
          <a:prstGeom prst="rect">
            <a:avLst/>
          </a:prstGeom>
        </p:spPr>
      </p:pic>
      <p:pic>
        <p:nvPicPr>
          <p:cNvPr id="8" name="図 7">
            <a:extLst>
              <a:ext uri="{FF2B5EF4-FFF2-40B4-BE49-F238E27FC236}">
                <a16:creationId xmlns:a16="http://schemas.microsoft.com/office/drawing/2014/main" id="{901E26F7-84FA-4CB1-B365-58E8249E81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3187" y="1312274"/>
            <a:ext cx="1358767" cy="835642"/>
          </a:xfrm>
          <a:prstGeom prst="rect">
            <a:avLst/>
          </a:prstGeom>
        </p:spPr>
      </p:pic>
      <p:sp>
        <p:nvSpPr>
          <p:cNvPr id="43" name="四角形: 角を丸くする 42">
            <a:hlinkClick r:id="rId5" action="ppaction://hlinksldjump"/>
            <a:extLst>
              <a:ext uri="{FF2B5EF4-FFF2-40B4-BE49-F238E27FC236}">
                <a16:creationId xmlns:a16="http://schemas.microsoft.com/office/drawing/2014/main" id="{40FDBEC3-AFA3-4FDC-B02D-073CB1D881C5}"/>
              </a:ext>
            </a:extLst>
          </p:cNvPr>
          <p:cNvSpPr/>
          <p:nvPr/>
        </p:nvSpPr>
        <p:spPr>
          <a:xfrm>
            <a:off x="9455488" y="5894901"/>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44" name="四角形: 角を丸くする 43">
            <a:extLst>
              <a:ext uri="{FF2B5EF4-FFF2-40B4-BE49-F238E27FC236}">
                <a16:creationId xmlns:a16="http://schemas.microsoft.com/office/drawing/2014/main" id="{B286A6C7-A4DA-4567-BBDB-198C518BF433}"/>
              </a:ext>
            </a:extLst>
          </p:cNvPr>
          <p:cNvSpPr/>
          <p:nvPr/>
        </p:nvSpPr>
        <p:spPr>
          <a:xfrm>
            <a:off x="1145182" y="185101"/>
            <a:ext cx="9899378" cy="748329"/>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タイトル 1">
            <a:extLst>
              <a:ext uri="{FF2B5EF4-FFF2-40B4-BE49-F238E27FC236}">
                <a16:creationId xmlns:a16="http://schemas.microsoft.com/office/drawing/2014/main" id="{FFE9AE02-B28E-4F4A-B566-2047CAFAAB53}"/>
              </a:ext>
            </a:extLst>
          </p:cNvPr>
          <p:cNvSpPr>
            <a:spLocks noGrp="1"/>
          </p:cNvSpPr>
          <p:nvPr>
            <p:ph type="title"/>
          </p:nvPr>
        </p:nvSpPr>
        <p:spPr>
          <a:xfrm>
            <a:off x="556910" y="-192894"/>
            <a:ext cx="10068339" cy="918995"/>
          </a:xfrm>
        </p:spPr>
        <p:txBody>
          <a:bodyPr>
            <a:normAutofit fontScale="90000"/>
          </a:bodyPr>
          <a:lstStyle/>
          <a:p>
            <a:pPr>
              <a:lnSpc>
                <a:spcPct val="150000"/>
              </a:lnSpc>
            </a:pPr>
            <a:br>
              <a:rPr kumimoji="1" lang="en-US" altLang="ja-JP" sz="2400" b="1" dirty="0"/>
            </a:br>
            <a:r>
              <a:rPr kumimoji="1" lang="ja-JP" altLang="en-US" sz="4000" b="1" dirty="0"/>
              <a:t>標識を理解しましょう</a:t>
            </a:r>
          </a:p>
        </p:txBody>
      </p:sp>
      <p:sp>
        <p:nvSpPr>
          <p:cNvPr id="24" name="正方形/長方形 23">
            <a:extLst>
              <a:ext uri="{FF2B5EF4-FFF2-40B4-BE49-F238E27FC236}">
                <a16:creationId xmlns:a16="http://schemas.microsoft.com/office/drawing/2014/main" id="{BF994415-0DC6-4882-AFEB-38245F6ABA32}"/>
              </a:ext>
            </a:extLst>
          </p:cNvPr>
          <p:cNvSpPr/>
          <p:nvPr/>
        </p:nvSpPr>
        <p:spPr>
          <a:xfrm>
            <a:off x="752213" y="6170311"/>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311657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DA20A0-BA25-44BC-AF70-FEE9B262FC11}"/>
              </a:ext>
            </a:extLst>
          </p:cNvPr>
          <p:cNvSpPr>
            <a:spLocks noGrp="1"/>
          </p:cNvSpPr>
          <p:nvPr>
            <p:ph type="title"/>
          </p:nvPr>
        </p:nvSpPr>
        <p:spPr>
          <a:xfrm>
            <a:off x="348802" y="1282487"/>
            <a:ext cx="11494395" cy="1879496"/>
          </a:xfrm>
        </p:spPr>
        <p:txBody>
          <a:bodyPr>
            <a:normAutofit fontScale="90000"/>
          </a:bodyPr>
          <a:lstStyle/>
          <a:p>
            <a:r>
              <a:rPr kumimoji="1" lang="ja-JP" altLang="en-US" sz="5400" dirty="0"/>
              <a:t>自転車の交通ルールの</a:t>
            </a:r>
            <a:br>
              <a:rPr kumimoji="1" lang="en-US" altLang="ja-JP" sz="5400" dirty="0"/>
            </a:br>
            <a:r>
              <a:rPr kumimoji="1" lang="ja-JP" altLang="en-US" sz="5400" dirty="0"/>
              <a:t>○</a:t>
            </a:r>
            <a:r>
              <a:rPr kumimoji="1" lang="en-US" altLang="ja-JP" sz="5400" dirty="0"/>
              <a:t>× </a:t>
            </a:r>
            <a:r>
              <a:rPr kumimoji="1" lang="ja-JP" altLang="en-US" sz="5400" dirty="0"/>
              <a:t>問題をやってみよう</a:t>
            </a:r>
            <a:br>
              <a:rPr kumimoji="1" lang="en-US" altLang="ja-JP" sz="5400" dirty="0"/>
            </a:br>
            <a:br>
              <a:rPr kumimoji="1" lang="en-US" altLang="ja-JP" sz="5400" dirty="0"/>
            </a:br>
            <a:endParaRPr kumimoji="1" lang="ja-JP" altLang="en-US" sz="5400" dirty="0"/>
          </a:p>
        </p:txBody>
      </p:sp>
      <p:sp>
        <p:nvSpPr>
          <p:cNvPr id="6" name="四角形: 角を丸くする 5">
            <a:hlinkClick r:id="rId2" action="ppaction://hlinksldjump"/>
            <a:extLst>
              <a:ext uri="{FF2B5EF4-FFF2-40B4-BE49-F238E27FC236}">
                <a16:creationId xmlns:a16="http://schemas.microsoft.com/office/drawing/2014/main" id="{04E241DD-0D9C-4BC9-B045-2182AF4B8F77}"/>
              </a:ext>
            </a:extLst>
          </p:cNvPr>
          <p:cNvSpPr/>
          <p:nvPr/>
        </p:nvSpPr>
        <p:spPr>
          <a:xfrm>
            <a:off x="3751142" y="3343053"/>
            <a:ext cx="3709116" cy="172254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スタート</a:t>
            </a:r>
          </a:p>
        </p:txBody>
      </p:sp>
      <p:sp>
        <p:nvSpPr>
          <p:cNvPr id="7" name="正方形/長方形 6">
            <a:extLst>
              <a:ext uri="{FF2B5EF4-FFF2-40B4-BE49-F238E27FC236}">
                <a16:creationId xmlns:a16="http://schemas.microsoft.com/office/drawing/2014/main" id="{E2A23C28-01F4-42A5-BA38-BB16F2AC3FDE}"/>
              </a:ext>
            </a:extLst>
          </p:cNvPr>
          <p:cNvSpPr/>
          <p:nvPr/>
        </p:nvSpPr>
        <p:spPr>
          <a:xfrm>
            <a:off x="932517" y="5884789"/>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4" name="図 3">
            <a:extLst>
              <a:ext uri="{FF2B5EF4-FFF2-40B4-BE49-F238E27FC236}">
                <a16:creationId xmlns:a16="http://schemas.microsoft.com/office/drawing/2014/main" id="{0DB5F26A-2CE1-4478-A06C-C27211A405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4885" y="2500731"/>
            <a:ext cx="3219450" cy="3810000"/>
          </a:xfrm>
          <a:prstGeom prst="rect">
            <a:avLst/>
          </a:prstGeom>
        </p:spPr>
      </p:pic>
    </p:spTree>
    <p:extLst>
      <p:ext uri="{BB962C8B-B14F-4D97-AF65-F5344CB8AC3E}">
        <p14:creationId xmlns:p14="http://schemas.microsoft.com/office/powerpoint/2010/main" val="3651093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51933BC8-4BEE-48C5-BBB9-E3520D7B01E3}"/>
              </a:ext>
            </a:extLst>
          </p:cNvPr>
          <p:cNvSpPr/>
          <p:nvPr/>
        </p:nvSpPr>
        <p:spPr>
          <a:xfrm>
            <a:off x="1061830" y="218567"/>
            <a:ext cx="10068340" cy="814259"/>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7B15859-1B28-4B42-9234-A7AFFEA9ACDB}"/>
              </a:ext>
            </a:extLst>
          </p:cNvPr>
          <p:cNvSpPr>
            <a:spLocks noGrp="1"/>
          </p:cNvSpPr>
          <p:nvPr>
            <p:ph type="title"/>
          </p:nvPr>
        </p:nvSpPr>
        <p:spPr>
          <a:xfrm>
            <a:off x="1179492" y="3337"/>
            <a:ext cx="9601196" cy="1303867"/>
          </a:xfrm>
        </p:spPr>
        <p:txBody>
          <a:bodyPr>
            <a:normAutofit/>
          </a:bodyPr>
          <a:lstStyle/>
          <a:p>
            <a:r>
              <a:rPr kumimoji="1" lang="ja-JP" altLang="en-US" dirty="0"/>
              <a:t>自転車に乗るときの約束</a:t>
            </a:r>
          </a:p>
        </p:txBody>
      </p:sp>
      <p:pic>
        <p:nvPicPr>
          <p:cNvPr id="4" name="図 3">
            <a:extLst>
              <a:ext uri="{FF2B5EF4-FFF2-40B4-BE49-F238E27FC236}">
                <a16:creationId xmlns:a16="http://schemas.microsoft.com/office/drawing/2014/main" id="{51FF321B-C07A-4A6B-A3DA-006673243D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994" y="1800827"/>
            <a:ext cx="2034451" cy="2034451"/>
          </a:xfrm>
          <a:prstGeom prst="rect">
            <a:avLst/>
          </a:prstGeom>
        </p:spPr>
      </p:pic>
      <p:pic>
        <p:nvPicPr>
          <p:cNvPr id="6" name="図 5">
            <a:extLst>
              <a:ext uri="{FF2B5EF4-FFF2-40B4-BE49-F238E27FC236}">
                <a16:creationId xmlns:a16="http://schemas.microsoft.com/office/drawing/2014/main" id="{9D907DE4-7336-419D-A3E8-5725E213CA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2388" y="4537358"/>
            <a:ext cx="2303665" cy="1568135"/>
          </a:xfrm>
          <a:prstGeom prst="rect">
            <a:avLst/>
          </a:prstGeom>
        </p:spPr>
      </p:pic>
      <p:pic>
        <p:nvPicPr>
          <p:cNvPr id="8" name="図 7">
            <a:extLst>
              <a:ext uri="{FF2B5EF4-FFF2-40B4-BE49-F238E27FC236}">
                <a16:creationId xmlns:a16="http://schemas.microsoft.com/office/drawing/2014/main" id="{F9199069-B946-4649-A3EE-D754BE3F7C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892" y="1941935"/>
            <a:ext cx="2595423" cy="2595423"/>
          </a:xfrm>
          <a:prstGeom prst="rect">
            <a:avLst/>
          </a:prstGeom>
        </p:spPr>
      </p:pic>
      <p:pic>
        <p:nvPicPr>
          <p:cNvPr id="10" name="図 9">
            <a:extLst>
              <a:ext uri="{FF2B5EF4-FFF2-40B4-BE49-F238E27FC236}">
                <a16:creationId xmlns:a16="http://schemas.microsoft.com/office/drawing/2014/main" id="{7F8F22F7-3E2B-4BEA-BEAD-D4999739C0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9315" y="1941936"/>
            <a:ext cx="2595422" cy="2595422"/>
          </a:xfrm>
          <a:prstGeom prst="rect">
            <a:avLst/>
          </a:prstGeom>
        </p:spPr>
      </p:pic>
      <p:sp>
        <p:nvSpPr>
          <p:cNvPr id="17" name="テキスト ボックス 16">
            <a:extLst>
              <a:ext uri="{FF2B5EF4-FFF2-40B4-BE49-F238E27FC236}">
                <a16:creationId xmlns:a16="http://schemas.microsoft.com/office/drawing/2014/main" id="{45EBE496-20DA-4E43-8F2D-9949D4BE13CD}"/>
              </a:ext>
            </a:extLst>
          </p:cNvPr>
          <p:cNvSpPr txBox="1"/>
          <p:nvPr/>
        </p:nvSpPr>
        <p:spPr>
          <a:xfrm>
            <a:off x="623893" y="1356914"/>
            <a:ext cx="3629520" cy="523220"/>
          </a:xfrm>
          <a:prstGeom prst="rect">
            <a:avLst/>
          </a:prstGeom>
          <a:noFill/>
        </p:spPr>
        <p:txBody>
          <a:bodyPr wrap="none" rtlCol="0">
            <a:spAutoFit/>
          </a:bodyPr>
          <a:lstStyle/>
          <a:p>
            <a:r>
              <a:rPr kumimoji="1" lang="ja-JP" altLang="en-US" sz="2800" b="1" u="sng" dirty="0">
                <a:solidFill>
                  <a:srgbClr val="FF0000"/>
                </a:solidFill>
              </a:rPr>
              <a:t>① 交通ルールを守ろう</a:t>
            </a:r>
          </a:p>
        </p:txBody>
      </p:sp>
      <p:sp>
        <p:nvSpPr>
          <p:cNvPr id="18" name="テキスト ボックス 17">
            <a:extLst>
              <a:ext uri="{FF2B5EF4-FFF2-40B4-BE49-F238E27FC236}">
                <a16:creationId xmlns:a16="http://schemas.microsoft.com/office/drawing/2014/main" id="{848A4B55-1BED-49BE-BEEA-53E5503DDCFE}"/>
              </a:ext>
            </a:extLst>
          </p:cNvPr>
          <p:cNvSpPr txBox="1"/>
          <p:nvPr/>
        </p:nvSpPr>
        <p:spPr>
          <a:xfrm>
            <a:off x="6377264" y="1408461"/>
            <a:ext cx="3616696" cy="523220"/>
          </a:xfrm>
          <a:prstGeom prst="rect">
            <a:avLst/>
          </a:prstGeom>
          <a:noFill/>
        </p:spPr>
        <p:txBody>
          <a:bodyPr wrap="none" rtlCol="0">
            <a:spAutoFit/>
          </a:bodyPr>
          <a:lstStyle/>
          <a:p>
            <a:r>
              <a:rPr kumimoji="1" lang="ja-JP" altLang="en-US" sz="2800" b="1" u="sng" dirty="0">
                <a:solidFill>
                  <a:srgbClr val="FF0000"/>
                </a:solidFill>
              </a:rPr>
              <a:t>② ヘルメットをかぶろう</a:t>
            </a:r>
          </a:p>
        </p:txBody>
      </p:sp>
      <p:sp>
        <p:nvSpPr>
          <p:cNvPr id="19" name="テキスト ボックス 18">
            <a:extLst>
              <a:ext uri="{FF2B5EF4-FFF2-40B4-BE49-F238E27FC236}">
                <a16:creationId xmlns:a16="http://schemas.microsoft.com/office/drawing/2014/main" id="{47A81AF6-5543-43F6-AF8B-7C9B959317FF}"/>
              </a:ext>
            </a:extLst>
          </p:cNvPr>
          <p:cNvSpPr txBox="1"/>
          <p:nvPr/>
        </p:nvSpPr>
        <p:spPr>
          <a:xfrm>
            <a:off x="6377264" y="3996564"/>
            <a:ext cx="5206875" cy="523220"/>
          </a:xfrm>
          <a:prstGeom prst="rect">
            <a:avLst/>
          </a:prstGeom>
          <a:noFill/>
        </p:spPr>
        <p:txBody>
          <a:bodyPr wrap="none" rtlCol="0">
            <a:spAutoFit/>
          </a:bodyPr>
          <a:lstStyle/>
          <a:p>
            <a:r>
              <a:rPr kumimoji="1" lang="ja-JP" altLang="en-US" sz="2800" b="1" u="sng" dirty="0">
                <a:solidFill>
                  <a:srgbClr val="FF0000"/>
                </a:solidFill>
              </a:rPr>
              <a:t>③盗まれないようにカギを掛けよう</a:t>
            </a:r>
          </a:p>
        </p:txBody>
      </p:sp>
      <p:sp>
        <p:nvSpPr>
          <p:cNvPr id="20" name="四角形: 角を丸くする 19">
            <a:hlinkClick r:id="rId6" action="ppaction://hlinksldjump"/>
            <a:extLst>
              <a:ext uri="{FF2B5EF4-FFF2-40B4-BE49-F238E27FC236}">
                <a16:creationId xmlns:a16="http://schemas.microsoft.com/office/drawing/2014/main" id="{757597DD-F329-40B5-8226-A9D158C22A56}"/>
              </a:ext>
            </a:extLst>
          </p:cNvPr>
          <p:cNvSpPr/>
          <p:nvPr/>
        </p:nvSpPr>
        <p:spPr>
          <a:xfrm>
            <a:off x="9474154" y="5618783"/>
            <a:ext cx="2501704" cy="1020650"/>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14" name="正方形/長方形 13">
            <a:extLst>
              <a:ext uri="{FF2B5EF4-FFF2-40B4-BE49-F238E27FC236}">
                <a16:creationId xmlns:a16="http://schemas.microsoft.com/office/drawing/2014/main" id="{9FCC5D47-519C-4EFA-AEAB-D2B9E97112DB}"/>
              </a:ext>
            </a:extLst>
          </p:cNvPr>
          <p:cNvSpPr/>
          <p:nvPr/>
        </p:nvSpPr>
        <p:spPr>
          <a:xfrm>
            <a:off x="566184" y="6123067"/>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568339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1172903" y="1186252"/>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491558" y="2882205"/>
            <a:ext cx="9482166" cy="861774"/>
          </a:xfrm>
          <a:prstGeom prst="rect">
            <a:avLst/>
          </a:prstGeom>
          <a:noFill/>
        </p:spPr>
        <p:txBody>
          <a:bodyPr wrap="square" rtlCol="0">
            <a:spAutoFit/>
          </a:bodyPr>
          <a:lstStyle/>
          <a:p>
            <a:r>
              <a:rPr lang="ja-JP" altLang="en-US" sz="3600" b="1" dirty="0"/>
              <a:t>１．自転車は自動車の仲間である。</a:t>
            </a:r>
            <a:r>
              <a:rPr lang="ja-JP" altLang="en-US" sz="1600" b="1" dirty="0"/>
              <a:t>　</a:t>
            </a:r>
            <a:r>
              <a:rPr lang="ja-JP" altLang="en-US" sz="1400" b="1" dirty="0"/>
              <a:t>　</a:t>
            </a:r>
            <a:endParaRPr lang="en-US" altLang="ja-JP" sz="1400" b="1" dirty="0"/>
          </a:p>
          <a:p>
            <a:r>
              <a:rPr lang="ja-JP" altLang="en-US" sz="1400" b="1" dirty="0"/>
              <a:t>　　</a:t>
            </a:r>
            <a:endParaRPr kumimoji="1" lang="en-US" altLang="ja-JP" sz="1400" b="1" dirty="0"/>
          </a:p>
        </p:txBody>
      </p:sp>
      <p:pic>
        <p:nvPicPr>
          <p:cNvPr id="6" name="図 5">
            <a:extLst>
              <a:ext uri="{FF2B5EF4-FFF2-40B4-BE49-F238E27FC236}">
                <a16:creationId xmlns:a16="http://schemas.microsoft.com/office/drawing/2014/main" id="{13EA28C8-843E-4510-B9F8-7065DB0E76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45343" y="3915947"/>
            <a:ext cx="2754434" cy="2558563"/>
          </a:xfrm>
          <a:prstGeom prst="rect">
            <a:avLst/>
          </a:prstGeom>
        </p:spPr>
      </p:pic>
      <p:sp>
        <p:nvSpPr>
          <p:cNvPr id="7" name="四角形: 角を丸くする 6">
            <a:hlinkClick r:id="rId3" action="ppaction://hlinksldjump"/>
            <a:extLst>
              <a:ext uri="{FF2B5EF4-FFF2-40B4-BE49-F238E27FC236}">
                <a16:creationId xmlns:a16="http://schemas.microsoft.com/office/drawing/2014/main" id="{6C627BC3-54DC-4717-B46D-EFADE366C2C9}"/>
              </a:ext>
            </a:extLst>
          </p:cNvPr>
          <p:cNvSpPr/>
          <p:nvPr/>
        </p:nvSpPr>
        <p:spPr>
          <a:xfrm>
            <a:off x="2339357" y="4718709"/>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4"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616020" y="619148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882352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761E19E7-CCBD-4D04-A594-BC246B3122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1341" y="224319"/>
            <a:ext cx="2667584" cy="3204681"/>
          </a:xfrm>
          <a:prstGeom prst="rect">
            <a:avLst/>
          </a:prstGeom>
        </p:spPr>
      </p:pic>
      <p:sp>
        <p:nvSpPr>
          <p:cNvPr id="7" name="テキスト ボックス 6">
            <a:extLst>
              <a:ext uri="{FF2B5EF4-FFF2-40B4-BE49-F238E27FC236}">
                <a16:creationId xmlns:a16="http://schemas.microsoft.com/office/drawing/2014/main" id="{D3A3AF69-EF6E-4872-979F-C8D8943C560F}"/>
              </a:ext>
            </a:extLst>
          </p:cNvPr>
          <p:cNvSpPr txBox="1"/>
          <p:nvPr/>
        </p:nvSpPr>
        <p:spPr>
          <a:xfrm>
            <a:off x="1461285" y="3854211"/>
            <a:ext cx="9269429" cy="1446550"/>
          </a:xfrm>
          <a:prstGeom prst="rect">
            <a:avLst/>
          </a:prstGeom>
          <a:noFill/>
        </p:spPr>
        <p:txBody>
          <a:bodyPr wrap="square" rtlCol="0">
            <a:spAutoFit/>
          </a:bodyPr>
          <a:lstStyle/>
          <a:p>
            <a:r>
              <a:rPr kumimoji="1" lang="ja-JP" altLang="en-US" sz="4400" dirty="0"/>
              <a:t>自転車は軽車両という車の仲間なので、交通ルールを守らなければいけません。</a:t>
            </a:r>
          </a:p>
        </p:txBody>
      </p:sp>
      <p:sp>
        <p:nvSpPr>
          <p:cNvPr id="8" name="四角形: 角を丸くする 7">
            <a:hlinkClick r:id="rId3" action="ppaction://hlinksldjump"/>
            <a:extLst>
              <a:ext uri="{FF2B5EF4-FFF2-40B4-BE49-F238E27FC236}">
                <a16:creationId xmlns:a16="http://schemas.microsoft.com/office/drawing/2014/main" id="{9FEA8357-3588-4AC4-9A55-4C6557F9013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4632944" y="1498052"/>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590127" y="613931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189467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四角形: 角を丸くする 9">
            <a:hlinkClick r:id="rId2" action="ppaction://hlinksldjump"/>
            <a:extLst>
              <a:ext uri="{FF2B5EF4-FFF2-40B4-BE49-F238E27FC236}">
                <a16:creationId xmlns:a16="http://schemas.microsoft.com/office/drawing/2014/main" id="{39878FB6-4377-4B43-BA63-5639AD644295}"/>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12" name="図 11">
            <a:extLst>
              <a:ext uri="{FF2B5EF4-FFF2-40B4-BE49-F238E27FC236}">
                <a16:creationId xmlns:a16="http://schemas.microsoft.com/office/drawing/2014/main" id="{88371605-8825-4DBF-8A03-44A473C0D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7157" y="303501"/>
            <a:ext cx="2947336" cy="2947336"/>
          </a:xfrm>
          <a:prstGeom prst="rect">
            <a:avLst/>
          </a:prstGeom>
        </p:spPr>
      </p:pic>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724247" y="6105538"/>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3" name="テキスト ボックス 12">
            <a:extLst>
              <a:ext uri="{FF2B5EF4-FFF2-40B4-BE49-F238E27FC236}">
                <a16:creationId xmlns:a16="http://schemas.microsoft.com/office/drawing/2014/main" id="{8D7BB994-5701-41C0-890A-D6F2E79D2FBB}"/>
              </a:ext>
            </a:extLst>
          </p:cNvPr>
          <p:cNvSpPr txBox="1"/>
          <p:nvPr/>
        </p:nvSpPr>
        <p:spPr>
          <a:xfrm>
            <a:off x="1461285" y="3551966"/>
            <a:ext cx="9269429" cy="1446550"/>
          </a:xfrm>
          <a:prstGeom prst="rect">
            <a:avLst/>
          </a:prstGeom>
          <a:noFill/>
        </p:spPr>
        <p:txBody>
          <a:bodyPr wrap="square" rtlCol="0">
            <a:spAutoFit/>
          </a:bodyPr>
          <a:lstStyle/>
          <a:p>
            <a:r>
              <a:rPr kumimoji="1" lang="ja-JP" altLang="en-US" sz="4400" dirty="0"/>
              <a:t>自転車は軽車両という車の仲間なので、交通ルールを守らなければいけません。</a:t>
            </a:r>
          </a:p>
        </p:txBody>
      </p:sp>
    </p:spTree>
    <p:extLst>
      <p:ext uri="{BB962C8B-B14F-4D97-AF65-F5344CB8AC3E}">
        <p14:creationId xmlns:p14="http://schemas.microsoft.com/office/powerpoint/2010/main" val="16172059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8" name="テキスト ボックス 7">
            <a:extLst>
              <a:ext uri="{FF2B5EF4-FFF2-40B4-BE49-F238E27FC236}">
                <a16:creationId xmlns:a16="http://schemas.microsoft.com/office/drawing/2014/main" id="{266CAB30-2557-4C84-BD78-2A63ABD1E5BE}"/>
              </a:ext>
            </a:extLst>
          </p:cNvPr>
          <p:cNvSpPr txBox="1"/>
          <p:nvPr/>
        </p:nvSpPr>
        <p:spPr>
          <a:xfrm>
            <a:off x="1124874" y="2855237"/>
            <a:ext cx="11067126" cy="584775"/>
          </a:xfrm>
          <a:prstGeom prst="rect">
            <a:avLst/>
          </a:prstGeom>
          <a:noFill/>
        </p:spPr>
        <p:txBody>
          <a:bodyPr wrap="square" rtlCol="0">
            <a:spAutoFit/>
          </a:bodyPr>
          <a:lstStyle/>
          <a:p>
            <a:r>
              <a:rPr lang="ja-JP" altLang="en-US" sz="3200" b="1" dirty="0"/>
              <a:t>２．自転車に乗るときは、ヘルメットを被らなければならない。</a:t>
            </a:r>
            <a:endParaRPr kumimoji="1" lang="ja-JP" altLang="en-US" sz="3200" b="1" dirty="0"/>
          </a:p>
        </p:txBody>
      </p:sp>
      <p:pic>
        <p:nvPicPr>
          <p:cNvPr id="10" name="図 9">
            <a:extLst>
              <a:ext uri="{FF2B5EF4-FFF2-40B4-BE49-F238E27FC236}">
                <a16:creationId xmlns:a16="http://schemas.microsoft.com/office/drawing/2014/main" id="{9E0C7197-C696-4533-B554-B6A53F705C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8839" y="3874635"/>
            <a:ext cx="2693401" cy="269340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正方形/長方形 10">
            <a:extLst>
              <a:ext uri="{FF2B5EF4-FFF2-40B4-BE49-F238E27FC236}">
                <a16:creationId xmlns:a16="http://schemas.microsoft.com/office/drawing/2014/main" id="{53AC3897-4F80-45F5-95A6-CF557A4A75FA}"/>
              </a:ext>
            </a:extLst>
          </p:cNvPr>
          <p:cNvSpPr/>
          <p:nvPr/>
        </p:nvSpPr>
        <p:spPr>
          <a:xfrm>
            <a:off x="677768" y="6106371"/>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775D8E2E-3B42-4041-9F2B-AF48AEA60D9C}"/>
              </a:ext>
            </a:extLst>
          </p:cNvPr>
          <p:cNvSpPr/>
          <p:nvPr/>
        </p:nvSpPr>
        <p:spPr>
          <a:xfrm>
            <a:off x="1208266" y="1090553"/>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42673874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2018805"/>
            <a:ext cx="10515600" cy="4351338"/>
          </a:xfrm>
        </p:spPr>
        <p:txBody>
          <a:bodyPr>
            <a:normAutofit/>
          </a:bodyPr>
          <a:lstStyle/>
          <a:p>
            <a:pPr marL="0" indent="0">
              <a:buNone/>
            </a:pPr>
            <a:r>
              <a:rPr lang="ja-JP" altLang="en-US" dirty="0"/>
              <a:t>　</a:t>
            </a:r>
            <a:endParaRPr kumimoji="1" lang="ja-JP" altLang="en-US" sz="3000" dirty="0">
              <a:solidFill>
                <a:srgbClr val="002060"/>
              </a:solidFill>
            </a:endParaRPr>
          </a:p>
        </p:txBody>
      </p:sp>
      <p:sp>
        <p:nvSpPr>
          <p:cNvPr id="6" name="テキスト ボックス 5">
            <a:extLst>
              <a:ext uri="{FF2B5EF4-FFF2-40B4-BE49-F238E27FC236}">
                <a16:creationId xmlns:a16="http://schemas.microsoft.com/office/drawing/2014/main" id="{D6A5F230-EFE1-49AA-83B7-9E1D4DBFB947}"/>
              </a:ext>
            </a:extLst>
          </p:cNvPr>
          <p:cNvSpPr txBox="1"/>
          <p:nvPr/>
        </p:nvSpPr>
        <p:spPr>
          <a:xfrm>
            <a:off x="1068237" y="3951075"/>
            <a:ext cx="10285563" cy="1200329"/>
          </a:xfrm>
          <a:prstGeom prst="rect">
            <a:avLst/>
          </a:prstGeom>
          <a:noFill/>
        </p:spPr>
        <p:txBody>
          <a:bodyPr wrap="square" rtlCol="0">
            <a:spAutoFit/>
          </a:bodyPr>
          <a:lstStyle/>
          <a:p>
            <a:r>
              <a:rPr kumimoji="1" lang="ja-JP" altLang="en-US" sz="3600" dirty="0"/>
              <a:t>ヘルメットは命を守る大切な道具です。</a:t>
            </a:r>
            <a:endParaRPr kumimoji="1" lang="en-US" altLang="ja-JP" sz="3600" dirty="0"/>
          </a:p>
          <a:p>
            <a:r>
              <a:rPr kumimoji="1" lang="ja-JP" altLang="en-US" sz="3600" dirty="0"/>
              <a:t>自転車に乗るときはヘルメットを被りましょう。</a:t>
            </a:r>
          </a:p>
        </p:txBody>
      </p:sp>
      <p:sp>
        <p:nvSpPr>
          <p:cNvPr id="8" name="四角形: 角を丸くする 7">
            <a:hlinkClick r:id="rId2" action="ppaction://hlinksldjump"/>
            <a:extLst>
              <a:ext uri="{FF2B5EF4-FFF2-40B4-BE49-F238E27FC236}">
                <a16:creationId xmlns:a16="http://schemas.microsoft.com/office/drawing/2014/main" id="{3C8D33A3-12A9-4467-A60C-4AB548A590F9}"/>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10" name="図 9">
            <a:extLst>
              <a:ext uri="{FF2B5EF4-FFF2-40B4-BE49-F238E27FC236}">
                <a16:creationId xmlns:a16="http://schemas.microsoft.com/office/drawing/2014/main" id="{5B87FBD9-915F-4151-B2BA-0B2FAA144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5384" y="216594"/>
            <a:ext cx="2667584" cy="3204681"/>
          </a:xfrm>
          <a:prstGeom prst="rect">
            <a:avLst/>
          </a:prstGeom>
        </p:spPr>
      </p:pic>
      <p:sp>
        <p:nvSpPr>
          <p:cNvPr id="9" name="タイトル 1">
            <a:extLst>
              <a:ext uri="{FF2B5EF4-FFF2-40B4-BE49-F238E27FC236}">
                <a16:creationId xmlns:a16="http://schemas.microsoft.com/office/drawing/2014/main" id="{ED2AC1E2-342B-48F7-9561-F3E4474BF881}"/>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1" name="タイトル 1">
            <a:extLst>
              <a:ext uri="{FF2B5EF4-FFF2-40B4-BE49-F238E27FC236}">
                <a16:creationId xmlns:a16="http://schemas.microsoft.com/office/drawing/2014/main" id="{F197CA56-6D61-4DB7-900F-886DCD6F8A6F}"/>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dirty="0">
                <a:solidFill>
                  <a:srgbClr val="FF0000"/>
                </a:solidFill>
              </a:rPr>
              <a:t>正解</a:t>
            </a:r>
          </a:p>
        </p:txBody>
      </p:sp>
      <p:sp>
        <p:nvSpPr>
          <p:cNvPr id="12" name="正方形/長方形 11">
            <a:extLst>
              <a:ext uri="{FF2B5EF4-FFF2-40B4-BE49-F238E27FC236}">
                <a16:creationId xmlns:a16="http://schemas.microsoft.com/office/drawing/2014/main" id="{A0E248FC-6B5C-438A-BC8A-EDF00008961F}"/>
              </a:ext>
            </a:extLst>
          </p:cNvPr>
          <p:cNvSpPr/>
          <p:nvPr/>
        </p:nvSpPr>
        <p:spPr>
          <a:xfrm>
            <a:off x="838200" y="5908478"/>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236312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1840498"/>
            <a:ext cx="10515600" cy="4351338"/>
          </a:xfrm>
        </p:spPr>
        <p:txBody>
          <a:bodyPr>
            <a:normAutofit/>
          </a:bodyPr>
          <a:lstStyle/>
          <a:p>
            <a:pPr marL="0" indent="0">
              <a:buNone/>
            </a:pPr>
            <a:r>
              <a:rPr lang="ja-JP" altLang="en-US" dirty="0"/>
              <a:t>　</a:t>
            </a:r>
            <a:endParaRPr kumimoji="1" lang="ja-JP" altLang="en-US" sz="3000" dirty="0">
              <a:solidFill>
                <a:srgbClr val="002060"/>
              </a:solidFill>
            </a:endParaRPr>
          </a:p>
        </p:txBody>
      </p:sp>
      <p:sp>
        <p:nvSpPr>
          <p:cNvPr id="9" name="四角形: 角を丸くする 8">
            <a:hlinkClick r:id="rId2" action="ppaction://hlinksldjump"/>
            <a:extLst>
              <a:ext uri="{FF2B5EF4-FFF2-40B4-BE49-F238E27FC236}">
                <a16:creationId xmlns:a16="http://schemas.microsoft.com/office/drawing/2014/main" id="{505E7F6E-3A06-481D-BE0B-2D3F61935E7E}"/>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11" name="図 10">
            <a:extLst>
              <a:ext uri="{FF2B5EF4-FFF2-40B4-BE49-F238E27FC236}">
                <a16:creationId xmlns:a16="http://schemas.microsoft.com/office/drawing/2014/main" id="{E449BBF7-6D1A-4870-B85F-7BD752BA30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0114" y="394294"/>
            <a:ext cx="2947336" cy="2947336"/>
          </a:xfrm>
          <a:prstGeom prst="rect">
            <a:avLst/>
          </a:prstGeom>
        </p:spPr>
      </p:pic>
      <p:sp>
        <p:nvSpPr>
          <p:cNvPr id="10" name="タイトル 1">
            <a:extLst>
              <a:ext uri="{FF2B5EF4-FFF2-40B4-BE49-F238E27FC236}">
                <a16:creationId xmlns:a16="http://schemas.microsoft.com/office/drawing/2014/main" id="{03EC0965-1D7E-433B-A8E1-000FB05C664D}"/>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2" name="タイトル 1">
            <a:extLst>
              <a:ext uri="{FF2B5EF4-FFF2-40B4-BE49-F238E27FC236}">
                <a16:creationId xmlns:a16="http://schemas.microsoft.com/office/drawing/2014/main" id="{A116CEE4-BF53-474A-A5DA-A14C15406ABE}"/>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AF007450-3C13-4E25-B365-6264BA63B988}"/>
              </a:ext>
            </a:extLst>
          </p:cNvPr>
          <p:cNvSpPr/>
          <p:nvPr/>
        </p:nvSpPr>
        <p:spPr>
          <a:xfrm>
            <a:off x="590127" y="5942783"/>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3" name="テキスト ボックス 12">
            <a:extLst>
              <a:ext uri="{FF2B5EF4-FFF2-40B4-BE49-F238E27FC236}">
                <a16:creationId xmlns:a16="http://schemas.microsoft.com/office/drawing/2014/main" id="{69F9C9E1-EE12-45CB-A802-0D710879D4F3}"/>
              </a:ext>
            </a:extLst>
          </p:cNvPr>
          <p:cNvSpPr txBox="1"/>
          <p:nvPr/>
        </p:nvSpPr>
        <p:spPr>
          <a:xfrm>
            <a:off x="1627979" y="3827411"/>
            <a:ext cx="10285563" cy="1200329"/>
          </a:xfrm>
          <a:prstGeom prst="rect">
            <a:avLst/>
          </a:prstGeom>
          <a:noFill/>
        </p:spPr>
        <p:txBody>
          <a:bodyPr wrap="square" rtlCol="0">
            <a:spAutoFit/>
          </a:bodyPr>
          <a:lstStyle/>
          <a:p>
            <a:r>
              <a:rPr kumimoji="1" lang="ja-JP" altLang="en-US" sz="3600" dirty="0"/>
              <a:t>ヘルメットは命を守る大切な道具です。</a:t>
            </a:r>
            <a:endParaRPr kumimoji="1" lang="en-US" altLang="ja-JP" sz="3600" dirty="0"/>
          </a:p>
          <a:p>
            <a:r>
              <a:rPr kumimoji="1" lang="ja-JP" altLang="en-US" sz="3600" dirty="0"/>
              <a:t>自転車に乗るときはヘルメットを被りましょう。</a:t>
            </a:r>
          </a:p>
        </p:txBody>
      </p:sp>
    </p:spTree>
    <p:extLst>
      <p:ext uri="{BB962C8B-B14F-4D97-AF65-F5344CB8AC3E}">
        <p14:creationId xmlns:p14="http://schemas.microsoft.com/office/powerpoint/2010/main" val="212245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1106851" y="2981782"/>
            <a:ext cx="9022641" cy="584775"/>
          </a:xfrm>
          <a:prstGeom prst="rect">
            <a:avLst/>
          </a:prstGeom>
          <a:noFill/>
        </p:spPr>
        <p:txBody>
          <a:bodyPr wrap="square" rtlCol="0">
            <a:spAutoFit/>
          </a:bodyPr>
          <a:lstStyle/>
          <a:p>
            <a:r>
              <a:rPr lang="ja-JP" altLang="en-US" sz="3200" b="1" dirty="0"/>
              <a:t>３　自転車は道路の右側を走る。</a:t>
            </a:r>
            <a:endParaRPr kumimoji="1" lang="ja-JP" altLang="en-US" sz="3200" b="1" dirty="0"/>
          </a:p>
        </p:txBody>
      </p:sp>
      <p:pic>
        <p:nvPicPr>
          <p:cNvPr id="12" name="図 11">
            <a:extLst>
              <a:ext uri="{FF2B5EF4-FFF2-40B4-BE49-F238E27FC236}">
                <a16:creationId xmlns:a16="http://schemas.microsoft.com/office/drawing/2014/main" id="{2BE8B839-F09F-4DF0-ADED-077CA5B69D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7605" y="3668461"/>
            <a:ext cx="2411109" cy="241110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正方形/長方形 7">
            <a:extLst>
              <a:ext uri="{FF2B5EF4-FFF2-40B4-BE49-F238E27FC236}">
                <a16:creationId xmlns:a16="http://schemas.microsoft.com/office/drawing/2014/main" id="{440B9114-28BB-4A82-B63B-416DFCB0E3B6}"/>
              </a:ext>
            </a:extLst>
          </p:cNvPr>
          <p:cNvSpPr/>
          <p:nvPr/>
        </p:nvSpPr>
        <p:spPr>
          <a:xfrm>
            <a:off x="742151" y="6092449"/>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0" name="正方形/長方形 9">
            <a:extLst>
              <a:ext uri="{FF2B5EF4-FFF2-40B4-BE49-F238E27FC236}">
                <a16:creationId xmlns:a16="http://schemas.microsoft.com/office/drawing/2014/main" id="{483E56FC-8516-463B-BD54-D633848D634F}"/>
              </a:ext>
            </a:extLst>
          </p:cNvPr>
          <p:cNvSpPr/>
          <p:nvPr/>
        </p:nvSpPr>
        <p:spPr>
          <a:xfrm>
            <a:off x="1106851" y="1301475"/>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25149171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1023515" y="3481288"/>
            <a:ext cx="10144969" cy="1077218"/>
          </a:xfrm>
          <a:prstGeom prst="rect">
            <a:avLst/>
          </a:prstGeom>
          <a:noFill/>
        </p:spPr>
        <p:txBody>
          <a:bodyPr wrap="square" rtlCol="0">
            <a:noAutofit/>
          </a:bodyPr>
          <a:lstStyle/>
          <a:p>
            <a:r>
              <a:rPr lang="ja-JP" altLang="en-US" sz="3600" dirty="0"/>
              <a:t>歩道のない道路では、自転車は左側を走ります。</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12" name="図 11">
            <a:extLst>
              <a:ext uri="{FF2B5EF4-FFF2-40B4-BE49-F238E27FC236}">
                <a16:creationId xmlns:a16="http://schemas.microsoft.com/office/drawing/2014/main" id="{30FFD379-3666-47F1-8266-0B895F441A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0835" y="224319"/>
            <a:ext cx="2667584" cy="3204681"/>
          </a:xfrm>
          <a:prstGeom prst="rect">
            <a:avLst/>
          </a:prstGeom>
        </p:spPr>
      </p:pic>
      <p:pic>
        <p:nvPicPr>
          <p:cNvPr id="5" name="図 4">
            <a:extLst>
              <a:ext uri="{FF2B5EF4-FFF2-40B4-BE49-F238E27FC236}">
                <a16:creationId xmlns:a16="http://schemas.microsoft.com/office/drawing/2014/main" id="{504EAF4C-C1DB-4231-BA23-ABA94E4954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3907" y="4470362"/>
            <a:ext cx="2926266" cy="1580065"/>
          </a:xfrm>
          <a:prstGeom prst="rect">
            <a:avLst/>
          </a:prstGeom>
        </p:spPr>
      </p:pic>
      <p:sp>
        <p:nvSpPr>
          <p:cNvPr id="10" name="タイトル 1">
            <a:extLst>
              <a:ext uri="{FF2B5EF4-FFF2-40B4-BE49-F238E27FC236}">
                <a16:creationId xmlns:a16="http://schemas.microsoft.com/office/drawing/2014/main" id="{06647E43-86B2-49B9-9598-E497D199B384}"/>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1" name="タイトル 1">
            <a:extLst>
              <a:ext uri="{FF2B5EF4-FFF2-40B4-BE49-F238E27FC236}">
                <a16:creationId xmlns:a16="http://schemas.microsoft.com/office/drawing/2014/main" id="{E4BE5D1F-F92A-4157-AB73-C260A3914BEE}"/>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dirty="0">
                <a:solidFill>
                  <a:srgbClr val="FF0000"/>
                </a:solidFill>
              </a:rPr>
              <a:t>正解</a:t>
            </a:r>
          </a:p>
        </p:txBody>
      </p:sp>
      <p:sp>
        <p:nvSpPr>
          <p:cNvPr id="9" name="正方形/長方形 8">
            <a:extLst>
              <a:ext uri="{FF2B5EF4-FFF2-40B4-BE49-F238E27FC236}">
                <a16:creationId xmlns:a16="http://schemas.microsoft.com/office/drawing/2014/main" id="{F163B71B-0353-4662-8506-B52E58B6A535}"/>
              </a:ext>
            </a:extLst>
          </p:cNvPr>
          <p:cNvSpPr/>
          <p:nvPr/>
        </p:nvSpPr>
        <p:spPr>
          <a:xfrm>
            <a:off x="461778" y="6414403"/>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6759180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1853377"/>
            <a:ext cx="10515600" cy="4351338"/>
          </a:xfrm>
        </p:spPr>
        <p:txBody>
          <a:bodyPr>
            <a:normAutofit/>
          </a:bodyPr>
          <a:lstStyle/>
          <a:p>
            <a:pPr marL="0" indent="0">
              <a:buNone/>
            </a:pPr>
            <a:r>
              <a:rPr lang="ja-JP" altLang="en-US" dirty="0"/>
              <a:t>　</a:t>
            </a:r>
            <a:endParaRPr kumimoji="1" lang="ja-JP" altLang="en-US" sz="3000" dirty="0">
              <a:solidFill>
                <a:srgbClr val="002060"/>
              </a:solidFill>
            </a:endParaRPr>
          </a:p>
        </p:txBody>
      </p:sp>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12" name="図 11">
            <a:extLst>
              <a:ext uri="{FF2B5EF4-FFF2-40B4-BE49-F238E27FC236}">
                <a16:creationId xmlns:a16="http://schemas.microsoft.com/office/drawing/2014/main" id="{DC13D165-F6CC-4A61-B55B-619F1929A0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848" y="266822"/>
            <a:ext cx="2947336" cy="2947336"/>
          </a:xfrm>
          <a:prstGeom prst="rect">
            <a:avLst/>
          </a:prstGeom>
        </p:spPr>
      </p:pic>
      <p:pic>
        <p:nvPicPr>
          <p:cNvPr id="10" name="図 9">
            <a:extLst>
              <a:ext uri="{FF2B5EF4-FFF2-40B4-BE49-F238E27FC236}">
                <a16:creationId xmlns:a16="http://schemas.microsoft.com/office/drawing/2014/main" id="{43C44C13-C0B9-4689-ACDB-ED738B3019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4853" y="4619462"/>
            <a:ext cx="2926266" cy="1580065"/>
          </a:xfrm>
          <a:prstGeom prst="rect">
            <a:avLst/>
          </a:prstGeom>
        </p:spPr>
      </p:pic>
      <p:sp>
        <p:nvSpPr>
          <p:cNvPr id="11" name="タイトル 1">
            <a:extLst>
              <a:ext uri="{FF2B5EF4-FFF2-40B4-BE49-F238E27FC236}">
                <a16:creationId xmlns:a16="http://schemas.microsoft.com/office/drawing/2014/main" id="{0F5B2A75-195C-43EE-8EBB-1B796C13F26B}"/>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3" name="タイトル 1">
            <a:extLst>
              <a:ext uri="{FF2B5EF4-FFF2-40B4-BE49-F238E27FC236}">
                <a16:creationId xmlns:a16="http://schemas.microsoft.com/office/drawing/2014/main" id="{017B5CC3-B586-473C-A2CD-6FDBA0640150}"/>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14" name="正方形/長方形 13">
            <a:extLst>
              <a:ext uri="{FF2B5EF4-FFF2-40B4-BE49-F238E27FC236}">
                <a16:creationId xmlns:a16="http://schemas.microsoft.com/office/drawing/2014/main" id="{97E05DEA-84D3-4A3D-8B1D-1D500269DC8A}"/>
              </a:ext>
            </a:extLst>
          </p:cNvPr>
          <p:cNvSpPr/>
          <p:nvPr/>
        </p:nvSpPr>
        <p:spPr>
          <a:xfrm>
            <a:off x="428033" y="625516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5" name="テキスト ボックス 14">
            <a:extLst>
              <a:ext uri="{FF2B5EF4-FFF2-40B4-BE49-F238E27FC236}">
                <a16:creationId xmlns:a16="http://schemas.microsoft.com/office/drawing/2014/main" id="{4ED23C5D-48FE-4C4C-942A-B9919CFE392D}"/>
              </a:ext>
            </a:extLst>
          </p:cNvPr>
          <p:cNvSpPr txBox="1"/>
          <p:nvPr/>
        </p:nvSpPr>
        <p:spPr>
          <a:xfrm>
            <a:off x="1414040" y="3525184"/>
            <a:ext cx="10144969" cy="1077218"/>
          </a:xfrm>
          <a:prstGeom prst="rect">
            <a:avLst/>
          </a:prstGeom>
          <a:noFill/>
        </p:spPr>
        <p:txBody>
          <a:bodyPr wrap="square" rtlCol="0">
            <a:noAutofit/>
          </a:bodyPr>
          <a:lstStyle/>
          <a:p>
            <a:r>
              <a:rPr lang="ja-JP" altLang="en-US" sz="3600" dirty="0"/>
              <a:t>歩道のない道路では、自転車は左側を走ります。</a:t>
            </a:r>
          </a:p>
        </p:txBody>
      </p:sp>
    </p:spTree>
    <p:extLst>
      <p:ext uri="{BB962C8B-B14F-4D97-AF65-F5344CB8AC3E}">
        <p14:creationId xmlns:p14="http://schemas.microsoft.com/office/powerpoint/2010/main" val="30683091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1148345" y="2942702"/>
            <a:ext cx="9022641" cy="1077218"/>
          </a:xfrm>
          <a:prstGeom prst="rect">
            <a:avLst/>
          </a:prstGeom>
          <a:noFill/>
        </p:spPr>
        <p:txBody>
          <a:bodyPr wrap="square" rtlCol="0">
            <a:spAutoFit/>
          </a:bodyPr>
          <a:lstStyle/>
          <a:p>
            <a:r>
              <a:rPr lang="ja-JP" altLang="en-US" sz="3200" b="1" dirty="0"/>
              <a:t>４．この標識があるところでは、自転車は停止線の手前で停止し、安全を確認して進む。　</a:t>
            </a:r>
            <a:endParaRPr kumimoji="1" lang="ja-JP" altLang="en-US" sz="3200" b="1" dirty="0"/>
          </a:p>
        </p:txBody>
      </p:sp>
      <p:pic>
        <p:nvPicPr>
          <p:cNvPr id="8" name="図 7">
            <a:extLst>
              <a:ext uri="{FF2B5EF4-FFF2-40B4-BE49-F238E27FC236}">
                <a16:creationId xmlns:a16="http://schemas.microsoft.com/office/drawing/2014/main" id="{C007BB43-6C1E-4074-9406-06EC996BFC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32621" y="4385325"/>
            <a:ext cx="1875734" cy="1875734"/>
          </a:xfrm>
          <a:prstGeom prst="rect">
            <a:avLst/>
          </a:prstGeom>
          <a:ln>
            <a:noFill/>
          </a:ln>
          <a:effectLst>
            <a:outerShdw blurRad="190500" algn="tl" rotWithShape="0">
              <a:srgbClr val="000000">
                <a:alpha val="70000"/>
              </a:srgbClr>
            </a:outerShdw>
          </a:effectLst>
        </p:spPr>
      </p:pic>
      <p:sp>
        <p:nvSpPr>
          <p:cNvPr id="10" name="正方形/長方形 9">
            <a:extLst>
              <a:ext uri="{FF2B5EF4-FFF2-40B4-BE49-F238E27FC236}">
                <a16:creationId xmlns:a16="http://schemas.microsoft.com/office/drawing/2014/main" id="{1E0E4988-ED2A-4B41-A788-E88283FF885F}"/>
              </a:ext>
            </a:extLst>
          </p:cNvPr>
          <p:cNvSpPr/>
          <p:nvPr/>
        </p:nvSpPr>
        <p:spPr>
          <a:xfrm>
            <a:off x="783645" y="6030226"/>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3" name="正方形/長方形 12">
            <a:extLst>
              <a:ext uri="{FF2B5EF4-FFF2-40B4-BE49-F238E27FC236}">
                <a16:creationId xmlns:a16="http://schemas.microsoft.com/office/drawing/2014/main" id="{A342AF37-5E8D-442F-BD8C-0E467431CCD7}"/>
              </a:ext>
            </a:extLst>
          </p:cNvPr>
          <p:cNvSpPr/>
          <p:nvPr/>
        </p:nvSpPr>
        <p:spPr>
          <a:xfrm>
            <a:off x="1148345" y="1302159"/>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1677841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C342DF61-A64E-4769-B1E2-20856B831721}"/>
              </a:ext>
            </a:extLst>
          </p:cNvPr>
          <p:cNvSpPr/>
          <p:nvPr/>
        </p:nvSpPr>
        <p:spPr>
          <a:xfrm>
            <a:off x="1436965" y="256297"/>
            <a:ext cx="8938198" cy="73241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a:extLst>
              <a:ext uri="{FF2B5EF4-FFF2-40B4-BE49-F238E27FC236}">
                <a16:creationId xmlns:a16="http://schemas.microsoft.com/office/drawing/2014/main" id="{F01974F9-9185-44BF-83EA-704694EFB5E2}"/>
              </a:ext>
            </a:extLst>
          </p:cNvPr>
          <p:cNvSpPr/>
          <p:nvPr/>
        </p:nvSpPr>
        <p:spPr>
          <a:xfrm>
            <a:off x="4740105" y="1516234"/>
            <a:ext cx="232433" cy="209941"/>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7B15859-1B28-4B42-9234-A7AFFEA9ACDB}"/>
              </a:ext>
            </a:extLst>
          </p:cNvPr>
          <p:cNvSpPr>
            <a:spLocks noGrp="1"/>
          </p:cNvSpPr>
          <p:nvPr>
            <p:ph type="title"/>
          </p:nvPr>
        </p:nvSpPr>
        <p:spPr>
          <a:xfrm>
            <a:off x="1153839" y="2034"/>
            <a:ext cx="9601196" cy="1303867"/>
          </a:xfrm>
        </p:spPr>
        <p:txBody>
          <a:bodyPr>
            <a:normAutofit/>
          </a:bodyPr>
          <a:lstStyle/>
          <a:p>
            <a:r>
              <a:rPr kumimoji="1" lang="ja-JP" altLang="en-US" dirty="0"/>
              <a:t>自転車の仕組み</a:t>
            </a:r>
          </a:p>
        </p:txBody>
      </p:sp>
      <p:pic>
        <p:nvPicPr>
          <p:cNvPr id="4" name="図 3">
            <a:extLst>
              <a:ext uri="{FF2B5EF4-FFF2-40B4-BE49-F238E27FC236}">
                <a16:creationId xmlns:a16="http://schemas.microsoft.com/office/drawing/2014/main" id="{DCAC10FC-5D5A-4F32-AA54-2766AE8594C2}"/>
              </a:ext>
            </a:extLst>
          </p:cNvPr>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2571352" y="1516234"/>
            <a:ext cx="7149310" cy="4352143"/>
          </a:xfrm>
          <a:prstGeom prst="rect">
            <a:avLst/>
          </a:prstGeom>
        </p:spPr>
      </p:pic>
      <p:sp>
        <p:nvSpPr>
          <p:cNvPr id="6" name="テキスト ボックス 5">
            <a:extLst>
              <a:ext uri="{FF2B5EF4-FFF2-40B4-BE49-F238E27FC236}">
                <a16:creationId xmlns:a16="http://schemas.microsoft.com/office/drawing/2014/main" id="{0D1EFFE7-6E25-4C27-AE8C-0C9C13091E72}"/>
              </a:ext>
            </a:extLst>
          </p:cNvPr>
          <p:cNvSpPr txBox="1"/>
          <p:nvPr/>
        </p:nvSpPr>
        <p:spPr>
          <a:xfrm>
            <a:off x="391201" y="3948205"/>
            <a:ext cx="1205779" cy="584775"/>
          </a:xfrm>
          <a:prstGeom prst="rect">
            <a:avLst/>
          </a:prstGeom>
          <a:noFill/>
        </p:spPr>
        <p:txBody>
          <a:bodyPr wrap="none" rtlCol="0">
            <a:spAutoFit/>
          </a:bodyPr>
          <a:lstStyle/>
          <a:p>
            <a:r>
              <a:rPr kumimoji="1" lang="ja-JP" altLang="en-US" sz="3200" dirty="0"/>
              <a:t>タイヤ</a:t>
            </a:r>
          </a:p>
        </p:txBody>
      </p:sp>
      <p:cxnSp>
        <p:nvCxnSpPr>
          <p:cNvPr id="8" name="直線矢印コネクタ 7">
            <a:extLst>
              <a:ext uri="{FF2B5EF4-FFF2-40B4-BE49-F238E27FC236}">
                <a16:creationId xmlns:a16="http://schemas.microsoft.com/office/drawing/2014/main" id="{5101F67C-3FC2-44AC-80DB-F516DC9D0CC4}"/>
              </a:ext>
            </a:extLst>
          </p:cNvPr>
          <p:cNvCxnSpPr/>
          <p:nvPr/>
        </p:nvCxnSpPr>
        <p:spPr>
          <a:xfrm>
            <a:off x="1596980" y="4240593"/>
            <a:ext cx="1403797"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線矢印コネクタ 8">
            <a:extLst>
              <a:ext uri="{FF2B5EF4-FFF2-40B4-BE49-F238E27FC236}">
                <a16:creationId xmlns:a16="http://schemas.microsoft.com/office/drawing/2014/main" id="{A430CE8F-28F3-444E-955A-34FEDFA375B7}"/>
              </a:ext>
            </a:extLst>
          </p:cNvPr>
          <p:cNvCxnSpPr>
            <a:cxnSpLocks/>
          </p:cNvCxnSpPr>
          <p:nvPr/>
        </p:nvCxnSpPr>
        <p:spPr>
          <a:xfrm flipV="1">
            <a:off x="5074380" y="5049905"/>
            <a:ext cx="880057" cy="81072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6FD1E271-FA0A-4226-A39F-3E6E3E3939DB}"/>
              </a:ext>
            </a:extLst>
          </p:cNvPr>
          <p:cNvSpPr txBox="1"/>
          <p:nvPr/>
        </p:nvSpPr>
        <p:spPr>
          <a:xfrm>
            <a:off x="4227728" y="5842712"/>
            <a:ext cx="1370888" cy="584775"/>
          </a:xfrm>
          <a:prstGeom prst="rect">
            <a:avLst/>
          </a:prstGeom>
          <a:noFill/>
        </p:spPr>
        <p:txBody>
          <a:bodyPr wrap="none" rtlCol="0">
            <a:spAutoFit/>
          </a:bodyPr>
          <a:lstStyle/>
          <a:p>
            <a:r>
              <a:rPr kumimoji="1" lang="ja-JP" altLang="en-US" sz="3200" dirty="0"/>
              <a:t>ペダル</a:t>
            </a:r>
          </a:p>
        </p:txBody>
      </p:sp>
      <p:cxnSp>
        <p:nvCxnSpPr>
          <p:cNvPr id="12" name="直線矢印コネクタ 11">
            <a:extLst>
              <a:ext uri="{FF2B5EF4-FFF2-40B4-BE49-F238E27FC236}">
                <a16:creationId xmlns:a16="http://schemas.microsoft.com/office/drawing/2014/main" id="{2B53D305-C202-4192-83D7-ACF71AE0FA65}"/>
              </a:ext>
            </a:extLst>
          </p:cNvPr>
          <p:cNvCxnSpPr>
            <a:cxnSpLocks/>
            <a:stCxn id="14" idx="1"/>
          </p:cNvCxnSpPr>
          <p:nvPr/>
        </p:nvCxnSpPr>
        <p:spPr>
          <a:xfrm flipH="1">
            <a:off x="5598616" y="1491436"/>
            <a:ext cx="711642" cy="27284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20F84F16-385D-4E8D-A625-32282CD617D6}"/>
              </a:ext>
            </a:extLst>
          </p:cNvPr>
          <p:cNvSpPr txBox="1"/>
          <p:nvPr/>
        </p:nvSpPr>
        <p:spPr>
          <a:xfrm>
            <a:off x="6310258" y="1199048"/>
            <a:ext cx="1641796" cy="584775"/>
          </a:xfrm>
          <a:prstGeom prst="rect">
            <a:avLst/>
          </a:prstGeom>
          <a:noFill/>
        </p:spPr>
        <p:txBody>
          <a:bodyPr wrap="none" rtlCol="0">
            <a:spAutoFit/>
          </a:bodyPr>
          <a:lstStyle/>
          <a:p>
            <a:r>
              <a:rPr kumimoji="1" lang="ja-JP" altLang="en-US" sz="3200" dirty="0"/>
              <a:t>ハンドル</a:t>
            </a:r>
          </a:p>
        </p:txBody>
      </p:sp>
      <p:cxnSp>
        <p:nvCxnSpPr>
          <p:cNvPr id="15" name="直線矢印コネクタ 14">
            <a:extLst>
              <a:ext uri="{FF2B5EF4-FFF2-40B4-BE49-F238E27FC236}">
                <a16:creationId xmlns:a16="http://schemas.microsoft.com/office/drawing/2014/main" id="{3EFBE523-DA03-4BA0-9089-2ECE693E7E73}"/>
              </a:ext>
            </a:extLst>
          </p:cNvPr>
          <p:cNvCxnSpPr>
            <a:cxnSpLocks/>
          </p:cNvCxnSpPr>
          <p:nvPr/>
        </p:nvCxnSpPr>
        <p:spPr>
          <a:xfrm flipH="1">
            <a:off x="7585656" y="2689410"/>
            <a:ext cx="198704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B9AA68F0-4328-42F3-B02C-090941515B1A}"/>
              </a:ext>
            </a:extLst>
          </p:cNvPr>
          <p:cNvSpPr txBox="1"/>
          <p:nvPr/>
        </p:nvSpPr>
        <p:spPr>
          <a:xfrm>
            <a:off x="9572696" y="2397022"/>
            <a:ext cx="1268296" cy="584775"/>
          </a:xfrm>
          <a:prstGeom prst="rect">
            <a:avLst/>
          </a:prstGeom>
          <a:noFill/>
        </p:spPr>
        <p:txBody>
          <a:bodyPr wrap="none" rtlCol="0">
            <a:spAutoFit/>
          </a:bodyPr>
          <a:lstStyle/>
          <a:p>
            <a:r>
              <a:rPr kumimoji="1" lang="ja-JP" altLang="en-US" sz="3200" dirty="0"/>
              <a:t>サドル</a:t>
            </a:r>
          </a:p>
        </p:txBody>
      </p:sp>
      <p:cxnSp>
        <p:nvCxnSpPr>
          <p:cNvPr id="17" name="直線矢印コネクタ 16">
            <a:extLst>
              <a:ext uri="{FF2B5EF4-FFF2-40B4-BE49-F238E27FC236}">
                <a16:creationId xmlns:a16="http://schemas.microsoft.com/office/drawing/2014/main" id="{66A2F2A6-40C7-4489-BCEC-775059CC4356}"/>
              </a:ext>
            </a:extLst>
          </p:cNvPr>
          <p:cNvCxnSpPr>
            <a:cxnSpLocks/>
          </p:cNvCxnSpPr>
          <p:nvPr/>
        </p:nvCxnSpPr>
        <p:spPr>
          <a:xfrm>
            <a:off x="2078142" y="1906073"/>
            <a:ext cx="1566579" cy="126213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AA377E26-49AD-49A9-8F2A-134EA0CA845D}"/>
              </a:ext>
            </a:extLst>
          </p:cNvPr>
          <p:cNvSpPr txBox="1"/>
          <p:nvPr/>
        </p:nvSpPr>
        <p:spPr>
          <a:xfrm>
            <a:off x="1175306" y="1471892"/>
            <a:ext cx="1059906" cy="584775"/>
          </a:xfrm>
          <a:prstGeom prst="rect">
            <a:avLst/>
          </a:prstGeom>
          <a:noFill/>
        </p:spPr>
        <p:txBody>
          <a:bodyPr wrap="none" rtlCol="0">
            <a:spAutoFit/>
          </a:bodyPr>
          <a:lstStyle/>
          <a:p>
            <a:r>
              <a:rPr kumimoji="1" lang="ja-JP" altLang="en-US" sz="3200" dirty="0"/>
              <a:t>ライト</a:t>
            </a:r>
          </a:p>
        </p:txBody>
      </p:sp>
      <p:cxnSp>
        <p:nvCxnSpPr>
          <p:cNvPr id="21" name="直線矢印コネクタ 20">
            <a:extLst>
              <a:ext uri="{FF2B5EF4-FFF2-40B4-BE49-F238E27FC236}">
                <a16:creationId xmlns:a16="http://schemas.microsoft.com/office/drawing/2014/main" id="{6EFC1255-33DE-4DEF-A0A8-F09BF76FF0A3}"/>
              </a:ext>
            </a:extLst>
          </p:cNvPr>
          <p:cNvCxnSpPr>
            <a:cxnSpLocks/>
          </p:cNvCxnSpPr>
          <p:nvPr/>
        </p:nvCxnSpPr>
        <p:spPr>
          <a:xfrm flipH="1" flipV="1">
            <a:off x="9109994" y="3653180"/>
            <a:ext cx="622309" cy="58741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6B42D6E3-25D5-4517-8D82-E94D1684B6D7}"/>
              </a:ext>
            </a:extLst>
          </p:cNvPr>
          <p:cNvSpPr txBox="1"/>
          <p:nvPr/>
        </p:nvSpPr>
        <p:spPr>
          <a:xfrm>
            <a:off x="9732303" y="4052323"/>
            <a:ext cx="1415772" cy="584775"/>
          </a:xfrm>
          <a:prstGeom prst="rect">
            <a:avLst/>
          </a:prstGeom>
          <a:noFill/>
        </p:spPr>
        <p:txBody>
          <a:bodyPr wrap="none" rtlCol="0">
            <a:spAutoFit/>
          </a:bodyPr>
          <a:lstStyle/>
          <a:p>
            <a:r>
              <a:rPr kumimoji="1" lang="ja-JP" altLang="en-US" sz="3200" dirty="0"/>
              <a:t>反射材</a:t>
            </a:r>
          </a:p>
        </p:txBody>
      </p:sp>
      <p:cxnSp>
        <p:nvCxnSpPr>
          <p:cNvPr id="25" name="直線矢印コネクタ 24">
            <a:extLst>
              <a:ext uri="{FF2B5EF4-FFF2-40B4-BE49-F238E27FC236}">
                <a16:creationId xmlns:a16="http://schemas.microsoft.com/office/drawing/2014/main" id="{7CFFC29E-865B-4BF0-B3E4-E658AEDCC6DC}"/>
              </a:ext>
            </a:extLst>
          </p:cNvPr>
          <p:cNvCxnSpPr>
            <a:cxnSpLocks/>
          </p:cNvCxnSpPr>
          <p:nvPr/>
        </p:nvCxnSpPr>
        <p:spPr>
          <a:xfrm flipH="1" flipV="1">
            <a:off x="5475667" y="2125014"/>
            <a:ext cx="1987040" cy="11363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552C1E5C-4BCB-47C6-91BB-A25BBBC25BFB}"/>
              </a:ext>
            </a:extLst>
          </p:cNvPr>
          <p:cNvSpPr txBox="1"/>
          <p:nvPr/>
        </p:nvSpPr>
        <p:spPr>
          <a:xfrm>
            <a:off x="7524008" y="1930017"/>
            <a:ext cx="1734770" cy="584775"/>
          </a:xfrm>
          <a:prstGeom prst="rect">
            <a:avLst/>
          </a:prstGeom>
          <a:noFill/>
        </p:spPr>
        <p:txBody>
          <a:bodyPr wrap="none" rtlCol="0">
            <a:spAutoFit/>
          </a:bodyPr>
          <a:lstStyle/>
          <a:p>
            <a:r>
              <a:rPr kumimoji="1" lang="ja-JP" altLang="en-US" sz="3200" dirty="0"/>
              <a:t>ブレーキ</a:t>
            </a:r>
          </a:p>
        </p:txBody>
      </p:sp>
      <p:cxnSp>
        <p:nvCxnSpPr>
          <p:cNvPr id="32" name="直線矢印コネクタ 31">
            <a:extLst>
              <a:ext uri="{FF2B5EF4-FFF2-40B4-BE49-F238E27FC236}">
                <a16:creationId xmlns:a16="http://schemas.microsoft.com/office/drawing/2014/main" id="{33A859A3-54B9-446F-8DC2-C32AAB8CD603}"/>
              </a:ext>
            </a:extLst>
          </p:cNvPr>
          <p:cNvCxnSpPr>
            <a:cxnSpLocks/>
          </p:cNvCxnSpPr>
          <p:nvPr/>
        </p:nvCxnSpPr>
        <p:spPr>
          <a:xfrm>
            <a:off x="3854579" y="1199114"/>
            <a:ext cx="913253" cy="37881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3B3139C8-5D3E-4041-83B2-F5A63538AE14}"/>
              </a:ext>
            </a:extLst>
          </p:cNvPr>
          <p:cNvSpPr txBox="1"/>
          <p:nvPr/>
        </p:nvSpPr>
        <p:spPr>
          <a:xfrm>
            <a:off x="2946854" y="931459"/>
            <a:ext cx="997389" cy="584775"/>
          </a:xfrm>
          <a:prstGeom prst="rect">
            <a:avLst/>
          </a:prstGeom>
          <a:noFill/>
        </p:spPr>
        <p:txBody>
          <a:bodyPr wrap="none" rtlCol="0">
            <a:spAutoFit/>
          </a:bodyPr>
          <a:lstStyle/>
          <a:p>
            <a:r>
              <a:rPr kumimoji="1" lang="ja-JP" altLang="en-US" sz="3200" dirty="0"/>
              <a:t>ベル</a:t>
            </a:r>
          </a:p>
        </p:txBody>
      </p:sp>
      <p:sp>
        <p:nvSpPr>
          <p:cNvPr id="36" name="四角形: 角を丸くする 35">
            <a:hlinkClick r:id="rId3" action="ppaction://hlinksldjump"/>
            <a:extLst>
              <a:ext uri="{FF2B5EF4-FFF2-40B4-BE49-F238E27FC236}">
                <a16:creationId xmlns:a16="http://schemas.microsoft.com/office/drawing/2014/main" id="{4A5AAB5F-4D31-407A-811D-5223841D46CA}"/>
              </a:ext>
            </a:extLst>
          </p:cNvPr>
          <p:cNvSpPr/>
          <p:nvPr/>
        </p:nvSpPr>
        <p:spPr>
          <a:xfrm>
            <a:off x="9109994" y="5521195"/>
            <a:ext cx="2585168" cy="987954"/>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3" name="楕円 2">
            <a:extLst>
              <a:ext uri="{FF2B5EF4-FFF2-40B4-BE49-F238E27FC236}">
                <a16:creationId xmlns:a16="http://schemas.microsoft.com/office/drawing/2014/main" id="{6AE38DA7-7C77-4EA9-BD5C-A28DFB5D9DDF}"/>
              </a:ext>
            </a:extLst>
          </p:cNvPr>
          <p:cNvSpPr/>
          <p:nvPr/>
        </p:nvSpPr>
        <p:spPr>
          <a:xfrm>
            <a:off x="4844428" y="1566253"/>
            <a:ext cx="115548" cy="123210"/>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E0E76C68-19E6-4D5E-A176-BAC5053B1EE4}"/>
              </a:ext>
            </a:extLst>
          </p:cNvPr>
          <p:cNvSpPr txBox="1"/>
          <p:nvPr/>
        </p:nvSpPr>
        <p:spPr>
          <a:xfrm>
            <a:off x="8963800" y="1113120"/>
            <a:ext cx="2178802" cy="646331"/>
          </a:xfrm>
          <a:prstGeom prst="rect">
            <a:avLst/>
          </a:prstGeom>
          <a:noFill/>
        </p:spPr>
        <p:txBody>
          <a:bodyPr wrap="none" rtlCol="0">
            <a:spAutoFit/>
          </a:bodyPr>
          <a:lstStyle/>
          <a:p>
            <a:r>
              <a:rPr kumimoji="1" lang="ja-JP" altLang="en-US" sz="3600" b="1" u="sng" dirty="0">
                <a:solidFill>
                  <a:srgbClr val="FF0000"/>
                </a:solidFill>
              </a:rPr>
              <a:t>覚えよう！</a:t>
            </a:r>
          </a:p>
        </p:txBody>
      </p:sp>
      <p:sp>
        <p:nvSpPr>
          <p:cNvPr id="29" name="正方形/長方形 28">
            <a:extLst>
              <a:ext uri="{FF2B5EF4-FFF2-40B4-BE49-F238E27FC236}">
                <a16:creationId xmlns:a16="http://schemas.microsoft.com/office/drawing/2014/main" id="{7A521882-3589-4087-9772-740E751E8547}"/>
              </a:ext>
            </a:extLst>
          </p:cNvPr>
          <p:cNvSpPr/>
          <p:nvPr/>
        </p:nvSpPr>
        <p:spPr>
          <a:xfrm>
            <a:off x="332626" y="628529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0955148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2018805"/>
            <a:ext cx="10515600" cy="4351338"/>
          </a:xfrm>
        </p:spPr>
        <p:txBody>
          <a:bodyPr>
            <a:normAutofit/>
          </a:bodyPr>
          <a:lstStyle/>
          <a:p>
            <a:pPr marL="0" indent="0">
              <a:buNone/>
            </a:pPr>
            <a:r>
              <a:rPr lang="ja-JP" altLang="en-US" dirty="0"/>
              <a:t>　</a:t>
            </a:r>
            <a:endParaRPr kumimoji="1" lang="ja-JP" altLang="en-US" sz="3000" dirty="0">
              <a:solidFill>
                <a:srgbClr val="002060"/>
              </a:solidFill>
            </a:endParaRPr>
          </a:p>
        </p:txBody>
      </p:sp>
      <p:sp>
        <p:nvSpPr>
          <p:cNvPr id="6" name="テキスト ボックス 5">
            <a:extLst>
              <a:ext uri="{FF2B5EF4-FFF2-40B4-BE49-F238E27FC236}">
                <a16:creationId xmlns:a16="http://schemas.microsoft.com/office/drawing/2014/main" id="{D6A5F230-EFE1-49AA-83B7-9E1D4DBFB947}"/>
              </a:ext>
            </a:extLst>
          </p:cNvPr>
          <p:cNvSpPr txBox="1"/>
          <p:nvPr/>
        </p:nvSpPr>
        <p:spPr>
          <a:xfrm>
            <a:off x="978977" y="3400838"/>
            <a:ext cx="10639377" cy="1200329"/>
          </a:xfrm>
          <a:prstGeom prst="rect">
            <a:avLst/>
          </a:prstGeom>
          <a:noFill/>
        </p:spPr>
        <p:txBody>
          <a:bodyPr wrap="square" rtlCol="0">
            <a:spAutoFit/>
          </a:bodyPr>
          <a:lstStyle/>
          <a:p>
            <a:r>
              <a:rPr lang="ja-JP" altLang="en-US" sz="3600" dirty="0"/>
              <a:t>自転車も車の仲間なので道路標識に従わなければいけません。</a:t>
            </a:r>
            <a:endParaRPr lang="en-US" altLang="ja-JP" sz="3600" dirty="0"/>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9" name="図 8">
            <a:extLst>
              <a:ext uri="{FF2B5EF4-FFF2-40B4-BE49-F238E27FC236}">
                <a16:creationId xmlns:a16="http://schemas.microsoft.com/office/drawing/2014/main" id="{5748FEF8-3586-479B-97C2-687EEC98C2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5324" y="224319"/>
            <a:ext cx="2667584" cy="3204681"/>
          </a:xfrm>
          <a:prstGeom prst="rect">
            <a:avLst/>
          </a:prstGeom>
        </p:spPr>
      </p:pic>
      <p:sp>
        <p:nvSpPr>
          <p:cNvPr id="10" name="タイトル 1">
            <a:extLst>
              <a:ext uri="{FF2B5EF4-FFF2-40B4-BE49-F238E27FC236}">
                <a16:creationId xmlns:a16="http://schemas.microsoft.com/office/drawing/2014/main" id="{E2EE774A-8D45-4EC7-B887-E30EFB6EA119}"/>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1" name="タイトル 1">
            <a:extLst>
              <a:ext uri="{FF2B5EF4-FFF2-40B4-BE49-F238E27FC236}">
                <a16:creationId xmlns:a16="http://schemas.microsoft.com/office/drawing/2014/main" id="{EE1EB9BB-6750-435A-9E59-26C95F9B7500}"/>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dirty="0">
                <a:solidFill>
                  <a:srgbClr val="FF0000"/>
                </a:solidFill>
              </a:rPr>
              <a:t>正解</a:t>
            </a:r>
          </a:p>
        </p:txBody>
      </p:sp>
      <p:pic>
        <p:nvPicPr>
          <p:cNvPr id="8" name="図 7">
            <a:extLst>
              <a:ext uri="{FF2B5EF4-FFF2-40B4-BE49-F238E27FC236}">
                <a16:creationId xmlns:a16="http://schemas.microsoft.com/office/drawing/2014/main" id="{28E8941D-04EE-4D11-9334-5CE0E962DC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16300" y="4512174"/>
            <a:ext cx="3093743" cy="1670496"/>
          </a:xfrm>
          <a:prstGeom prst="rect">
            <a:avLst/>
          </a:prstGeom>
        </p:spPr>
      </p:pic>
      <p:sp>
        <p:nvSpPr>
          <p:cNvPr id="12" name="正方形/長方形 11">
            <a:extLst>
              <a:ext uri="{FF2B5EF4-FFF2-40B4-BE49-F238E27FC236}">
                <a16:creationId xmlns:a16="http://schemas.microsoft.com/office/drawing/2014/main" id="{B43F57B8-D570-4ADF-ACD6-EB8BFC863955}"/>
              </a:ext>
            </a:extLst>
          </p:cNvPr>
          <p:cNvSpPr/>
          <p:nvPr/>
        </p:nvSpPr>
        <p:spPr>
          <a:xfrm>
            <a:off x="667037" y="6370143"/>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1535935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1840498"/>
            <a:ext cx="10515600" cy="4351338"/>
          </a:xfrm>
        </p:spPr>
        <p:txBody>
          <a:bodyPr>
            <a:normAutofit/>
          </a:bodyPr>
          <a:lstStyle/>
          <a:p>
            <a:pPr marL="0" indent="0">
              <a:buNone/>
            </a:pPr>
            <a:r>
              <a:rPr lang="ja-JP" altLang="en-US" dirty="0"/>
              <a:t>　</a:t>
            </a:r>
            <a:endParaRPr kumimoji="1" lang="ja-JP" altLang="en-US" sz="3000" dirty="0">
              <a:solidFill>
                <a:srgbClr val="002060"/>
              </a:solidFill>
            </a:endParaRPr>
          </a:p>
        </p:txBody>
      </p:sp>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12" name="図 11">
            <a:extLst>
              <a:ext uri="{FF2B5EF4-FFF2-40B4-BE49-F238E27FC236}">
                <a16:creationId xmlns:a16="http://schemas.microsoft.com/office/drawing/2014/main" id="{3CA5239C-92C0-4E5A-B767-115EE403ED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7157" y="543830"/>
            <a:ext cx="2947336" cy="2947336"/>
          </a:xfrm>
          <a:prstGeom prst="rect">
            <a:avLst/>
          </a:prstGeom>
        </p:spPr>
      </p:pic>
      <p:pic>
        <p:nvPicPr>
          <p:cNvPr id="5" name="図 4">
            <a:extLst>
              <a:ext uri="{FF2B5EF4-FFF2-40B4-BE49-F238E27FC236}">
                <a16:creationId xmlns:a16="http://schemas.microsoft.com/office/drawing/2014/main" id="{57891BF1-AFC3-420A-A59A-65EC99A864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70046" y="4658520"/>
            <a:ext cx="3093743" cy="1670496"/>
          </a:xfrm>
          <a:prstGeom prst="rect">
            <a:avLst/>
          </a:prstGeom>
        </p:spPr>
      </p:pic>
      <p:sp>
        <p:nvSpPr>
          <p:cNvPr id="10" name="タイトル 1">
            <a:extLst>
              <a:ext uri="{FF2B5EF4-FFF2-40B4-BE49-F238E27FC236}">
                <a16:creationId xmlns:a16="http://schemas.microsoft.com/office/drawing/2014/main" id="{38A5E70D-9B3E-4846-8177-AA7795500B9C}"/>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2B09B56D-B16B-4793-AC03-A8B552F5DA15}"/>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13" name="正方形/長方形 12">
            <a:extLst>
              <a:ext uri="{FF2B5EF4-FFF2-40B4-BE49-F238E27FC236}">
                <a16:creationId xmlns:a16="http://schemas.microsoft.com/office/drawing/2014/main" id="{26C68F3A-5792-492B-BA03-330961092854}"/>
              </a:ext>
            </a:extLst>
          </p:cNvPr>
          <p:cNvSpPr/>
          <p:nvPr/>
        </p:nvSpPr>
        <p:spPr>
          <a:xfrm>
            <a:off x="854075" y="6400786"/>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テキスト ボックス 13">
            <a:extLst>
              <a:ext uri="{FF2B5EF4-FFF2-40B4-BE49-F238E27FC236}">
                <a16:creationId xmlns:a16="http://schemas.microsoft.com/office/drawing/2014/main" id="{4D2AD20A-5EEB-48FB-A7E3-B91C192B9B9D}"/>
              </a:ext>
            </a:extLst>
          </p:cNvPr>
          <p:cNvSpPr txBox="1"/>
          <p:nvPr/>
        </p:nvSpPr>
        <p:spPr>
          <a:xfrm>
            <a:off x="1166836" y="3327938"/>
            <a:ext cx="10639377" cy="1200329"/>
          </a:xfrm>
          <a:prstGeom prst="rect">
            <a:avLst/>
          </a:prstGeom>
          <a:noFill/>
        </p:spPr>
        <p:txBody>
          <a:bodyPr wrap="square" rtlCol="0">
            <a:spAutoFit/>
          </a:bodyPr>
          <a:lstStyle/>
          <a:p>
            <a:r>
              <a:rPr lang="ja-JP" altLang="en-US" sz="3600" dirty="0"/>
              <a:t>自転車も車の仲間なので道路標識に従わなければいけません。</a:t>
            </a:r>
            <a:endParaRPr lang="en-US" altLang="ja-JP" sz="3600" dirty="0"/>
          </a:p>
        </p:txBody>
      </p:sp>
    </p:spTree>
    <p:extLst>
      <p:ext uri="{BB962C8B-B14F-4D97-AF65-F5344CB8AC3E}">
        <p14:creationId xmlns:p14="http://schemas.microsoft.com/office/powerpoint/2010/main" val="13159025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89688" y="2712756"/>
            <a:ext cx="11185351" cy="1569660"/>
          </a:xfrm>
          <a:prstGeom prst="rect">
            <a:avLst/>
          </a:prstGeom>
          <a:noFill/>
        </p:spPr>
        <p:txBody>
          <a:bodyPr wrap="square" rtlCol="0">
            <a:noAutofit/>
          </a:bodyPr>
          <a:lstStyle/>
          <a:p>
            <a:r>
              <a:rPr lang="ja-JP" altLang="en-US" sz="3200" b="1" dirty="0"/>
              <a:t>５．自転車で歩道を走る時は、すぐに止まれる速さで運転し、歩行者の邪魔になる場合は、止まらなければならない。　</a:t>
            </a:r>
            <a:endParaRPr kumimoji="1" lang="ja-JP" altLang="en-US" sz="3200" b="1" dirty="0"/>
          </a:p>
        </p:txBody>
      </p:sp>
      <p:pic>
        <p:nvPicPr>
          <p:cNvPr id="10" name="図 9">
            <a:extLst>
              <a:ext uri="{FF2B5EF4-FFF2-40B4-BE49-F238E27FC236}">
                <a16:creationId xmlns:a16="http://schemas.microsoft.com/office/drawing/2014/main" id="{5B8F9C7F-DBE2-4A48-9833-F4DCA26583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40459" y="4115182"/>
            <a:ext cx="2416020" cy="24160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正方形/長方形 7">
            <a:extLst>
              <a:ext uri="{FF2B5EF4-FFF2-40B4-BE49-F238E27FC236}">
                <a16:creationId xmlns:a16="http://schemas.microsoft.com/office/drawing/2014/main" id="{7A85F7F0-437D-4CE9-96AB-AE243C9EC50C}"/>
              </a:ext>
            </a:extLst>
          </p:cNvPr>
          <p:cNvSpPr/>
          <p:nvPr/>
        </p:nvSpPr>
        <p:spPr>
          <a:xfrm>
            <a:off x="818643" y="6066877"/>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981B7B59-101F-413F-BAA2-B842BB30538B}"/>
              </a:ext>
            </a:extLst>
          </p:cNvPr>
          <p:cNvSpPr/>
          <p:nvPr/>
        </p:nvSpPr>
        <p:spPr>
          <a:xfrm>
            <a:off x="1208266" y="1206835"/>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41454078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2018805"/>
            <a:ext cx="10515600" cy="4351338"/>
          </a:xfrm>
        </p:spPr>
        <p:txBody>
          <a:bodyPr>
            <a:normAutofit/>
          </a:bodyPr>
          <a:lstStyle/>
          <a:p>
            <a:pPr marL="0" indent="0">
              <a:buNone/>
            </a:pPr>
            <a:r>
              <a:rPr lang="ja-JP" altLang="en-US" dirty="0"/>
              <a:t>　</a:t>
            </a:r>
            <a:endParaRPr kumimoji="1" lang="ja-JP" altLang="en-US" sz="3000" dirty="0">
              <a:solidFill>
                <a:srgbClr val="002060"/>
              </a:solidFill>
            </a:endParaRPr>
          </a:p>
        </p:txBody>
      </p:sp>
      <p:sp>
        <p:nvSpPr>
          <p:cNvPr id="6" name="テキスト ボックス 5">
            <a:extLst>
              <a:ext uri="{FF2B5EF4-FFF2-40B4-BE49-F238E27FC236}">
                <a16:creationId xmlns:a16="http://schemas.microsoft.com/office/drawing/2014/main" id="{D6A5F230-EFE1-49AA-83B7-9E1D4DBFB947}"/>
              </a:ext>
            </a:extLst>
          </p:cNvPr>
          <p:cNvSpPr txBox="1"/>
          <p:nvPr/>
        </p:nvSpPr>
        <p:spPr>
          <a:xfrm>
            <a:off x="868969" y="4077059"/>
            <a:ext cx="10639377" cy="1077218"/>
          </a:xfrm>
          <a:prstGeom prst="rect">
            <a:avLst/>
          </a:prstGeom>
          <a:noFill/>
        </p:spPr>
        <p:txBody>
          <a:bodyPr wrap="square" rtlCol="0">
            <a:spAutoFit/>
          </a:bodyPr>
          <a:lstStyle/>
          <a:p>
            <a:r>
              <a:rPr lang="ja-JP" altLang="en-US" sz="3200" dirty="0"/>
              <a:t>自転車で歩道を走る時は、歩行者が危なくないように安全に運転しなければいけません。</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708389" y="5127327"/>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C781B411-513A-4182-AE0C-F4E7E3EE7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5141" y="553147"/>
            <a:ext cx="2667584" cy="3204681"/>
          </a:xfrm>
          <a:prstGeom prst="rect">
            <a:avLst/>
          </a:prstGeom>
        </p:spPr>
      </p:pic>
      <p:sp>
        <p:nvSpPr>
          <p:cNvPr id="9" name="タイトル 1">
            <a:extLst>
              <a:ext uri="{FF2B5EF4-FFF2-40B4-BE49-F238E27FC236}">
                <a16:creationId xmlns:a16="http://schemas.microsoft.com/office/drawing/2014/main" id="{CB4763BD-F452-4F46-9D30-F9D110DDE9BF}"/>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0" name="タイトル 1">
            <a:extLst>
              <a:ext uri="{FF2B5EF4-FFF2-40B4-BE49-F238E27FC236}">
                <a16:creationId xmlns:a16="http://schemas.microsoft.com/office/drawing/2014/main" id="{B6553456-6CC5-460C-855D-93B9D8298623}"/>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11" name="正方形/長方形 10">
            <a:extLst>
              <a:ext uri="{FF2B5EF4-FFF2-40B4-BE49-F238E27FC236}">
                <a16:creationId xmlns:a16="http://schemas.microsoft.com/office/drawing/2014/main" id="{B00A63F2-9FD7-405A-B7C2-19BE94DDCBED}"/>
              </a:ext>
            </a:extLst>
          </p:cNvPr>
          <p:cNvSpPr/>
          <p:nvPr/>
        </p:nvSpPr>
        <p:spPr>
          <a:xfrm>
            <a:off x="868969" y="568266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9968956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1840498"/>
            <a:ext cx="10515600" cy="4351338"/>
          </a:xfrm>
        </p:spPr>
        <p:txBody>
          <a:bodyPr>
            <a:normAutofit/>
          </a:bodyPr>
          <a:lstStyle/>
          <a:p>
            <a:pPr marL="0" indent="0">
              <a:buNone/>
            </a:pPr>
            <a:r>
              <a:rPr lang="ja-JP" altLang="en-US" dirty="0"/>
              <a:t>　</a:t>
            </a:r>
            <a:endParaRPr kumimoji="1" lang="ja-JP" altLang="en-US" sz="3000" dirty="0">
              <a:solidFill>
                <a:srgbClr val="002060"/>
              </a:solidFill>
            </a:endParaRPr>
          </a:p>
        </p:txBody>
      </p:sp>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583699" y="5141398"/>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11" name="図 10">
            <a:extLst>
              <a:ext uri="{FF2B5EF4-FFF2-40B4-BE49-F238E27FC236}">
                <a16:creationId xmlns:a16="http://schemas.microsoft.com/office/drawing/2014/main" id="{020AF8F1-8833-4EFA-B6E6-85473CD0A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7157" y="636120"/>
            <a:ext cx="2947336" cy="2947336"/>
          </a:xfrm>
          <a:prstGeom prst="rect">
            <a:avLst/>
          </a:prstGeom>
        </p:spPr>
      </p:pic>
      <p:sp>
        <p:nvSpPr>
          <p:cNvPr id="12" name="タイトル 1">
            <a:extLst>
              <a:ext uri="{FF2B5EF4-FFF2-40B4-BE49-F238E27FC236}">
                <a16:creationId xmlns:a16="http://schemas.microsoft.com/office/drawing/2014/main" id="{E734918F-F806-4D2F-B86F-9E993EA21F91}"/>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3" name="タイトル 1">
            <a:extLst>
              <a:ext uri="{FF2B5EF4-FFF2-40B4-BE49-F238E27FC236}">
                <a16:creationId xmlns:a16="http://schemas.microsoft.com/office/drawing/2014/main" id="{ED0D1E22-9F94-4132-8650-E14FC905349B}"/>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1DAF2AFD-7F01-4B59-9ED4-8C4CE69431C9}"/>
              </a:ext>
            </a:extLst>
          </p:cNvPr>
          <p:cNvSpPr/>
          <p:nvPr/>
        </p:nvSpPr>
        <p:spPr>
          <a:xfrm>
            <a:off x="838200" y="5641181"/>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テキスト ボックス 13">
            <a:extLst>
              <a:ext uri="{FF2B5EF4-FFF2-40B4-BE49-F238E27FC236}">
                <a16:creationId xmlns:a16="http://schemas.microsoft.com/office/drawing/2014/main" id="{29D8C082-158C-4B30-AEB3-BD3A07AAA416}"/>
              </a:ext>
            </a:extLst>
          </p:cNvPr>
          <p:cNvSpPr txBox="1"/>
          <p:nvPr/>
        </p:nvSpPr>
        <p:spPr>
          <a:xfrm>
            <a:off x="1044017" y="3833347"/>
            <a:ext cx="10639377" cy="1077218"/>
          </a:xfrm>
          <a:prstGeom prst="rect">
            <a:avLst/>
          </a:prstGeom>
          <a:noFill/>
        </p:spPr>
        <p:txBody>
          <a:bodyPr wrap="square" rtlCol="0">
            <a:spAutoFit/>
          </a:bodyPr>
          <a:lstStyle/>
          <a:p>
            <a:r>
              <a:rPr lang="ja-JP" altLang="en-US" sz="3200" dirty="0"/>
              <a:t>自転車で歩道を走る時は、歩行者が危なくないように安全に運転しなければいけません。</a:t>
            </a:r>
          </a:p>
        </p:txBody>
      </p:sp>
    </p:spTree>
    <p:extLst>
      <p:ext uri="{BB962C8B-B14F-4D97-AF65-F5344CB8AC3E}">
        <p14:creationId xmlns:p14="http://schemas.microsoft.com/office/powerpoint/2010/main" val="35952476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942094"/>
            <a:ext cx="10714297" cy="584775"/>
          </a:xfrm>
          <a:prstGeom prst="rect">
            <a:avLst/>
          </a:prstGeom>
          <a:noFill/>
        </p:spPr>
        <p:txBody>
          <a:bodyPr wrap="square" rtlCol="0">
            <a:spAutoFit/>
          </a:bodyPr>
          <a:lstStyle/>
          <a:p>
            <a:r>
              <a:rPr lang="ja-JP" altLang="en-US" sz="3200" b="1" dirty="0"/>
              <a:t>６．雨が降っていたのでカサさし運転をした。</a:t>
            </a:r>
            <a:endParaRPr lang="en-US" altLang="ja-JP" sz="3200" b="1" dirty="0"/>
          </a:p>
        </p:txBody>
      </p:sp>
      <p:pic>
        <p:nvPicPr>
          <p:cNvPr id="8" name="Picture 2" descr="O:\安全指導・高齢者安全対策係\イラスト作成用\ｲﾗｽﾄ自転車\f1_03.jpg">
            <a:extLst>
              <a:ext uri="{FF2B5EF4-FFF2-40B4-BE49-F238E27FC236}">
                <a16:creationId xmlns:a16="http://schemas.microsoft.com/office/drawing/2014/main" id="{55953A44-C06E-4422-A112-8760A424EB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41070" y="3136636"/>
            <a:ext cx="2313621" cy="288662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0" name="正方形/長方形 9">
            <a:extLst>
              <a:ext uri="{FF2B5EF4-FFF2-40B4-BE49-F238E27FC236}">
                <a16:creationId xmlns:a16="http://schemas.microsoft.com/office/drawing/2014/main" id="{94B71C65-65CA-4F2A-B9F6-C42414699F72}"/>
              </a:ext>
            </a:extLst>
          </p:cNvPr>
          <p:cNvSpPr/>
          <p:nvPr/>
        </p:nvSpPr>
        <p:spPr>
          <a:xfrm>
            <a:off x="489205" y="6023258"/>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3" name="正方形/長方形 12">
            <a:extLst>
              <a:ext uri="{FF2B5EF4-FFF2-40B4-BE49-F238E27FC236}">
                <a16:creationId xmlns:a16="http://schemas.microsoft.com/office/drawing/2014/main" id="{C6E0D8D8-D848-49D9-9E8D-48F856DAB0E7}"/>
              </a:ext>
            </a:extLst>
          </p:cNvPr>
          <p:cNvSpPr/>
          <p:nvPr/>
        </p:nvSpPr>
        <p:spPr>
          <a:xfrm>
            <a:off x="1218605" y="1214372"/>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3098742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868969" y="4064180"/>
            <a:ext cx="10639377" cy="1196215"/>
          </a:xfrm>
          <a:prstGeom prst="rect">
            <a:avLst/>
          </a:prstGeom>
          <a:noFill/>
        </p:spPr>
        <p:txBody>
          <a:bodyPr wrap="square" rtlCol="0">
            <a:noAutofit/>
          </a:bodyPr>
          <a:lstStyle/>
          <a:p>
            <a:r>
              <a:rPr lang="ja-JP" altLang="en-US" sz="3200" dirty="0"/>
              <a:t>カサをさしながら運転してはいけません。カッパを着用しましょう。</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785CDD00-5554-4637-92BE-98650710D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3221" y="614585"/>
            <a:ext cx="2667584" cy="3204681"/>
          </a:xfrm>
          <a:prstGeom prst="rect">
            <a:avLst/>
          </a:prstGeom>
        </p:spPr>
      </p:pic>
      <p:sp>
        <p:nvSpPr>
          <p:cNvPr id="9" name="タイトル 1">
            <a:extLst>
              <a:ext uri="{FF2B5EF4-FFF2-40B4-BE49-F238E27FC236}">
                <a16:creationId xmlns:a16="http://schemas.microsoft.com/office/drawing/2014/main" id="{78A4BA41-301C-4001-B344-3156542DA789}"/>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0" name="タイトル 1">
            <a:extLst>
              <a:ext uri="{FF2B5EF4-FFF2-40B4-BE49-F238E27FC236}">
                <a16:creationId xmlns:a16="http://schemas.microsoft.com/office/drawing/2014/main" id="{A4536265-FDED-4B0C-9FC7-0E43A141389C}"/>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dirty="0">
                <a:solidFill>
                  <a:srgbClr val="FF0000"/>
                </a:solidFill>
              </a:rPr>
              <a:t>正解</a:t>
            </a:r>
          </a:p>
        </p:txBody>
      </p:sp>
      <p:sp>
        <p:nvSpPr>
          <p:cNvPr id="11" name="正方形/長方形 10">
            <a:extLst>
              <a:ext uri="{FF2B5EF4-FFF2-40B4-BE49-F238E27FC236}">
                <a16:creationId xmlns:a16="http://schemas.microsoft.com/office/drawing/2014/main" id="{8A9844FB-5BCB-47ED-895E-3FEBB669AD97}"/>
              </a:ext>
            </a:extLst>
          </p:cNvPr>
          <p:cNvSpPr/>
          <p:nvPr/>
        </p:nvSpPr>
        <p:spPr>
          <a:xfrm>
            <a:off x="590127" y="5908478"/>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995484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11" name="図 10">
            <a:extLst>
              <a:ext uri="{FF2B5EF4-FFF2-40B4-BE49-F238E27FC236}">
                <a16:creationId xmlns:a16="http://schemas.microsoft.com/office/drawing/2014/main" id="{5D9688F0-54D2-4CB4-99B3-41D41BA44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4893" y="543830"/>
            <a:ext cx="2947336" cy="2947336"/>
          </a:xfrm>
          <a:prstGeom prst="rect">
            <a:avLst/>
          </a:prstGeom>
        </p:spPr>
      </p:pic>
      <p:sp>
        <p:nvSpPr>
          <p:cNvPr id="8" name="タイトル 1">
            <a:extLst>
              <a:ext uri="{FF2B5EF4-FFF2-40B4-BE49-F238E27FC236}">
                <a16:creationId xmlns:a16="http://schemas.microsoft.com/office/drawing/2014/main" id="{A368C587-DF49-4BA8-B0BA-B0D40EB5F1FD}"/>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0" name="タイトル 1">
            <a:extLst>
              <a:ext uri="{FF2B5EF4-FFF2-40B4-BE49-F238E27FC236}">
                <a16:creationId xmlns:a16="http://schemas.microsoft.com/office/drawing/2014/main" id="{9ED01C8E-E99F-4049-B84D-6F1CBC373E3C}"/>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12" name="正方形/長方形 11">
            <a:extLst>
              <a:ext uri="{FF2B5EF4-FFF2-40B4-BE49-F238E27FC236}">
                <a16:creationId xmlns:a16="http://schemas.microsoft.com/office/drawing/2014/main" id="{30DDBB9E-FC81-49A9-ACAE-C3E9C3821CA7}"/>
              </a:ext>
            </a:extLst>
          </p:cNvPr>
          <p:cNvSpPr/>
          <p:nvPr/>
        </p:nvSpPr>
        <p:spPr>
          <a:xfrm>
            <a:off x="582579" y="5745189"/>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3" name="テキスト ボックス 12">
            <a:extLst>
              <a:ext uri="{FF2B5EF4-FFF2-40B4-BE49-F238E27FC236}">
                <a16:creationId xmlns:a16="http://schemas.microsoft.com/office/drawing/2014/main" id="{7D3A315D-1E36-4307-B1BC-97E6A4792F2E}"/>
              </a:ext>
            </a:extLst>
          </p:cNvPr>
          <p:cNvSpPr txBox="1"/>
          <p:nvPr/>
        </p:nvSpPr>
        <p:spPr>
          <a:xfrm>
            <a:off x="1044017" y="3755090"/>
            <a:ext cx="10639377" cy="1196215"/>
          </a:xfrm>
          <a:prstGeom prst="rect">
            <a:avLst/>
          </a:prstGeom>
          <a:noFill/>
        </p:spPr>
        <p:txBody>
          <a:bodyPr wrap="square" rtlCol="0">
            <a:noAutofit/>
          </a:bodyPr>
          <a:lstStyle/>
          <a:p>
            <a:r>
              <a:rPr lang="ja-JP" altLang="en-US" sz="3200" dirty="0"/>
              <a:t>カサをさしながら運転してはいけません。カッパを着用しましょう。</a:t>
            </a:r>
          </a:p>
        </p:txBody>
      </p:sp>
    </p:spTree>
    <p:extLst>
      <p:ext uri="{BB962C8B-B14F-4D97-AF65-F5344CB8AC3E}">
        <p14:creationId xmlns:p14="http://schemas.microsoft.com/office/powerpoint/2010/main" val="7864027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1068431" y="2822832"/>
            <a:ext cx="10827865" cy="584775"/>
          </a:xfrm>
          <a:prstGeom prst="rect">
            <a:avLst/>
          </a:prstGeom>
          <a:noFill/>
        </p:spPr>
        <p:txBody>
          <a:bodyPr wrap="square" rtlCol="0">
            <a:spAutoFit/>
          </a:bodyPr>
          <a:lstStyle/>
          <a:p>
            <a:r>
              <a:rPr lang="ja-JP" altLang="en-US" sz="3200" b="1" dirty="0"/>
              <a:t>７．友達と並進しながら運転した。</a:t>
            </a:r>
            <a:endParaRPr lang="en-US" altLang="ja-JP" sz="3200" b="1" dirty="0"/>
          </a:p>
        </p:txBody>
      </p:sp>
      <p:pic>
        <p:nvPicPr>
          <p:cNvPr id="10" name="Picture 10" descr="くれよん">
            <a:extLst>
              <a:ext uri="{FF2B5EF4-FFF2-40B4-BE49-F238E27FC236}">
                <a16:creationId xmlns:a16="http://schemas.microsoft.com/office/drawing/2014/main" id="{4F51C0E1-AD35-426F-9EAC-C82A9E8B04A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252645" y="3179982"/>
            <a:ext cx="2086379" cy="20951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自転車（高校生）">
            <a:extLst>
              <a:ext uri="{FF2B5EF4-FFF2-40B4-BE49-F238E27FC236}">
                <a16:creationId xmlns:a16="http://schemas.microsoft.com/office/drawing/2014/main" id="{DAA64548-13AE-460A-AFAD-565CFC40C8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8176433" y="3526869"/>
            <a:ext cx="2086378" cy="2452326"/>
          </a:xfrm>
          <a:prstGeom prst="rect">
            <a:avLst/>
          </a:prstGeom>
          <a:noFill/>
          <a:extLst>
            <a:ext uri="{909E8E84-426E-40DD-AFC4-6F175D3DCCD1}">
              <a14:hiddenFill xmlns:a14="http://schemas.microsoft.com/office/drawing/2010/main">
                <a:solidFill>
                  <a:srgbClr val="FFFFFF"/>
                </a:solidFill>
              </a14:hiddenFill>
            </a:ext>
          </a:extLst>
        </p:spPr>
      </p:pic>
      <p:sp>
        <p:nvSpPr>
          <p:cNvPr id="14" name="正方形/長方形 13">
            <a:extLst>
              <a:ext uri="{FF2B5EF4-FFF2-40B4-BE49-F238E27FC236}">
                <a16:creationId xmlns:a16="http://schemas.microsoft.com/office/drawing/2014/main" id="{BD646603-B295-44DC-8C48-EED1A59E6111}"/>
              </a:ext>
            </a:extLst>
          </p:cNvPr>
          <p:cNvSpPr/>
          <p:nvPr/>
        </p:nvSpPr>
        <p:spPr>
          <a:xfrm>
            <a:off x="840394" y="597919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5" name="正方形/長方形 14">
            <a:extLst>
              <a:ext uri="{FF2B5EF4-FFF2-40B4-BE49-F238E27FC236}">
                <a16:creationId xmlns:a16="http://schemas.microsoft.com/office/drawing/2014/main" id="{0D96D766-E180-4A64-9100-7E66CC262E4B}"/>
              </a:ext>
            </a:extLst>
          </p:cNvPr>
          <p:cNvSpPr/>
          <p:nvPr/>
        </p:nvSpPr>
        <p:spPr>
          <a:xfrm>
            <a:off x="1107769" y="1279657"/>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837401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2031684"/>
            <a:ext cx="10515600" cy="4351338"/>
          </a:xfrm>
        </p:spPr>
        <p:txBody>
          <a:bodyPr>
            <a:normAutofit/>
          </a:bodyPr>
          <a:lstStyle/>
          <a:p>
            <a:pPr marL="0" indent="0">
              <a:buNone/>
            </a:pPr>
            <a:r>
              <a:rPr lang="ja-JP" altLang="en-US" dirty="0"/>
              <a:t>　</a:t>
            </a:r>
            <a:endParaRPr kumimoji="1" lang="ja-JP" altLang="en-US" sz="3000" dirty="0">
              <a:solidFill>
                <a:srgbClr val="002060"/>
              </a:solidFill>
            </a:endParaRPr>
          </a:p>
        </p:txBody>
      </p:sp>
      <p:sp>
        <p:nvSpPr>
          <p:cNvPr id="6" name="テキスト ボックス 5">
            <a:extLst>
              <a:ext uri="{FF2B5EF4-FFF2-40B4-BE49-F238E27FC236}">
                <a16:creationId xmlns:a16="http://schemas.microsoft.com/office/drawing/2014/main" id="{D6A5F230-EFE1-49AA-83B7-9E1D4DBFB947}"/>
              </a:ext>
            </a:extLst>
          </p:cNvPr>
          <p:cNvSpPr txBox="1"/>
          <p:nvPr/>
        </p:nvSpPr>
        <p:spPr>
          <a:xfrm>
            <a:off x="1304345" y="3963641"/>
            <a:ext cx="10639377" cy="1151967"/>
          </a:xfrm>
          <a:prstGeom prst="rect">
            <a:avLst/>
          </a:prstGeom>
          <a:noFill/>
        </p:spPr>
        <p:txBody>
          <a:bodyPr wrap="square" rtlCol="0">
            <a:noAutofit/>
          </a:bodyPr>
          <a:lstStyle/>
          <a:p>
            <a:r>
              <a:rPr lang="ja-JP" altLang="en-US" sz="3200" dirty="0"/>
              <a:t>友達と横になって走ると危険です。</a:t>
            </a:r>
            <a:endParaRPr lang="en-US" altLang="ja-JP" sz="3200" dirty="0"/>
          </a:p>
          <a:p>
            <a:r>
              <a:rPr lang="ja-JP" altLang="en-US" sz="3200" dirty="0"/>
              <a:t>道路では一列で走りましょう。</a:t>
            </a:r>
            <a:endParaRPr lang="en-US" altLang="ja-JP" sz="3200" dirty="0"/>
          </a:p>
          <a:p>
            <a:endParaRPr lang="ja-JP" altLang="en-US" sz="3200" dirty="0"/>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8E73804A-5F9D-4706-8FA8-E612A862C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6138" y="457214"/>
            <a:ext cx="2667584" cy="3204681"/>
          </a:xfrm>
          <a:prstGeom prst="rect">
            <a:avLst/>
          </a:prstGeom>
        </p:spPr>
      </p:pic>
      <p:sp>
        <p:nvSpPr>
          <p:cNvPr id="9" name="タイトル 1">
            <a:extLst>
              <a:ext uri="{FF2B5EF4-FFF2-40B4-BE49-F238E27FC236}">
                <a16:creationId xmlns:a16="http://schemas.microsoft.com/office/drawing/2014/main" id="{A659DC0C-67D6-4648-A8FD-7B09D18F5457}"/>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7DF6D9BC-25DE-4DCF-BF49-EA74D17CD912}"/>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11" name="正方形/長方形 10">
            <a:extLst>
              <a:ext uri="{FF2B5EF4-FFF2-40B4-BE49-F238E27FC236}">
                <a16:creationId xmlns:a16="http://schemas.microsoft.com/office/drawing/2014/main" id="{60E53463-E4C6-4B1E-AC0C-65EE08E5F7C8}"/>
              </a:ext>
            </a:extLst>
          </p:cNvPr>
          <p:cNvSpPr/>
          <p:nvPr/>
        </p:nvSpPr>
        <p:spPr>
          <a:xfrm>
            <a:off x="838200" y="578717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895929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21D0D278-AB8E-474C-8400-748D4D3BF8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6910" y="2920035"/>
            <a:ext cx="4076063" cy="2485225"/>
          </a:xfrm>
          <a:prstGeom prst="rect">
            <a:avLst/>
          </a:prstGeom>
        </p:spPr>
      </p:pic>
      <p:sp>
        <p:nvSpPr>
          <p:cNvPr id="3" name="コンテンツ プレースホルダー 2">
            <a:extLst>
              <a:ext uri="{FF2B5EF4-FFF2-40B4-BE49-F238E27FC236}">
                <a16:creationId xmlns:a16="http://schemas.microsoft.com/office/drawing/2014/main" id="{68CDC6B5-97DD-409B-86B6-8FD2B07C97BD}"/>
              </a:ext>
            </a:extLst>
          </p:cNvPr>
          <p:cNvSpPr>
            <a:spLocks noGrp="1"/>
          </p:cNvSpPr>
          <p:nvPr>
            <p:ph idx="1"/>
          </p:nvPr>
        </p:nvSpPr>
        <p:spPr>
          <a:xfrm>
            <a:off x="636665" y="1700480"/>
            <a:ext cx="11088757" cy="450574"/>
          </a:xfrm>
        </p:spPr>
        <p:txBody>
          <a:bodyPr>
            <a:normAutofit lnSpcReduction="10000"/>
          </a:bodyPr>
          <a:lstStyle/>
          <a:p>
            <a:pPr marL="0" indent="0">
              <a:buNone/>
            </a:pPr>
            <a:r>
              <a:rPr kumimoji="1" lang="ja-JP" altLang="en-US" sz="2400" b="1" u="sng" dirty="0">
                <a:solidFill>
                  <a:srgbClr val="FF0000"/>
                </a:solidFill>
              </a:rPr>
              <a:t>ブタベルサハラの合い言葉を覚えて、自転車に乗るときは自転車点検を行いましょう。</a:t>
            </a:r>
          </a:p>
        </p:txBody>
      </p:sp>
      <p:sp>
        <p:nvSpPr>
          <p:cNvPr id="4" name="四角形: 角を丸くする 3">
            <a:extLst>
              <a:ext uri="{FF2B5EF4-FFF2-40B4-BE49-F238E27FC236}">
                <a16:creationId xmlns:a16="http://schemas.microsoft.com/office/drawing/2014/main" id="{CE093B70-E878-4A4C-B6C2-B21C1DF90B18}"/>
              </a:ext>
            </a:extLst>
          </p:cNvPr>
          <p:cNvSpPr/>
          <p:nvPr/>
        </p:nvSpPr>
        <p:spPr>
          <a:xfrm>
            <a:off x="2593261" y="184072"/>
            <a:ext cx="6692866" cy="1389111"/>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1">
            <a:extLst>
              <a:ext uri="{FF2B5EF4-FFF2-40B4-BE49-F238E27FC236}">
                <a16:creationId xmlns:a16="http://schemas.microsoft.com/office/drawing/2014/main" id="{A7E9DA06-378D-4224-A6F5-4A8928A1C284}"/>
              </a:ext>
            </a:extLst>
          </p:cNvPr>
          <p:cNvSpPr>
            <a:spLocks noGrp="1"/>
          </p:cNvSpPr>
          <p:nvPr>
            <p:ph type="title"/>
          </p:nvPr>
        </p:nvSpPr>
        <p:spPr>
          <a:xfrm>
            <a:off x="1597513" y="161755"/>
            <a:ext cx="8557592" cy="1325563"/>
          </a:xfrm>
        </p:spPr>
        <p:txBody>
          <a:bodyPr>
            <a:noAutofit/>
          </a:bodyPr>
          <a:lstStyle/>
          <a:p>
            <a:pPr>
              <a:lnSpc>
                <a:spcPct val="150000"/>
              </a:lnSpc>
            </a:pPr>
            <a:r>
              <a:rPr kumimoji="1" lang="ja-JP" altLang="en-US" sz="3200" b="1" u="sng" dirty="0">
                <a:solidFill>
                  <a:srgbClr val="FF0000"/>
                </a:solidFill>
              </a:rPr>
              <a:t>「ブタベルサハラ」</a:t>
            </a:r>
            <a:r>
              <a:rPr kumimoji="1" lang="ja-JP" altLang="en-US" sz="3200" b="1" dirty="0"/>
              <a:t>で</a:t>
            </a:r>
            <a:br>
              <a:rPr kumimoji="1" lang="en-US" altLang="ja-JP" sz="3200" b="1" dirty="0"/>
            </a:br>
            <a:r>
              <a:rPr kumimoji="1" lang="ja-JP" altLang="en-US" sz="3200" b="1" dirty="0"/>
              <a:t>自転車点検をしましょう</a:t>
            </a:r>
          </a:p>
        </p:txBody>
      </p:sp>
      <p:sp>
        <p:nvSpPr>
          <p:cNvPr id="8" name="タイトル 1">
            <a:extLst>
              <a:ext uri="{FF2B5EF4-FFF2-40B4-BE49-F238E27FC236}">
                <a16:creationId xmlns:a16="http://schemas.microsoft.com/office/drawing/2014/main" id="{EF49802A-244F-4D70-95A8-9D7E78DC6721}"/>
              </a:ext>
            </a:extLst>
          </p:cNvPr>
          <p:cNvSpPr txBox="1">
            <a:spLocks/>
          </p:cNvSpPr>
          <p:nvPr/>
        </p:nvSpPr>
        <p:spPr>
          <a:xfrm>
            <a:off x="8040294" y="1946970"/>
            <a:ext cx="2949436" cy="400270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400" b="1" u="sng" dirty="0">
                <a:solidFill>
                  <a:srgbClr val="FF0000"/>
                </a:solidFill>
              </a:rPr>
              <a:t>ブ</a:t>
            </a:r>
            <a:r>
              <a:rPr lang="ja-JP" altLang="en-US" sz="2400" b="1" dirty="0"/>
              <a:t>・・ブレーキ</a:t>
            </a:r>
            <a:endParaRPr lang="en-US" altLang="ja-JP" sz="2400" b="1" dirty="0"/>
          </a:p>
          <a:p>
            <a:pPr>
              <a:lnSpc>
                <a:spcPct val="150000"/>
              </a:lnSpc>
            </a:pPr>
            <a:r>
              <a:rPr lang="ja-JP" altLang="en-US" sz="2400" b="1" u="sng" dirty="0">
                <a:solidFill>
                  <a:srgbClr val="FF0000"/>
                </a:solidFill>
              </a:rPr>
              <a:t>タ</a:t>
            </a:r>
            <a:r>
              <a:rPr lang="ja-JP" altLang="en-US" sz="2400" b="1" dirty="0"/>
              <a:t>・・タイヤ</a:t>
            </a:r>
            <a:endParaRPr lang="en-US" altLang="ja-JP" sz="2400" b="1" dirty="0"/>
          </a:p>
          <a:p>
            <a:pPr>
              <a:lnSpc>
                <a:spcPct val="150000"/>
              </a:lnSpc>
            </a:pPr>
            <a:r>
              <a:rPr lang="ja-JP" altLang="en-US" sz="2400" b="1" u="sng" dirty="0">
                <a:solidFill>
                  <a:srgbClr val="FF0000"/>
                </a:solidFill>
              </a:rPr>
              <a:t>ベル</a:t>
            </a:r>
            <a:r>
              <a:rPr lang="ja-JP" altLang="en-US" sz="2400" b="1" dirty="0"/>
              <a:t>・ベル</a:t>
            </a:r>
            <a:endParaRPr lang="en-US" altLang="ja-JP" sz="2400" b="1" dirty="0"/>
          </a:p>
          <a:p>
            <a:pPr>
              <a:lnSpc>
                <a:spcPct val="150000"/>
              </a:lnSpc>
            </a:pPr>
            <a:r>
              <a:rPr lang="ja-JP" altLang="en-US" sz="2400" b="1" u="sng" dirty="0">
                <a:solidFill>
                  <a:srgbClr val="FF0000"/>
                </a:solidFill>
              </a:rPr>
              <a:t>サ</a:t>
            </a:r>
            <a:r>
              <a:rPr lang="ja-JP" altLang="en-US" sz="2400" b="1" dirty="0"/>
              <a:t>・・サドル</a:t>
            </a:r>
            <a:endParaRPr lang="en-US" altLang="ja-JP" sz="2400" b="1" dirty="0"/>
          </a:p>
          <a:p>
            <a:pPr>
              <a:lnSpc>
                <a:spcPct val="150000"/>
              </a:lnSpc>
            </a:pPr>
            <a:r>
              <a:rPr lang="ja-JP" altLang="en-US" sz="2400" b="1" u="sng" dirty="0">
                <a:solidFill>
                  <a:srgbClr val="FF0000"/>
                </a:solidFill>
              </a:rPr>
              <a:t>ハ</a:t>
            </a:r>
            <a:r>
              <a:rPr lang="ja-JP" altLang="en-US" sz="2400" b="1" dirty="0"/>
              <a:t>・・ハンドル</a:t>
            </a:r>
            <a:endParaRPr lang="en-US" altLang="ja-JP" sz="2400" b="1" dirty="0"/>
          </a:p>
          <a:p>
            <a:pPr>
              <a:lnSpc>
                <a:spcPct val="150000"/>
              </a:lnSpc>
            </a:pPr>
            <a:r>
              <a:rPr lang="ja-JP" altLang="en-US" sz="2400" b="1" dirty="0"/>
              <a:t>　・・反射材</a:t>
            </a:r>
            <a:endParaRPr lang="en-US" altLang="ja-JP" sz="2400" b="1" dirty="0"/>
          </a:p>
          <a:p>
            <a:pPr>
              <a:lnSpc>
                <a:spcPct val="150000"/>
              </a:lnSpc>
            </a:pPr>
            <a:r>
              <a:rPr lang="ja-JP" altLang="en-US" sz="2400" b="1" u="sng" dirty="0">
                <a:solidFill>
                  <a:srgbClr val="FF0000"/>
                </a:solidFill>
              </a:rPr>
              <a:t>ラ</a:t>
            </a:r>
            <a:r>
              <a:rPr lang="ja-JP" altLang="en-US" sz="2400" b="1" dirty="0"/>
              <a:t>・・ライト</a:t>
            </a:r>
            <a:endParaRPr lang="en-US" altLang="ja-JP" sz="2400" b="1" dirty="0"/>
          </a:p>
        </p:txBody>
      </p:sp>
      <p:sp>
        <p:nvSpPr>
          <p:cNvPr id="23" name="タイトル 1">
            <a:extLst>
              <a:ext uri="{FF2B5EF4-FFF2-40B4-BE49-F238E27FC236}">
                <a16:creationId xmlns:a16="http://schemas.microsoft.com/office/drawing/2014/main" id="{072059AA-05FF-43DF-8E7D-45DEED3D8814}"/>
              </a:ext>
            </a:extLst>
          </p:cNvPr>
          <p:cNvSpPr txBox="1">
            <a:spLocks/>
          </p:cNvSpPr>
          <p:nvPr/>
        </p:nvSpPr>
        <p:spPr>
          <a:xfrm>
            <a:off x="4787664" y="2411199"/>
            <a:ext cx="3441423" cy="126639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サ</a:t>
            </a:r>
            <a:r>
              <a:rPr lang="ja-JP" altLang="en-US" sz="1600" b="1" u="sng" dirty="0"/>
              <a:t>ドル</a:t>
            </a:r>
            <a:endParaRPr lang="en-US" altLang="ja-JP" sz="1600" b="1" u="sng" dirty="0"/>
          </a:p>
          <a:p>
            <a:pPr>
              <a:lnSpc>
                <a:spcPct val="150000"/>
              </a:lnSpc>
            </a:pPr>
            <a:r>
              <a:rPr lang="ja-JP" altLang="en-US" sz="1200" b="1" dirty="0"/>
              <a:t>グラグラとゆるんでいないですか</a:t>
            </a:r>
            <a:endParaRPr lang="en-US" altLang="ja-JP" sz="1200" b="1" dirty="0"/>
          </a:p>
          <a:p>
            <a:pPr>
              <a:lnSpc>
                <a:spcPct val="150000"/>
              </a:lnSpc>
            </a:pPr>
            <a:r>
              <a:rPr lang="ja-JP" altLang="en-US" sz="1200" b="1" dirty="0"/>
              <a:t>身体に合った高さですか</a:t>
            </a:r>
            <a:endParaRPr lang="en-US" altLang="ja-JP" sz="1200" b="1" dirty="0"/>
          </a:p>
        </p:txBody>
      </p:sp>
      <p:sp>
        <p:nvSpPr>
          <p:cNvPr id="24" name="タイトル 1">
            <a:extLst>
              <a:ext uri="{FF2B5EF4-FFF2-40B4-BE49-F238E27FC236}">
                <a16:creationId xmlns:a16="http://schemas.microsoft.com/office/drawing/2014/main" id="{7F029410-CF16-40B5-8A27-7985EA011509}"/>
              </a:ext>
            </a:extLst>
          </p:cNvPr>
          <p:cNvSpPr txBox="1">
            <a:spLocks/>
          </p:cNvSpPr>
          <p:nvPr/>
        </p:nvSpPr>
        <p:spPr>
          <a:xfrm>
            <a:off x="3349336" y="2228776"/>
            <a:ext cx="1174421"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ベル</a:t>
            </a:r>
            <a:endParaRPr lang="en-US" altLang="ja-JP" sz="1600" b="1" u="sng" dirty="0">
              <a:solidFill>
                <a:srgbClr val="FF0000"/>
              </a:solidFill>
            </a:endParaRPr>
          </a:p>
          <a:p>
            <a:pPr>
              <a:lnSpc>
                <a:spcPct val="150000"/>
              </a:lnSpc>
            </a:pPr>
            <a:r>
              <a:rPr lang="ja-JP" altLang="en-US" sz="1200" b="1" dirty="0"/>
              <a:t>よく鳴りますか</a:t>
            </a:r>
            <a:endParaRPr lang="en-US" altLang="ja-JP" sz="1200" b="1" dirty="0"/>
          </a:p>
        </p:txBody>
      </p:sp>
      <p:sp>
        <p:nvSpPr>
          <p:cNvPr id="25" name="タイトル 1">
            <a:extLst>
              <a:ext uri="{FF2B5EF4-FFF2-40B4-BE49-F238E27FC236}">
                <a16:creationId xmlns:a16="http://schemas.microsoft.com/office/drawing/2014/main" id="{6C40C20C-EB68-4574-BE1B-BFA0F61BEB23}"/>
              </a:ext>
            </a:extLst>
          </p:cNvPr>
          <p:cNvSpPr txBox="1">
            <a:spLocks/>
          </p:cNvSpPr>
          <p:nvPr/>
        </p:nvSpPr>
        <p:spPr>
          <a:xfrm>
            <a:off x="155746" y="1976827"/>
            <a:ext cx="1305034" cy="176055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ハ</a:t>
            </a:r>
            <a:r>
              <a:rPr lang="ja-JP" altLang="en-US" sz="1600" b="1" u="sng" dirty="0"/>
              <a:t>ンドル</a:t>
            </a:r>
            <a:endParaRPr lang="en-US" altLang="ja-JP" sz="1600" b="1" u="sng" dirty="0"/>
          </a:p>
          <a:p>
            <a:pPr>
              <a:lnSpc>
                <a:spcPct val="150000"/>
              </a:lnSpc>
            </a:pPr>
            <a:r>
              <a:rPr lang="ja-JP" altLang="en-US" sz="1200" b="1" dirty="0"/>
              <a:t>曲がっていたり、</a:t>
            </a:r>
            <a:endParaRPr lang="en-US" altLang="ja-JP" sz="1200" b="1" dirty="0"/>
          </a:p>
          <a:p>
            <a:pPr>
              <a:lnSpc>
                <a:spcPct val="150000"/>
              </a:lnSpc>
            </a:pPr>
            <a:r>
              <a:rPr lang="ja-JP" altLang="en-US" sz="1200" b="1" dirty="0"/>
              <a:t>グラグラしていないですか</a:t>
            </a:r>
            <a:endParaRPr lang="en-US" altLang="ja-JP" sz="1200" b="1" dirty="0"/>
          </a:p>
        </p:txBody>
      </p:sp>
      <p:sp>
        <p:nvSpPr>
          <p:cNvPr id="26" name="タイトル 1">
            <a:extLst>
              <a:ext uri="{FF2B5EF4-FFF2-40B4-BE49-F238E27FC236}">
                <a16:creationId xmlns:a16="http://schemas.microsoft.com/office/drawing/2014/main" id="{A34F39C9-B35D-4733-B897-64F6F7E55BDB}"/>
              </a:ext>
            </a:extLst>
          </p:cNvPr>
          <p:cNvSpPr txBox="1">
            <a:spLocks/>
          </p:cNvSpPr>
          <p:nvPr/>
        </p:nvSpPr>
        <p:spPr>
          <a:xfrm>
            <a:off x="135017" y="5121589"/>
            <a:ext cx="2036527"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タ</a:t>
            </a:r>
            <a:r>
              <a:rPr lang="ja-JP" altLang="en-US" sz="1600" b="1" u="sng" dirty="0"/>
              <a:t>イヤ</a:t>
            </a:r>
            <a:endParaRPr lang="en-US" altLang="ja-JP" sz="1600" b="1" u="sng" dirty="0"/>
          </a:p>
          <a:p>
            <a:pPr>
              <a:lnSpc>
                <a:spcPct val="150000"/>
              </a:lnSpc>
            </a:pPr>
            <a:r>
              <a:rPr lang="ja-JP" altLang="en-US" sz="1200" b="1" dirty="0"/>
              <a:t>空気は入っていますか</a:t>
            </a:r>
            <a:endParaRPr lang="en-US" altLang="ja-JP" sz="1200" b="1" dirty="0"/>
          </a:p>
        </p:txBody>
      </p:sp>
      <p:sp>
        <p:nvSpPr>
          <p:cNvPr id="27" name="タイトル 1">
            <a:extLst>
              <a:ext uri="{FF2B5EF4-FFF2-40B4-BE49-F238E27FC236}">
                <a16:creationId xmlns:a16="http://schemas.microsoft.com/office/drawing/2014/main" id="{BE629E72-14CE-4883-913B-A38B2F54097A}"/>
              </a:ext>
            </a:extLst>
          </p:cNvPr>
          <p:cNvSpPr txBox="1">
            <a:spLocks/>
          </p:cNvSpPr>
          <p:nvPr/>
        </p:nvSpPr>
        <p:spPr>
          <a:xfrm>
            <a:off x="2371065" y="5090805"/>
            <a:ext cx="2036527"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ブ</a:t>
            </a:r>
            <a:r>
              <a:rPr lang="ja-JP" altLang="en-US" sz="1600" b="1" u="sng" dirty="0"/>
              <a:t>レーキ</a:t>
            </a:r>
            <a:endParaRPr lang="en-US" altLang="ja-JP" sz="1600" b="1" u="sng" dirty="0"/>
          </a:p>
          <a:p>
            <a:pPr>
              <a:lnSpc>
                <a:spcPct val="150000"/>
              </a:lnSpc>
            </a:pPr>
            <a:r>
              <a:rPr lang="ja-JP" altLang="en-US" sz="1200" b="1" dirty="0"/>
              <a:t>　よくききますか</a:t>
            </a:r>
            <a:endParaRPr lang="en-US" altLang="ja-JP" sz="1200" b="1" dirty="0"/>
          </a:p>
        </p:txBody>
      </p:sp>
      <p:sp>
        <p:nvSpPr>
          <p:cNvPr id="28" name="タイトル 1">
            <a:extLst>
              <a:ext uri="{FF2B5EF4-FFF2-40B4-BE49-F238E27FC236}">
                <a16:creationId xmlns:a16="http://schemas.microsoft.com/office/drawing/2014/main" id="{3E82462D-393E-4377-A2EE-EEC31F87FCAB}"/>
              </a:ext>
            </a:extLst>
          </p:cNvPr>
          <p:cNvSpPr txBox="1">
            <a:spLocks/>
          </p:cNvSpPr>
          <p:nvPr/>
        </p:nvSpPr>
        <p:spPr>
          <a:xfrm>
            <a:off x="5615433" y="3623818"/>
            <a:ext cx="2036527"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○反射材</a:t>
            </a:r>
            <a:endParaRPr lang="en-US" altLang="ja-JP" sz="1600" b="1" u="sng" dirty="0"/>
          </a:p>
          <a:p>
            <a:pPr>
              <a:lnSpc>
                <a:spcPct val="150000"/>
              </a:lnSpc>
            </a:pPr>
            <a:r>
              <a:rPr lang="ja-JP" altLang="en-US" sz="1200" b="1" dirty="0"/>
              <a:t>　汚れていませんか</a:t>
            </a:r>
            <a:endParaRPr lang="en-US" altLang="ja-JP" sz="1200" b="1" dirty="0"/>
          </a:p>
        </p:txBody>
      </p:sp>
      <p:cxnSp>
        <p:nvCxnSpPr>
          <p:cNvPr id="31" name="直線コネクタ 30">
            <a:extLst>
              <a:ext uri="{FF2B5EF4-FFF2-40B4-BE49-F238E27FC236}">
                <a16:creationId xmlns:a16="http://schemas.microsoft.com/office/drawing/2014/main" id="{98C63B9A-BBEA-4732-A136-BF290A6E5D66}"/>
              </a:ext>
            </a:extLst>
          </p:cNvPr>
          <p:cNvCxnSpPr>
            <a:cxnSpLocks/>
          </p:cNvCxnSpPr>
          <p:nvPr/>
        </p:nvCxnSpPr>
        <p:spPr>
          <a:xfrm flipH="1">
            <a:off x="3978015" y="3336289"/>
            <a:ext cx="646798" cy="310619"/>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33" name="直線コネクタ 32">
            <a:extLst>
              <a:ext uri="{FF2B5EF4-FFF2-40B4-BE49-F238E27FC236}">
                <a16:creationId xmlns:a16="http://schemas.microsoft.com/office/drawing/2014/main" id="{2601269E-DF4F-4F29-9293-127B9F3F4FE0}"/>
              </a:ext>
            </a:extLst>
          </p:cNvPr>
          <p:cNvCxnSpPr>
            <a:cxnSpLocks/>
          </p:cNvCxnSpPr>
          <p:nvPr/>
        </p:nvCxnSpPr>
        <p:spPr>
          <a:xfrm>
            <a:off x="5141797" y="4792291"/>
            <a:ext cx="453075" cy="487669"/>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36" name="直線コネクタ 35">
            <a:extLst>
              <a:ext uri="{FF2B5EF4-FFF2-40B4-BE49-F238E27FC236}">
                <a16:creationId xmlns:a16="http://schemas.microsoft.com/office/drawing/2014/main" id="{9135D829-EDA6-4FA5-82C7-C74CF910E5E7}"/>
              </a:ext>
            </a:extLst>
          </p:cNvPr>
          <p:cNvCxnSpPr>
            <a:cxnSpLocks/>
          </p:cNvCxnSpPr>
          <p:nvPr/>
        </p:nvCxnSpPr>
        <p:spPr>
          <a:xfrm flipH="1">
            <a:off x="3085429" y="2920035"/>
            <a:ext cx="303898" cy="186443"/>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40" name="直線コネクタ 39">
            <a:extLst>
              <a:ext uri="{FF2B5EF4-FFF2-40B4-BE49-F238E27FC236}">
                <a16:creationId xmlns:a16="http://schemas.microsoft.com/office/drawing/2014/main" id="{A851A2EF-1A82-4F1A-8863-566E07823CB5}"/>
              </a:ext>
            </a:extLst>
          </p:cNvPr>
          <p:cNvCxnSpPr>
            <a:cxnSpLocks/>
          </p:cNvCxnSpPr>
          <p:nvPr/>
        </p:nvCxnSpPr>
        <p:spPr>
          <a:xfrm flipH="1" flipV="1">
            <a:off x="1279371" y="2876769"/>
            <a:ext cx="1592804" cy="214477"/>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43" name="直線コネクタ 42">
            <a:extLst>
              <a:ext uri="{FF2B5EF4-FFF2-40B4-BE49-F238E27FC236}">
                <a16:creationId xmlns:a16="http://schemas.microsoft.com/office/drawing/2014/main" id="{B032CB0F-B58B-412B-833C-C1F22EC94424}"/>
              </a:ext>
            </a:extLst>
          </p:cNvPr>
          <p:cNvCxnSpPr>
            <a:cxnSpLocks/>
          </p:cNvCxnSpPr>
          <p:nvPr/>
        </p:nvCxnSpPr>
        <p:spPr>
          <a:xfrm flipH="1">
            <a:off x="826336" y="4643366"/>
            <a:ext cx="852420" cy="590683"/>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48" name="直線コネクタ 47">
            <a:extLst>
              <a:ext uri="{FF2B5EF4-FFF2-40B4-BE49-F238E27FC236}">
                <a16:creationId xmlns:a16="http://schemas.microsoft.com/office/drawing/2014/main" id="{1F43E245-9E20-4F6E-932F-EF1686C4F00F}"/>
              </a:ext>
            </a:extLst>
          </p:cNvPr>
          <p:cNvCxnSpPr>
            <a:cxnSpLocks/>
          </p:cNvCxnSpPr>
          <p:nvPr/>
        </p:nvCxnSpPr>
        <p:spPr>
          <a:xfrm flipV="1">
            <a:off x="2531543" y="4118225"/>
            <a:ext cx="0" cy="988513"/>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52" name="直線コネクタ 51">
            <a:extLst>
              <a:ext uri="{FF2B5EF4-FFF2-40B4-BE49-F238E27FC236}">
                <a16:creationId xmlns:a16="http://schemas.microsoft.com/office/drawing/2014/main" id="{853F3A7E-4149-4C69-A2FA-D0B5F189FF74}"/>
              </a:ext>
            </a:extLst>
          </p:cNvPr>
          <p:cNvCxnSpPr>
            <a:cxnSpLocks/>
          </p:cNvCxnSpPr>
          <p:nvPr/>
        </p:nvCxnSpPr>
        <p:spPr>
          <a:xfrm flipV="1">
            <a:off x="2531543" y="4162646"/>
            <a:ext cx="1563379" cy="958943"/>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sp>
        <p:nvSpPr>
          <p:cNvPr id="54" name="タイトル 1">
            <a:extLst>
              <a:ext uri="{FF2B5EF4-FFF2-40B4-BE49-F238E27FC236}">
                <a16:creationId xmlns:a16="http://schemas.microsoft.com/office/drawing/2014/main" id="{C7327898-0E52-41D0-BE19-7D2B6DFC64AB}"/>
              </a:ext>
            </a:extLst>
          </p:cNvPr>
          <p:cNvSpPr txBox="1">
            <a:spLocks/>
          </p:cNvSpPr>
          <p:nvPr/>
        </p:nvSpPr>
        <p:spPr>
          <a:xfrm>
            <a:off x="5540839" y="5106714"/>
            <a:ext cx="2036527"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タ</a:t>
            </a:r>
            <a:r>
              <a:rPr lang="ja-JP" altLang="en-US" sz="1600" b="1" u="sng" dirty="0"/>
              <a:t>イヤ</a:t>
            </a:r>
            <a:endParaRPr lang="en-US" altLang="ja-JP" sz="1600" b="1" u="sng" dirty="0"/>
          </a:p>
          <a:p>
            <a:pPr>
              <a:lnSpc>
                <a:spcPct val="150000"/>
              </a:lnSpc>
            </a:pPr>
            <a:r>
              <a:rPr lang="ja-JP" altLang="en-US" sz="1200" b="1" dirty="0"/>
              <a:t>空気は入っていますか</a:t>
            </a:r>
            <a:endParaRPr lang="en-US" altLang="ja-JP" sz="1200" b="1" dirty="0"/>
          </a:p>
        </p:txBody>
      </p:sp>
      <p:cxnSp>
        <p:nvCxnSpPr>
          <p:cNvPr id="55" name="直線コネクタ 54">
            <a:extLst>
              <a:ext uri="{FF2B5EF4-FFF2-40B4-BE49-F238E27FC236}">
                <a16:creationId xmlns:a16="http://schemas.microsoft.com/office/drawing/2014/main" id="{3F546A10-1837-48E9-8E25-DAB4C15F3FF3}"/>
              </a:ext>
            </a:extLst>
          </p:cNvPr>
          <p:cNvCxnSpPr>
            <a:cxnSpLocks/>
          </p:cNvCxnSpPr>
          <p:nvPr/>
        </p:nvCxnSpPr>
        <p:spPr>
          <a:xfrm flipH="1">
            <a:off x="4972240" y="3919009"/>
            <a:ext cx="675327" cy="125060"/>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sp>
        <p:nvSpPr>
          <p:cNvPr id="59" name="タイトル 1">
            <a:extLst>
              <a:ext uri="{FF2B5EF4-FFF2-40B4-BE49-F238E27FC236}">
                <a16:creationId xmlns:a16="http://schemas.microsoft.com/office/drawing/2014/main" id="{BBB93E3B-0AFA-4B9D-B848-EEE30C4F7C96}"/>
              </a:ext>
            </a:extLst>
          </p:cNvPr>
          <p:cNvSpPr txBox="1">
            <a:spLocks/>
          </p:cNvSpPr>
          <p:nvPr/>
        </p:nvSpPr>
        <p:spPr>
          <a:xfrm>
            <a:off x="90319" y="3737382"/>
            <a:ext cx="1747170" cy="943634"/>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900" b="1" u="sng" dirty="0"/>
              <a:t>○</a:t>
            </a:r>
            <a:r>
              <a:rPr lang="ja-JP" altLang="en-US" sz="1900" b="1" u="sng" dirty="0">
                <a:solidFill>
                  <a:srgbClr val="FF0000"/>
                </a:solidFill>
              </a:rPr>
              <a:t>ラ</a:t>
            </a:r>
            <a:r>
              <a:rPr lang="ja-JP" altLang="en-US" sz="1900" b="1" u="sng" dirty="0"/>
              <a:t>イト</a:t>
            </a:r>
            <a:endParaRPr lang="en-US" altLang="ja-JP" sz="1900" b="1" u="sng" dirty="0"/>
          </a:p>
          <a:p>
            <a:pPr>
              <a:lnSpc>
                <a:spcPct val="150000"/>
              </a:lnSpc>
            </a:pPr>
            <a:r>
              <a:rPr lang="ja-JP" altLang="en-US" sz="1500" b="1" dirty="0"/>
              <a:t>きちんと点灯しますか</a:t>
            </a:r>
            <a:endParaRPr lang="en-US" altLang="ja-JP" sz="1500" b="1" dirty="0"/>
          </a:p>
        </p:txBody>
      </p:sp>
      <p:cxnSp>
        <p:nvCxnSpPr>
          <p:cNvPr id="60" name="直線コネクタ 59">
            <a:extLst>
              <a:ext uri="{FF2B5EF4-FFF2-40B4-BE49-F238E27FC236}">
                <a16:creationId xmlns:a16="http://schemas.microsoft.com/office/drawing/2014/main" id="{7073295F-08E3-406E-883E-EA32713B8020}"/>
              </a:ext>
            </a:extLst>
          </p:cNvPr>
          <p:cNvCxnSpPr>
            <a:cxnSpLocks/>
          </p:cNvCxnSpPr>
          <p:nvPr/>
        </p:nvCxnSpPr>
        <p:spPr>
          <a:xfrm flipH="1">
            <a:off x="1078742" y="3677591"/>
            <a:ext cx="1037542" cy="496831"/>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sp>
        <p:nvSpPr>
          <p:cNvPr id="49" name="四角形: 角を丸くする 48">
            <a:hlinkClick r:id="rId3" action="ppaction://hlinksldjump"/>
            <a:extLst>
              <a:ext uri="{FF2B5EF4-FFF2-40B4-BE49-F238E27FC236}">
                <a16:creationId xmlns:a16="http://schemas.microsoft.com/office/drawing/2014/main" id="{A682F420-6955-497A-B9D7-1CBE1CA359EA}"/>
              </a:ext>
            </a:extLst>
          </p:cNvPr>
          <p:cNvSpPr/>
          <p:nvPr/>
        </p:nvSpPr>
        <p:spPr>
          <a:xfrm>
            <a:off x="9286127" y="58942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30" name="正方形/長方形 29">
            <a:extLst>
              <a:ext uri="{FF2B5EF4-FFF2-40B4-BE49-F238E27FC236}">
                <a16:creationId xmlns:a16="http://schemas.microsoft.com/office/drawing/2014/main" id="{C2D3CD66-0787-4360-B5BA-3BD43F7B072F}"/>
              </a:ext>
            </a:extLst>
          </p:cNvPr>
          <p:cNvSpPr/>
          <p:nvPr/>
        </p:nvSpPr>
        <p:spPr>
          <a:xfrm>
            <a:off x="636665" y="6149117"/>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971848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613755B9-6CDB-4223-BFDE-A157111F5D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1697" y="457214"/>
            <a:ext cx="2947336" cy="2947336"/>
          </a:xfrm>
          <a:prstGeom prst="rect">
            <a:avLst/>
          </a:prstGeom>
        </p:spPr>
      </p:pic>
      <p:sp>
        <p:nvSpPr>
          <p:cNvPr id="10" name="タイトル 1">
            <a:extLst>
              <a:ext uri="{FF2B5EF4-FFF2-40B4-BE49-F238E27FC236}">
                <a16:creationId xmlns:a16="http://schemas.microsoft.com/office/drawing/2014/main" id="{D6639084-AFC7-487A-9F19-ACFB0CA6C2C1}"/>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a:solidFill>
                  <a:srgbClr val="FF0000"/>
                </a:solidFill>
              </a:rPr>
              <a:t>×</a:t>
            </a:r>
            <a:r>
              <a:rPr lang="ja-JP" altLang="en-US" sz="9600" b="1">
                <a:solidFill>
                  <a:srgbClr val="FF0000"/>
                </a:solidFill>
              </a:rPr>
              <a:t>　</a:t>
            </a:r>
            <a:endParaRPr lang="ja-JP" altLang="en-US" sz="9600" dirty="0"/>
          </a:p>
        </p:txBody>
      </p:sp>
      <p:sp>
        <p:nvSpPr>
          <p:cNvPr id="11" name="タイトル 1">
            <a:extLst>
              <a:ext uri="{FF2B5EF4-FFF2-40B4-BE49-F238E27FC236}">
                <a16:creationId xmlns:a16="http://schemas.microsoft.com/office/drawing/2014/main" id="{E644C262-89AA-42A5-A0C5-DF1EA9906C01}"/>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4328E549-3E35-401D-A650-301FA24C5C5A}"/>
              </a:ext>
            </a:extLst>
          </p:cNvPr>
          <p:cNvSpPr/>
          <p:nvPr/>
        </p:nvSpPr>
        <p:spPr>
          <a:xfrm>
            <a:off x="685610" y="569343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テキスト ボックス 11">
            <a:extLst>
              <a:ext uri="{FF2B5EF4-FFF2-40B4-BE49-F238E27FC236}">
                <a16:creationId xmlns:a16="http://schemas.microsoft.com/office/drawing/2014/main" id="{06358BB8-32DB-4B16-A8DC-8DBE471AD1F2}"/>
              </a:ext>
            </a:extLst>
          </p:cNvPr>
          <p:cNvSpPr txBox="1"/>
          <p:nvPr/>
        </p:nvSpPr>
        <p:spPr>
          <a:xfrm>
            <a:off x="1552623" y="3850166"/>
            <a:ext cx="10639377" cy="1151967"/>
          </a:xfrm>
          <a:prstGeom prst="rect">
            <a:avLst/>
          </a:prstGeom>
          <a:noFill/>
        </p:spPr>
        <p:txBody>
          <a:bodyPr wrap="square" rtlCol="0">
            <a:noAutofit/>
          </a:bodyPr>
          <a:lstStyle/>
          <a:p>
            <a:r>
              <a:rPr lang="ja-JP" altLang="en-US" sz="3200" dirty="0"/>
              <a:t>友達と横になって走ると危険です。</a:t>
            </a:r>
            <a:endParaRPr lang="en-US" altLang="ja-JP" sz="3200" dirty="0"/>
          </a:p>
          <a:p>
            <a:r>
              <a:rPr lang="ja-JP" altLang="en-US" sz="3200" dirty="0"/>
              <a:t>道路では一列で走りましょう。</a:t>
            </a:r>
            <a:endParaRPr lang="en-US" altLang="ja-JP" sz="3200" dirty="0"/>
          </a:p>
          <a:p>
            <a:endParaRPr lang="ja-JP" altLang="en-US" sz="3200" dirty="0"/>
          </a:p>
        </p:txBody>
      </p:sp>
    </p:spTree>
    <p:extLst>
      <p:ext uri="{BB962C8B-B14F-4D97-AF65-F5344CB8AC3E}">
        <p14:creationId xmlns:p14="http://schemas.microsoft.com/office/powerpoint/2010/main" val="26590189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1068431" y="3081004"/>
            <a:ext cx="10827865" cy="584775"/>
          </a:xfrm>
          <a:prstGeom prst="rect">
            <a:avLst/>
          </a:prstGeom>
          <a:noFill/>
        </p:spPr>
        <p:txBody>
          <a:bodyPr wrap="square" rtlCol="0">
            <a:spAutoFit/>
          </a:bodyPr>
          <a:lstStyle/>
          <a:p>
            <a:r>
              <a:rPr lang="ja-JP" altLang="en-US" sz="3200" b="1" dirty="0"/>
              <a:t>８．赤信号だったので気をつけて道路を渡った。</a:t>
            </a:r>
          </a:p>
        </p:txBody>
      </p:sp>
      <p:pic>
        <p:nvPicPr>
          <p:cNvPr id="13" name="図 12">
            <a:extLst>
              <a:ext uri="{FF2B5EF4-FFF2-40B4-BE49-F238E27FC236}">
                <a16:creationId xmlns:a16="http://schemas.microsoft.com/office/drawing/2014/main" id="{CA7CE866-DF1B-4CDB-BF3B-1418789927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19683" y="4393172"/>
            <a:ext cx="3267704" cy="1297473"/>
          </a:xfrm>
          <a:prstGeom prst="rect">
            <a:avLst/>
          </a:prstGeom>
        </p:spPr>
      </p:pic>
      <p:sp>
        <p:nvSpPr>
          <p:cNvPr id="8" name="正方形/長方形 7">
            <a:extLst>
              <a:ext uri="{FF2B5EF4-FFF2-40B4-BE49-F238E27FC236}">
                <a16:creationId xmlns:a16="http://schemas.microsoft.com/office/drawing/2014/main" id="{5DFF63C4-937B-4AC6-886F-2FB686EF65BE}"/>
              </a:ext>
            </a:extLst>
          </p:cNvPr>
          <p:cNvSpPr/>
          <p:nvPr/>
        </p:nvSpPr>
        <p:spPr>
          <a:xfrm>
            <a:off x="843566" y="5989718"/>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0" name="正方形/長方形 9">
            <a:extLst>
              <a:ext uri="{FF2B5EF4-FFF2-40B4-BE49-F238E27FC236}">
                <a16:creationId xmlns:a16="http://schemas.microsoft.com/office/drawing/2014/main" id="{2624E526-E696-4B3D-B139-75EC705D3502}"/>
              </a:ext>
            </a:extLst>
          </p:cNvPr>
          <p:cNvSpPr/>
          <p:nvPr/>
        </p:nvSpPr>
        <p:spPr>
          <a:xfrm>
            <a:off x="1107769" y="1279657"/>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15539620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1479951" y="3529613"/>
            <a:ext cx="9564757" cy="1325563"/>
          </a:xfrm>
          <a:prstGeom prst="rect">
            <a:avLst/>
          </a:prstGeom>
          <a:noFill/>
        </p:spPr>
        <p:txBody>
          <a:bodyPr wrap="square" rtlCol="0">
            <a:noAutofit/>
          </a:bodyPr>
          <a:lstStyle/>
          <a:p>
            <a:r>
              <a:rPr lang="ja-JP" altLang="en-US" sz="3200" dirty="0"/>
              <a:t>気を付けても赤信号で道路を渡ることはできません。</a:t>
            </a:r>
            <a:endParaRPr lang="en-US" altLang="ja-JP" sz="3200" dirty="0"/>
          </a:p>
          <a:p>
            <a:r>
              <a:rPr lang="ja-JP" altLang="en-US" sz="3200" dirty="0"/>
              <a:t>青信号でも右と左をよく見て渡りましょう。</a:t>
            </a:r>
            <a:endParaRPr lang="en-US" altLang="ja-JP" sz="3200" dirty="0"/>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536174"/>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8174" y="205865"/>
            <a:ext cx="2667584" cy="3204681"/>
          </a:xfrm>
          <a:prstGeom prst="rect">
            <a:avLst/>
          </a:prstGeom>
        </p:spPr>
      </p:pic>
      <p:sp>
        <p:nvSpPr>
          <p:cNvPr id="9" name="タイトル 1">
            <a:extLst>
              <a:ext uri="{FF2B5EF4-FFF2-40B4-BE49-F238E27FC236}">
                <a16:creationId xmlns:a16="http://schemas.microsoft.com/office/drawing/2014/main" id="{8BEA1A8B-7FA0-4739-AB67-7E5A6FBDA6EE}"/>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F1B8184E-8820-4F17-974C-C32B88095E38}"/>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11" name="正方形/長方形 10">
            <a:extLst>
              <a:ext uri="{FF2B5EF4-FFF2-40B4-BE49-F238E27FC236}">
                <a16:creationId xmlns:a16="http://schemas.microsoft.com/office/drawing/2014/main" id="{D666A5E7-BF9B-42DE-A25A-62F9A9DC5AFB}"/>
              </a:ext>
            </a:extLst>
          </p:cNvPr>
          <p:cNvSpPr/>
          <p:nvPr/>
        </p:nvSpPr>
        <p:spPr>
          <a:xfrm>
            <a:off x="569700" y="579688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4668561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9045" y="457214"/>
            <a:ext cx="2947336" cy="2947336"/>
          </a:xfrm>
          <a:prstGeom prst="rect">
            <a:avLst/>
          </a:prstGeom>
        </p:spPr>
      </p:pic>
      <p:sp>
        <p:nvSpPr>
          <p:cNvPr id="10" name="タイトル 1">
            <a:extLst>
              <a:ext uri="{FF2B5EF4-FFF2-40B4-BE49-F238E27FC236}">
                <a16:creationId xmlns:a16="http://schemas.microsoft.com/office/drawing/2014/main" id="{B7DA26F0-D6A2-4EBC-AEE7-59EF7F58BEB4}"/>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26475A55-5181-4765-AD9B-9D9F943E8B46}"/>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40578E70-B368-452B-B0EB-75BEF6917426}"/>
              </a:ext>
            </a:extLst>
          </p:cNvPr>
          <p:cNvSpPr/>
          <p:nvPr/>
        </p:nvSpPr>
        <p:spPr>
          <a:xfrm>
            <a:off x="904551" y="5874631"/>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テキスト ボックス 11">
            <a:extLst>
              <a:ext uri="{FF2B5EF4-FFF2-40B4-BE49-F238E27FC236}">
                <a16:creationId xmlns:a16="http://schemas.microsoft.com/office/drawing/2014/main" id="{ED36730E-9AD7-4384-8B2A-A12566267F73}"/>
              </a:ext>
            </a:extLst>
          </p:cNvPr>
          <p:cNvSpPr txBox="1"/>
          <p:nvPr/>
        </p:nvSpPr>
        <p:spPr>
          <a:xfrm>
            <a:off x="1479951" y="3529613"/>
            <a:ext cx="9564757" cy="1325563"/>
          </a:xfrm>
          <a:prstGeom prst="rect">
            <a:avLst/>
          </a:prstGeom>
          <a:noFill/>
        </p:spPr>
        <p:txBody>
          <a:bodyPr wrap="square" rtlCol="0">
            <a:noAutofit/>
          </a:bodyPr>
          <a:lstStyle/>
          <a:p>
            <a:r>
              <a:rPr lang="ja-JP" altLang="en-US" sz="3200" dirty="0"/>
              <a:t>気を付けても赤信号で道路を渡ることはできません。</a:t>
            </a:r>
            <a:endParaRPr lang="en-US" altLang="ja-JP" sz="3200" dirty="0"/>
          </a:p>
          <a:p>
            <a:r>
              <a:rPr lang="ja-JP" altLang="en-US" sz="3200" dirty="0"/>
              <a:t>青信号でも右と左をよく見て渡りましょう。</a:t>
            </a:r>
            <a:endParaRPr lang="en-US" altLang="ja-JP" sz="3200" dirty="0"/>
          </a:p>
        </p:txBody>
      </p:sp>
    </p:spTree>
    <p:extLst>
      <p:ext uri="{BB962C8B-B14F-4D97-AF65-F5344CB8AC3E}">
        <p14:creationId xmlns:p14="http://schemas.microsoft.com/office/powerpoint/2010/main" val="1192800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868248"/>
            <a:ext cx="10827865" cy="584775"/>
          </a:xfrm>
          <a:prstGeom prst="rect">
            <a:avLst/>
          </a:prstGeom>
          <a:noFill/>
        </p:spPr>
        <p:txBody>
          <a:bodyPr wrap="square" rtlCol="0">
            <a:spAutoFit/>
          </a:bodyPr>
          <a:lstStyle/>
          <a:p>
            <a:r>
              <a:rPr lang="ja-JP" altLang="en-US" sz="3200" b="1" dirty="0"/>
              <a:t>９．信号機の色が青色点滅だったので、急いで道路を渡った。</a:t>
            </a:r>
            <a:endParaRPr lang="en-US" altLang="ja-JP" sz="3200" b="1" dirty="0"/>
          </a:p>
        </p:txBody>
      </p:sp>
      <p:pic>
        <p:nvPicPr>
          <p:cNvPr id="8" name="Picture 4">
            <a:extLst>
              <a:ext uri="{FF2B5EF4-FFF2-40B4-BE49-F238E27FC236}">
                <a16:creationId xmlns:a16="http://schemas.microsoft.com/office/drawing/2014/main" id="{A6B05BAB-0ABE-4CBE-81EC-47300ED2EE2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377673" y="3891604"/>
            <a:ext cx="1973933" cy="260724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正方形/長方形 9">
            <a:extLst>
              <a:ext uri="{FF2B5EF4-FFF2-40B4-BE49-F238E27FC236}">
                <a16:creationId xmlns:a16="http://schemas.microsoft.com/office/drawing/2014/main" id="{17DF2469-FCFA-4C0C-9BEA-35CF879E2317}"/>
              </a:ext>
            </a:extLst>
          </p:cNvPr>
          <p:cNvSpPr/>
          <p:nvPr/>
        </p:nvSpPr>
        <p:spPr>
          <a:xfrm>
            <a:off x="943188" y="594216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3" name="正方形/長方形 12">
            <a:extLst>
              <a:ext uri="{FF2B5EF4-FFF2-40B4-BE49-F238E27FC236}">
                <a16:creationId xmlns:a16="http://schemas.microsoft.com/office/drawing/2014/main" id="{E80B943B-4A77-4D16-A14E-1BA3CF73F4F0}"/>
              </a:ext>
            </a:extLst>
          </p:cNvPr>
          <p:cNvSpPr/>
          <p:nvPr/>
        </p:nvSpPr>
        <p:spPr>
          <a:xfrm>
            <a:off x="1208266" y="1186252"/>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16787464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928352" y="3653545"/>
            <a:ext cx="10639377" cy="1077218"/>
          </a:xfrm>
          <a:prstGeom prst="rect">
            <a:avLst/>
          </a:prstGeom>
          <a:noFill/>
        </p:spPr>
        <p:txBody>
          <a:bodyPr wrap="square" rtlCol="0">
            <a:spAutoFit/>
          </a:bodyPr>
          <a:lstStyle/>
          <a:p>
            <a:r>
              <a:rPr lang="ja-JP" altLang="en-US" sz="3200" dirty="0">
                <a:latin typeface="ＭＳ Ｐ明朝" panose="02020600040205080304" pitchFamily="18" charset="-128"/>
                <a:ea typeface="ＭＳ Ｐ明朝" panose="02020600040205080304" pitchFamily="18" charset="-128"/>
              </a:rPr>
              <a:t>青色信号がチカチカと点滅したら、道路の横断を始めてはいけません。　</a:t>
            </a:r>
            <a:r>
              <a:rPr lang="ja-JP" altLang="en-US" sz="3200" b="1" dirty="0">
                <a:latin typeface="ＭＳ Ｐ明朝" panose="02020600040205080304" pitchFamily="18" charset="-128"/>
                <a:ea typeface="ＭＳ Ｐ明朝" panose="02020600040205080304" pitchFamily="18" charset="-128"/>
              </a:rPr>
              <a:t>　</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5799" y="205865"/>
            <a:ext cx="2667584" cy="3204681"/>
          </a:xfrm>
          <a:prstGeom prst="rect">
            <a:avLst/>
          </a:prstGeom>
        </p:spPr>
      </p:pic>
      <p:sp>
        <p:nvSpPr>
          <p:cNvPr id="9" name="タイトル 1">
            <a:extLst>
              <a:ext uri="{FF2B5EF4-FFF2-40B4-BE49-F238E27FC236}">
                <a16:creationId xmlns:a16="http://schemas.microsoft.com/office/drawing/2014/main" id="{E622375A-88CF-490E-8031-B4E4AE2F145A}"/>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0" name="タイトル 1">
            <a:extLst>
              <a:ext uri="{FF2B5EF4-FFF2-40B4-BE49-F238E27FC236}">
                <a16:creationId xmlns:a16="http://schemas.microsoft.com/office/drawing/2014/main" id="{01104C8F-9702-4196-9221-93DB7F01BC28}"/>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11" name="正方形/長方形 10">
            <a:extLst>
              <a:ext uri="{FF2B5EF4-FFF2-40B4-BE49-F238E27FC236}">
                <a16:creationId xmlns:a16="http://schemas.microsoft.com/office/drawing/2014/main" id="{374D7CBF-B2B9-4BCC-9220-76C2FF45ED42}"/>
              </a:ext>
            </a:extLst>
          </p:cNvPr>
          <p:cNvSpPr/>
          <p:nvPr/>
        </p:nvSpPr>
        <p:spPr>
          <a:xfrm>
            <a:off x="461778" y="569343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9262908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763000" y="5665021"/>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000" y="430803"/>
            <a:ext cx="2947336" cy="2947336"/>
          </a:xfrm>
          <a:prstGeom prst="rect">
            <a:avLst/>
          </a:prstGeom>
        </p:spPr>
      </p:pic>
      <p:sp>
        <p:nvSpPr>
          <p:cNvPr id="8" name="タイトル 1">
            <a:extLst>
              <a:ext uri="{FF2B5EF4-FFF2-40B4-BE49-F238E27FC236}">
                <a16:creationId xmlns:a16="http://schemas.microsoft.com/office/drawing/2014/main" id="{67E10FD0-E78C-4391-BE20-1C4B86708A08}"/>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838057CB-5DA7-4B14-8595-BDEED6D31A6A}"/>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33F3460C-115B-414D-A187-C80296D1F786}"/>
              </a:ext>
            </a:extLst>
          </p:cNvPr>
          <p:cNvSpPr/>
          <p:nvPr/>
        </p:nvSpPr>
        <p:spPr>
          <a:xfrm>
            <a:off x="775762" y="5798093"/>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テキスト ボックス 11">
            <a:extLst>
              <a:ext uri="{FF2B5EF4-FFF2-40B4-BE49-F238E27FC236}">
                <a16:creationId xmlns:a16="http://schemas.microsoft.com/office/drawing/2014/main" id="{AFB00763-D4B4-4544-840D-E67927ECDB31}"/>
              </a:ext>
            </a:extLst>
          </p:cNvPr>
          <p:cNvSpPr txBox="1"/>
          <p:nvPr/>
        </p:nvSpPr>
        <p:spPr>
          <a:xfrm>
            <a:off x="1166836" y="3700577"/>
            <a:ext cx="10639377" cy="1077218"/>
          </a:xfrm>
          <a:prstGeom prst="rect">
            <a:avLst/>
          </a:prstGeom>
          <a:noFill/>
        </p:spPr>
        <p:txBody>
          <a:bodyPr wrap="square" rtlCol="0">
            <a:spAutoFit/>
          </a:bodyPr>
          <a:lstStyle/>
          <a:p>
            <a:r>
              <a:rPr lang="ja-JP" altLang="en-US" sz="3200" dirty="0">
                <a:latin typeface="+mn-ea"/>
              </a:rPr>
              <a:t>青色信号がチカチカと点滅したら、道路の横断を始めてはいけません。　</a:t>
            </a:r>
            <a:r>
              <a:rPr lang="ja-JP" altLang="en-US" sz="3200" b="1" dirty="0">
                <a:latin typeface="HG丸ｺﾞｼｯｸM-PRO" pitchFamily="50" charset="-128"/>
                <a:ea typeface="HG丸ｺﾞｼｯｸM-PRO" pitchFamily="50" charset="-128"/>
              </a:rPr>
              <a:t>　</a:t>
            </a:r>
            <a:endParaRPr lang="ja-JP" altLang="en-US" sz="3200" b="1" dirty="0"/>
          </a:p>
        </p:txBody>
      </p:sp>
    </p:spTree>
    <p:extLst>
      <p:ext uri="{BB962C8B-B14F-4D97-AF65-F5344CB8AC3E}">
        <p14:creationId xmlns:p14="http://schemas.microsoft.com/office/powerpoint/2010/main" val="2502464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868248"/>
            <a:ext cx="10827865" cy="1077218"/>
          </a:xfrm>
          <a:prstGeom prst="rect">
            <a:avLst/>
          </a:prstGeom>
          <a:noFill/>
        </p:spPr>
        <p:txBody>
          <a:bodyPr wrap="square" rtlCol="0">
            <a:spAutoFit/>
          </a:bodyPr>
          <a:lstStyle/>
          <a:p>
            <a:r>
              <a:rPr lang="ja-JP" altLang="en-US" sz="3200" b="1" dirty="0"/>
              <a:t>１０．自転車を運転して人とぶつかってしまったが、そのまま逃げてしまった。</a:t>
            </a:r>
            <a:endParaRPr lang="en-US" altLang="ja-JP" sz="3200" b="1" dirty="0"/>
          </a:p>
        </p:txBody>
      </p:sp>
      <p:pic>
        <p:nvPicPr>
          <p:cNvPr id="5" name="図 4">
            <a:extLst>
              <a:ext uri="{FF2B5EF4-FFF2-40B4-BE49-F238E27FC236}">
                <a16:creationId xmlns:a16="http://schemas.microsoft.com/office/drawing/2014/main" id="{1099A236-516F-4D65-8D85-3C8F3CA91B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64623" y="3560471"/>
            <a:ext cx="2978967" cy="297896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正方形/長方形 9">
            <a:extLst>
              <a:ext uri="{FF2B5EF4-FFF2-40B4-BE49-F238E27FC236}">
                <a16:creationId xmlns:a16="http://schemas.microsoft.com/office/drawing/2014/main" id="{DA29E103-CC74-424A-8940-F00932E897CA}"/>
              </a:ext>
            </a:extLst>
          </p:cNvPr>
          <p:cNvSpPr/>
          <p:nvPr/>
        </p:nvSpPr>
        <p:spPr>
          <a:xfrm>
            <a:off x="648410" y="6077773"/>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12D5C1D6-0590-4B2D-836F-E16BE4CD9210}"/>
              </a:ext>
            </a:extLst>
          </p:cNvPr>
          <p:cNvSpPr/>
          <p:nvPr/>
        </p:nvSpPr>
        <p:spPr>
          <a:xfrm>
            <a:off x="1208266" y="1186252"/>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32181818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838200" y="3481069"/>
            <a:ext cx="11009243" cy="2054106"/>
          </a:xfrm>
          <a:prstGeom prst="rect">
            <a:avLst/>
          </a:prstGeom>
          <a:noFill/>
        </p:spPr>
        <p:txBody>
          <a:bodyPr wrap="square" rtlCol="0">
            <a:noAutofit/>
          </a:bodyPr>
          <a:lstStyle/>
          <a:p>
            <a:r>
              <a:rPr lang="ja-JP" altLang="en-US" sz="3200" dirty="0">
                <a:latin typeface="+mn-ea"/>
              </a:rPr>
              <a:t>自転車を運転しているときに人とぶつかってしまったら逃げてはいけません。</a:t>
            </a:r>
            <a:endParaRPr lang="en-US" altLang="ja-JP" sz="3200" dirty="0">
              <a:latin typeface="+mn-ea"/>
            </a:endParaRPr>
          </a:p>
          <a:p>
            <a:r>
              <a:rPr lang="ja-JP" altLang="en-US" sz="3200" dirty="0">
                <a:latin typeface="+mn-ea"/>
              </a:rPr>
              <a:t>お父さん、お母さんや近くの大人の人に警察に通報してもらいましょう。</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620026"/>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9859" y="172251"/>
            <a:ext cx="2667584" cy="3204681"/>
          </a:xfrm>
          <a:prstGeom prst="rect">
            <a:avLst/>
          </a:prstGeom>
        </p:spPr>
      </p:pic>
      <p:sp>
        <p:nvSpPr>
          <p:cNvPr id="9" name="タイトル 1">
            <a:extLst>
              <a:ext uri="{FF2B5EF4-FFF2-40B4-BE49-F238E27FC236}">
                <a16:creationId xmlns:a16="http://schemas.microsoft.com/office/drawing/2014/main" id="{F2A453FB-F4D1-4123-902E-B4E33247DB08}"/>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0" name="タイトル 1">
            <a:extLst>
              <a:ext uri="{FF2B5EF4-FFF2-40B4-BE49-F238E27FC236}">
                <a16:creationId xmlns:a16="http://schemas.microsoft.com/office/drawing/2014/main" id="{7F661419-FE04-4436-91CC-87873EDBE90B}"/>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11" name="正方形/長方形 10">
            <a:extLst>
              <a:ext uri="{FF2B5EF4-FFF2-40B4-BE49-F238E27FC236}">
                <a16:creationId xmlns:a16="http://schemas.microsoft.com/office/drawing/2014/main" id="{D1ACBC65-A261-445D-B3C9-E9E9F38896D6}"/>
              </a:ext>
            </a:extLst>
          </p:cNvPr>
          <p:cNvSpPr/>
          <p:nvPr/>
        </p:nvSpPr>
        <p:spPr>
          <a:xfrm>
            <a:off x="667037" y="5908478"/>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4170001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763000" y="5665021"/>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000" y="429596"/>
            <a:ext cx="2947336" cy="2947336"/>
          </a:xfrm>
          <a:prstGeom prst="rect">
            <a:avLst/>
          </a:prstGeom>
        </p:spPr>
      </p:pic>
      <p:sp>
        <p:nvSpPr>
          <p:cNvPr id="10" name="タイトル 1">
            <a:extLst>
              <a:ext uri="{FF2B5EF4-FFF2-40B4-BE49-F238E27FC236}">
                <a16:creationId xmlns:a16="http://schemas.microsoft.com/office/drawing/2014/main" id="{09113F59-0C15-4CA5-B72E-BD83E56A90A4}"/>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a:solidFill>
                  <a:srgbClr val="FF0000"/>
                </a:solidFill>
              </a:rPr>
              <a:t>×</a:t>
            </a:r>
            <a:r>
              <a:rPr lang="ja-JP" altLang="en-US" sz="9600" b="1">
                <a:solidFill>
                  <a:srgbClr val="FF0000"/>
                </a:solidFill>
              </a:rPr>
              <a:t>　</a:t>
            </a:r>
            <a:endParaRPr lang="ja-JP" altLang="en-US" sz="9600" dirty="0"/>
          </a:p>
        </p:txBody>
      </p:sp>
      <p:sp>
        <p:nvSpPr>
          <p:cNvPr id="11" name="タイトル 1">
            <a:extLst>
              <a:ext uri="{FF2B5EF4-FFF2-40B4-BE49-F238E27FC236}">
                <a16:creationId xmlns:a16="http://schemas.microsoft.com/office/drawing/2014/main" id="{86912AEF-BC08-4C14-9A30-B40FBCFC325B}"/>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8DF553A1-0BD8-4317-AEB7-636F45B97216}"/>
              </a:ext>
            </a:extLst>
          </p:cNvPr>
          <p:cNvSpPr/>
          <p:nvPr/>
        </p:nvSpPr>
        <p:spPr>
          <a:xfrm>
            <a:off x="737125" y="6073238"/>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テキスト ボックス 11">
            <a:extLst>
              <a:ext uri="{FF2B5EF4-FFF2-40B4-BE49-F238E27FC236}">
                <a16:creationId xmlns:a16="http://schemas.microsoft.com/office/drawing/2014/main" id="{EE1F4DF0-3E3D-4F6A-BBD2-662D2865595E}"/>
              </a:ext>
            </a:extLst>
          </p:cNvPr>
          <p:cNvSpPr txBox="1"/>
          <p:nvPr/>
        </p:nvSpPr>
        <p:spPr>
          <a:xfrm>
            <a:off x="981903" y="3449177"/>
            <a:ext cx="11009243" cy="2054106"/>
          </a:xfrm>
          <a:prstGeom prst="rect">
            <a:avLst/>
          </a:prstGeom>
          <a:noFill/>
        </p:spPr>
        <p:txBody>
          <a:bodyPr wrap="square" rtlCol="0">
            <a:noAutofit/>
          </a:bodyPr>
          <a:lstStyle/>
          <a:p>
            <a:r>
              <a:rPr lang="ja-JP" altLang="en-US" sz="3200" dirty="0">
                <a:latin typeface="+mn-ea"/>
              </a:rPr>
              <a:t>自転車を運転しているときに人とぶつかってしまったら逃げてはいけません。</a:t>
            </a:r>
            <a:endParaRPr lang="en-US" altLang="ja-JP" sz="3200" dirty="0">
              <a:latin typeface="+mn-ea"/>
            </a:endParaRPr>
          </a:p>
          <a:p>
            <a:r>
              <a:rPr lang="ja-JP" altLang="en-US" sz="3200" dirty="0">
                <a:latin typeface="+mn-ea"/>
              </a:rPr>
              <a:t>お父さん、お母さんや近くの大人の人に警察に通報してもらいましょう。</a:t>
            </a:r>
          </a:p>
        </p:txBody>
      </p:sp>
    </p:spTree>
    <p:extLst>
      <p:ext uri="{BB962C8B-B14F-4D97-AF65-F5344CB8AC3E}">
        <p14:creationId xmlns:p14="http://schemas.microsoft.com/office/powerpoint/2010/main" val="4242026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A67EFC9-9A24-4BFA-B248-8EE5BF99BA2C}"/>
              </a:ext>
            </a:extLst>
          </p:cNvPr>
          <p:cNvSpPr>
            <a:spLocks noGrp="1"/>
          </p:cNvSpPr>
          <p:nvPr>
            <p:ph idx="1"/>
          </p:nvPr>
        </p:nvSpPr>
        <p:spPr>
          <a:xfrm>
            <a:off x="623679" y="2048773"/>
            <a:ext cx="3004649" cy="1121433"/>
          </a:xfrm>
        </p:spPr>
        <p:txBody>
          <a:bodyPr>
            <a:normAutofit/>
          </a:bodyPr>
          <a:lstStyle/>
          <a:p>
            <a:pPr marL="0" indent="0">
              <a:buNone/>
            </a:pPr>
            <a:r>
              <a:rPr kumimoji="1" lang="ja-JP" altLang="en-US" sz="2000" b="1" dirty="0"/>
              <a:t>①　自転車の</a:t>
            </a:r>
            <a:r>
              <a:rPr lang="ja-JP" altLang="en-US" sz="2000" b="1" dirty="0"/>
              <a:t>左側</a:t>
            </a:r>
            <a:r>
              <a:rPr kumimoji="1" lang="ja-JP" altLang="en-US" sz="2000" b="1" dirty="0"/>
              <a:t>に立とう</a:t>
            </a:r>
            <a:endParaRPr kumimoji="1" lang="en-US" altLang="ja-JP" sz="2000" b="1" dirty="0"/>
          </a:p>
        </p:txBody>
      </p:sp>
      <p:sp>
        <p:nvSpPr>
          <p:cNvPr id="4" name="四角形: 角を丸くする 3">
            <a:extLst>
              <a:ext uri="{FF2B5EF4-FFF2-40B4-BE49-F238E27FC236}">
                <a16:creationId xmlns:a16="http://schemas.microsoft.com/office/drawing/2014/main" id="{FB7B34AE-A07A-4357-85BB-0C5B15976107}"/>
              </a:ext>
            </a:extLst>
          </p:cNvPr>
          <p:cNvSpPr/>
          <p:nvPr/>
        </p:nvSpPr>
        <p:spPr>
          <a:xfrm>
            <a:off x="683526" y="430274"/>
            <a:ext cx="10068340" cy="1187814"/>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1">
            <a:extLst>
              <a:ext uri="{FF2B5EF4-FFF2-40B4-BE49-F238E27FC236}">
                <a16:creationId xmlns:a16="http://schemas.microsoft.com/office/drawing/2014/main" id="{6E61D1FA-82A6-4371-B3A8-E3EC90FA3E9B}"/>
              </a:ext>
            </a:extLst>
          </p:cNvPr>
          <p:cNvSpPr>
            <a:spLocks noGrp="1"/>
          </p:cNvSpPr>
          <p:nvPr>
            <p:ph type="title"/>
          </p:nvPr>
        </p:nvSpPr>
        <p:spPr>
          <a:xfrm>
            <a:off x="623679" y="5072930"/>
            <a:ext cx="8557592" cy="1325563"/>
          </a:xfrm>
        </p:spPr>
        <p:txBody>
          <a:bodyPr>
            <a:normAutofit/>
          </a:bodyPr>
          <a:lstStyle/>
          <a:p>
            <a:pPr>
              <a:lnSpc>
                <a:spcPct val="150000"/>
              </a:lnSpc>
            </a:pPr>
            <a:r>
              <a:rPr kumimoji="1" lang="ja-JP" altLang="en-US" sz="2400" b="1" u="sng" dirty="0">
                <a:solidFill>
                  <a:srgbClr val="FF0000"/>
                </a:solidFill>
              </a:rPr>
              <a:t>右側に立つと危ない！車は自転車の右側から走ってくる！</a:t>
            </a:r>
          </a:p>
        </p:txBody>
      </p:sp>
      <p:sp>
        <p:nvSpPr>
          <p:cNvPr id="7" name="コンテンツ プレースホルダー 2">
            <a:extLst>
              <a:ext uri="{FF2B5EF4-FFF2-40B4-BE49-F238E27FC236}">
                <a16:creationId xmlns:a16="http://schemas.microsoft.com/office/drawing/2014/main" id="{78CDEBA4-6100-48F0-8EBB-4BAE491A2FDD}"/>
              </a:ext>
            </a:extLst>
          </p:cNvPr>
          <p:cNvSpPr txBox="1">
            <a:spLocks/>
          </p:cNvSpPr>
          <p:nvPr/>
        </p:nvSpPr>
        <p:spPr>
          <a:xfrm>
            <a:off x="4663041" y="2058437"/>
            <a:ext cx="3283227" cy="11214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dirty="0"/>
              <a:t>②　足を着くときは左足</a:t>
            </a:r>
          </a:p>
        </p:txBody>
      </p:sp>
      <p:sp>
        <p:nvSpPr>
          <p:cNvPr id="8" name="コンテンツ プレースホルダー 2">
            <a:extLst>
              <a:ext uri="{FF2B5EF4-FFF2-40B4-BE49-F238E27FC236}">
                <a16:creationId xmlns:a16="http://schemas.microsoft.com/office/drawing/2014/main" id="{56CF0F4C-0996-41CA-8C1D-9FF64603AC9D}"/>
              </a:ext>
            </a:extLst>
          </p:cNvPr>
          <p:cNvSpPr txBox="1">
            <a:spLocks/>
          </p:cNvSpPr>
          <p:nvPr/>
        </p:nvSpPr>
        <p:spPr>
          <a:xfrm>
            <a:off x="8243107" y="2042837"/>
            <a:ext cx="3468758" cy="11214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dirty="0"/>
              <a:t>③自転車を降りる時は左側</a:t>
            </a:r>
            <a:endParaRPr lang="ja-JP" altLang="en-US" sz="2000" b="1" u="sng" dirty="0">
              <a:solidFill>
                <a:srgbClr val="FF0000"/>
              </a:solidFill>
            </a:endParaRPr>
          </a:p>
        </p:txBody>
      </p:sp>
      <p:sp>
        <p:nvSpPr>
          <p:cNvPr id="12" name="タイトル 1">
            <a:extLst>
              <a:ext uri="{FF2B5EF4-FFF2-40B4-BE49-F238E27FC236}">
                <a16:creationId xmlns:a16="http://schemas.microsoft.com/office/drawing/2014/main" id="{C51E742D-2E61-4279-897A-8FF1A68FEFEE}"/>
              </a:ext>
            </a:extLst>
          </p:cNvPr>
          <p:cNvSpPr txBox="1">
            <a:spLocks/>
          </p:cNvSpPr>
          <p:nvPr/>
        </p:nvSpPr>
        <p:spPr>
          <a:xfrm>
            <a:off x="930965" y="534517"/>
            <a:ext cx="8835336" cy="47869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200" b="1" dirty="0"/>
              <a:t>  </a:t>
            </a:r>
          </a:p>
        </p:txBody>
      </p:sp>
      <p:pic>
        <p:nvPicPr>
          <p:cNvPr id="9" name="図 8">
            <a:extLst>
              <a:ext uri="{FF2B5EF4-FFF2-40B4-BE49-F238E27FC236}">
                <a16:creationId xmlns:a16="http://schemas.microsoft.com/office/drawing/2014/main" id="{E51255F8-7086-49D3-90DF-C91C70EF40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5675" y="2487419"/>
            <a:ext cx="2200521" cy="2934029"/>
          </a:xfrm>
          <a:prstGeom prst="rect">
            <a:avLst/>
          </a:prstGeom>
        </p:spPr>
      </p:pic>
      <p:pic>
        <p:nvPicPr>
          <p:cNvPr id="16" name="図 15">
            <a:extLst>
              <a:ext uri="{FF2B5EF4-FFF2-40B4-BE49-F238E27FC236}">
                <a16:creationId xmlns:a16="http://schemas.microsoft.com/office/drawing/2014/main" id="{C059215F-A73C-4059-AE85-BAA68FD0E5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1879" y="2476257"/>
            <a:ext cx="2200521" cy="2934028"/>
          </a:xfrm>
          <a:prstGeom prst="rect">
            <a:avLst/>
          </a:prstGeom>
        </p:spPr>
      </p:pic>
      <p:pic>
        <p:nvPicPr>
          <p:cNvPr id="20" name="図 19">
            <a:extLst>
              <a:ext uri="{FF2B5EF4-FFF2-40B4-BE49-F238E27FC236}">
                <a16:creationId xmlns:a16="http://schemas.microsoft.com/office/drawing/2014/main" id="{2FC490AC-12E1-4497-AE06-F453E0592D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59756" y="2487420"/>
            <a:ext cx="2236842" cy="2982456"/>
          </a:xfrm>
          <a:prstGeom prst="rect">
            <a:avLst/>
          </a:prstGeom>
        </p:spPr>
      </p:pic>
      <p:sp>
        <p:nvSpPr>
          <p:cNvPr id="18" name="タイトル 1">
            <a:extLst>
              <a:ext uri="{FF2B5EF4-FFF2-40B4-BE49-F238E27FC236}">
                <a16:creationId xmlns:a16="http://schemas.microsoft.com/office/drawing/2014/main" id="{1812E0DF-5E7B-4C7C-87D5-96F4850F5EB9}"/>
              </a:ext>
            </a:extLst>
          </p:cNvPr>
          <p:cNvSpPr txBox="1">
            <a:spLocks/>
          </p:cNvSpPr>
          <p:nvPr/>
        </p:nvSpPr>
        <p:spPr>
          <a:xfrm>
            <a:off x="1004942" y="6003249"/>
            <a:ext cx="8557592" cy="64046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endParaRPr lang="ja-JP" altLang="en-US" sz="2400" b="1" dirty="0">
              <a:solidFill>
                <a:srgbClr val="FF0000"/>
              </a:solidFill>
            </a:endParaRPr>
          </a:p>
        </p:txBody>
      </p:sp>
      <p:sp>
        <p:nvSpPr>
          <p:cNvPr id="2" name="スライド番号プレースホルダー 1">
            <a:extLst>
              <a:ext uri="{FF2B5EF4-FFF2-40B4-BE49-F238E27FC236}">
                <a16:creationId xmlns:a16="http://schemas.microsoft.com/office/drawing/2014/main" id="{D0A59197-2EE0-4C49-B723-C02DE26E5623}"/>
              </a:ext>
            </a:extLst>
          </p:cNvPr>
          <p:cNvSpPr>
            <a:spLocks noGrp="1"/>
          </p:cNvSpPr>
          <p:nvPr>
            <p:ph type="sldNum" sz="quarter" idx="12"/>
          </p:nvPr>
        </p:nvSpPr>
        <p:spPr/>
        <p:txBody>
          <a:bodyPr/>
          <a:lstStyle/>
          <a:p>
            <a:fld id="{12BF77B7-7FA8-498A-8B61-BB17B407316C}" type="slidenum">
              <a:rPr kumimoji="1" lang="ja-JP" altLang="en-US" smtClean="0"/>
              <a:t>5</a:t>
            </a:fld>
            <a:endParaRPr kumimoji="1" lang="ja-JP" altLang="en-US"/>
          </a:p>
        </p:txBody>
      </p:sp>
      <p:sp>
        <p:nvSpPr>
          <p:cNvPr id="21" name="タイトル 1">
            <a:extLst>
              <a:ext uri="{FF2B5EF4-FFF2-40B4-BE49-F238E27FC236}">
                <a16:creationId xmlns:a16="http://schemas.microsoft.com/office/drawing/2014/main" id="{E6FA8AFF-1C07-4BB8-8D08-DAFAEF0F8DE5}"/>
              </a:ext>
            </a:extLst>
          </p:cNvPr>
          <p:cNvSpPr txBox="1">
            <a:spLocks/>
          </p:cNvSpPr>
          <p:nvPr/>
        </p:nvSpPr>
        <p:spPr>
          <a:xfrm>
            <a:off x="1208709" y="322465"/>
            <a:ext cx="8557592" cy="1325563"/>
          </a:xfrm>
          <a:prstGeom prst="rect">
            <a:avLst/>
          </a:prstGeom>
          <a:effectLst/>
        </p:spPr>
        <p:txBody>
          <a:bodyPr vert="horz" lIns="91440" tIns="45720" rIns="91440" bIns="45720" rtlCol="0" anchor="ctr">
            <a:normAutofit fontScale="97500"/>
          </a:bodyPr>
          <a:lstStyle>
            <a:lvl1pPr algn="ctr" defTabSz="457200" rtl="0" eaLnBrk="1" latinLnBrk="0" hangingPunct="1">
              <a:spcBef>
                <a:spcPct val="0"/>
              </a:spcBef>
              <a:buNone/>
              <a:defRPr kumimoji="1" sz="4400" kern="1200" cap="none">
                <a:ln w="3175" cmpd="sng">
                  <a:noFill/>
                </a:ln>
                <a:solidFill>
                  <a:schemeClr val="tx1">
                    <a:lumMod val="85000"/>
                    <a:lumOff val="15000"/>
                  </a:schemeClr>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nSpc>
                <a:spcPct val="150000"/>
              </a:lnSpc>
            </a:pPr>
            <a:r>
              <a:rPr lang="ja-JP" altLang="en-US" b="1" u="sng" dirty="0">
                <a:solidFill>
                  <a:srgbClr val="FF0000"/>
                </a:solidFill>
              </a:rPr>
              <a:t>「３つの左」 </a:t>
            </a:r>
            <a:r>
              <a:rPr lang="ja-JP" altLang="en-US" b="1" dirty="0"/>
              <a:t>で安全に自転車に乗ろう</a:t>
            </a:r>
            <a:endParaRPr lang="ja-JP" altLang="en-US" sz="2400" b="1" dirty="0"/>
          </a:p>
        </p:txBody>
      </p:sp>
      <p:sp>
        <p:nvSpPr>
          <p:cNvPr id="22" name="四角形: 角を丸くする 21">
            <a:hlinkClick r:id="rId4" action="ppaction://hlinksldjump"/>
            <a:extLst>
              <a:ext uri="{FF2B5EF4-FFF2-40B4-BE49-F238E27FC236}">
                <a16:creationId xmlns:a16="http://schemas.microsoft.com/office/drawing/2014/main" id="{6020BF2F-0481-47AB-8285-BAA4F5B88ABF}"/>
              </a:ext>
            </a:extLst>
          </p:cNvPr>
          <p:cNvSpPr/>
          <p:nvPr/>
        </p:nvSpPr>
        <p:spPr>
          <a:xfrm>
            <a:off x="9791346" y="5936067"/>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19" name="正方形/長方形 18">
            <a:extLst>
              <a:ext uri="{FF2B5EF4-FFF2-40B4-BE49-F238E27FC236}">
                <a16:creationId xmlns:a16="http://schemas.microsoft.com/office/drawing/2014/main" id="{FF39A9EA-F688-4C49-B623-012A68F2350F}"/>
              </a:ext>
            </a:extLst>
          </p:cNvPr>
          <p:cNvSpPr/>
          <p:nvPr/>
        </p:nvSpPr>
        <p:spPr>
          <a:xfrm>
            <a:off x="623679" y="6232473"/>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5191420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789014"/>
            <a:ext cx="10827865" cy="584775"/>
          </a:xfrm>
          <a:prstGeom prst="rect">
            <a:avLst/>
          </a:prstGeom>
          <a:noFill/>
        </p:spPr>
        <p:txBody>
          <a:bodyPr wrap="square" rtlCol="0">
            <a:spAutoFit/>
          </a:bodyPr>
          <a:lstStyle/>
          <a:p>
            <a:r>
              <a:rPr lang="ja-JP" altLang="en-US" sz="3200" b="1" dirty="0"/>
              <a:t>１１．友達と自転車で二人乗りをした。</a:t>
            </a:r>
            <a:endParaRPr lang="en-US" altLang="ja-JP" sz="3200" b="1" dirty="0"/>
          </a:p>
        </p:txBody>
      </p:sp>
      <p:pic>
        <p:nvPicPr>
          <p:cNvPr id="6" name="図 5">
            <a:extLst>
              <a:ext uri="{FF2B5EF4-FFF2-40B4-BE49-F238E27FC236}">
                <a16:creationId xmlns:a16="http://schemas.microsoft.com/office/drawing/2014/main" id="{6CF08025-1709-4407-A926-DA59CF9868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3663" y="3294989"/>
            <a:ext cx="3100887" cy="31008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正方形/長方形 7">
            <a:extLst>
              <a:ext uri="{FF2B5EF4-FFF2-40B4-BE49-F238E27FC236}">
                <a16:creationId xmlns:a16="http://schemas.microsoft.com/office/drawing/2014/main" id="{A8E4635F-984E-4216-A041-59DE2FB54C9E}"/>
              </a:ext>
            </a:extLst>
          </p:cNvPr>
          <p:cNvSpPr/>
          <p:nvPr/>
        </p:nvSpPr>
        <p:spPr>
          <a:xfrm>
            <a:off x="587450" y="5934211"/>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AFA2C088-5E5C-4BE6-BE48-C3CD3B769094}"/>
              </a:ext>
            </a:extLst>
          </p:cNvPr>
          <p:cNvSpPr/>
          <p:nvPr/>
        </p:nvSpPr>
        <p:spPr>
          <a:xfrm>
            <a:off x="1208266" y="1186252"/>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5513264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1085403" y="3771546"/>
            <a:ext cx="10639377" cy="1077218"/>
          </a:xfrm>
          <a:prstGeom prst="rect">
            <a:avLst/>
          </a:prstGeom>
          <a:noFill/>
        </p:spPr>
        <p:txBody>
          <a:bodyPr wrap="square" rtlCol="0">
            <a:spAutoFit/>
          </a:bodyPr>
          <a:lstStyle/>
          <a:p>
            <a:r>
              <a:rPr lang="ja-JP" altLang="en-US" sz="3200" dirty="0">
                <a:latin typeface="+mn-ea"/>
              </a:rPr>
              <a:t>危ないので二人乗りをしてはいけません。</a:t>
            </a:r>
            <a:endParaRPr lang="en-US" altLang="ja-JP" sz="3200" dirty="0">
              <a:latin typeface="+mn-ea"/>
            </a:endParaRPr>
          </a:p>
          <a:p>
            <a:endParaRPr lang="ja-JP" altLang="en-US" sz="3200" b="1" dirty="0"/>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9053221" y="4835787"/>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3221" y="224319"/>
            <a:ext cx="2667584" cy="3204681"/>
          </a:xfrm>
          <a:prstGeom prst="rect">
            <a:avLst/>
          </a:prstGeom>
        </p:spPr>
      </p:pic>
      <p:sp>
        <p:nvSpPr>
          <p:cNvPr id="9" name="タイトル 1">
            <a:extLst>
              <a:ext uri="{FF2B5EF4-FFF2-40B4-BE49-F238E27FC236}">
                <a16:creationId xmlns:a16="http://schemas.microsoft.com/office/drawing/2014/main" id="{3278BDFD-4B9D-46E0-B8A3-A7D32CF9DC0E}"/>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08BF520B-54C8-4DE0-91BE-02BAB1A37A4E}"/>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11" name="正方形/長方形 10">
            <a:extLst>
              <a:ext uri="{FF2B5EF4-FFF2-40B4-BE49-F238E27FC236}">
                <a16:creationId xmlns:a16="http://schemas.microsoft.com/office/drawing/2014/main" id="{473999C2-061B-459A-ACC8-56C6CA4FD794}"/>
              </a:ext>
            </a:extLst>
          </p:cNvPr>
          <p:cNvSpPr/>
          <p:nvPr/>
        </p:nvSpPr>
        <p:spPr>
          <a:xfrm>
            <a:off x="825948" y="531230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2764791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9084065" y="474747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1697" y="433061"/>
            <a:ext cx="2947336" cy="2947336"/>
          </a:xfrm>
          <a:prstGeom prst="rect">
            <a:avLst/>
          </a:prstGeom>
        </p:spPr>
      </p:pic>
      <p:sp>
        <p:nvSpPr>
          <p:cNvPr id="8" name="タイトル 1">
            <a:extLst>
              <a:ext uri="{FF2B5EF4-FFF2-40B4-BE49-F238E27FC236}">
                <a16:creationId xmlns:a16="http://schemas.microsoft.com/office/drawing/2014/main" id="{BDAC2031-DFC5-44F9-9A28-E8C6CB529E8E}"/>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0" name="タイトル 1">
            <a:extLst>
              <a:ext uri="{FF2B5EF4-FFF2-40B4-BE49-F238E27FC236}">
                <a16:creationId xmlns:a16="http://schemas.microsoft.com/office/drawing/2014/main" id="{629C9B91-E141-43D7-969D-E1585E2FCD2B}"/>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11" name="正方形/長方形 10">
            <a:extLst>
              <a:ext uri="{FF2B5EF4-FFF2-40B4-BE49-F238E27FC236}">
                <a16:creationId xmlns:a16="http://schemas.microsoft.com/office/drawing/2014/main" id="{EC922A27-F64B-4603-83D5-386BE5BE4942}"/>
              </a:ext>
            </a:extLst>
          </p:cNvPr>
          <p:cNvSpPr/>
          <p:nvPr/>
        </p:nvSpPr>
        <p:spPr>
          <a:xfrm>
            <a:off x="917430" y="527245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テキスト ボックス 11">
            <a:extLst>
              <a:ext uri="{FF2B5EF4-FFF2-40B4-BE49-F238E27FC236}">
                <a16:creationId xmlns:a16="http://schemas.microsoft.com/office/drawing/2014/main" id="{3DDB4683-F296-49A9-A2FE-2EE0B685BE68}"/>
              </a:ext>
            </a:extLst>
          </p:cNvPr>
          <p:cNvSpPr txBox="1"/>
          <p:nvPr/>
        </p:nvSpPr>
        <p:spPr>
          <a:xfrm>
            <a:off x="1667294" y="3670252"/>
            <a:ext cx="10639377" cy="1077218"/>
          </a:xfrm>
          <a:prstGeom prst="rect">
            <a:avLst/>
          </a:prstGeom>
          <a:noFill/>
        </p:spPr>
        <p:txBody>
          <a:bodyPr wrap="square" rtlCol="0">
            <a:spAutoFit/>
          </a:bodyPr>
          <a:lstStyle/>
          <a:p>
            <a:r>
              <a:rPr lang="ja-JP" altLang="en-US" sz="3200" dirty="0">
                <a:latin typeface="+mn-ea"/>
              </a:rPr>
              <a:t>危ないので二人乗りをしてはいけません。</a:t>
            </a:r>
            <a:endParaRPr lang="en-US" altLang="ja-JP" sz="3200" dirty="0">
              <a:latin typeface="+mn-ea"/>
            </a:endParaRPr>
          </a:p>
          <a:p>
            <a:endParaRPr lang="ja-JP" altLang="en-US" sz="3200" b="1" dirty="0"/>
          </a:p>
        </p:txBody>
      </p:sp>
    </p:spTree>
    <p:extLst>
      <p:ext uri="{BB962C8B-B14F-4D97-AF65-F5344CB8AC3E}">
        <p14:creationId xmlns:p14="http://schemas.microsoft.com/office/powerpoint/2010/main" val="41651752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1068431" y="3136612"/>
            <a:ext cx="10827865" cy="584775"/>
          </a:xfrm>
          <a:prstGeom prst="rect">
            <a:avLst/>
          </a:prstGeom>
          <a:noFill/>
        </p:spPr>
        <p:txBody>
          <a:bodyPr wrap="square" rtlCol="0">
            <a:spAutoFit/>
          </a:bodyPr>
          <a:lstStyle/>
          <a:p>
            <a:r>
              <a:rPr lang="ja-JP" altLang="en-US" sz="3200" b="1" dirty="0"/>
              <a:t>１２．イヤホンで音楽を聴きながら運転した。</a:t>
            </a:r>
            <a:endParaRPr lang="en-US" altLang="ja-JP" sz="3200" b="1" dirty="0"/>
          </a:p>
        </p:txBody>
      </p:sp>
      <p:pic>
        <p:nvPicPr>
          <p:cNvPr id="5" name="図 4">
            <a:extLst>
              <a:ext uri="{FF2B5EF4-FFF2-40B4-BE49-F238E27FC236}">
                <a16:creationId xmlns:a16="http://schemas.microsoft.com/office/drawing/2014/main" id="{292E45C7-CB66-4069-A4F7-276B7C919D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727828" y="3672715"/>
            <a:ext cx="2395741" cy="300386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正方形/長方形 7">
            <a:extLst>
              <a:ext uri="{FF2B5EF4-FFF2-40B4-BE49-F238E27FC236}">
                <a16:creationId xmlns:a16="http://schemas.microsoft.com/office/drawing/2014/main" id="{60397E29-B9D8-442B-9377-B2F15C0B3742}"/>
              </a:ext>
            </a:extLst>
          </p:cNvPr>
          <p:cNvSpPr/>
          <p:nvPr/>
        </p:nvSpPr>
        <p:spPr>
          <a:xfrm>
            <a:off x="843566" y="5945796"/>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E604CF3C-81A5-447A-A816-228FEA32BF16}"/>
              </a:ext>
            </a:extLst>
          </p:cNvPr>
          <p:cNvSpPr/>
          <p:nvPr/>
        </p:nvSpPr>
        <p:spPr>
          <a:xfrm>
            <a:off x="1208266" y="1326577"/>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41814936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56867" y="1597605"/>
            <a:ext cx="2919884" cy="1325563"/>
          </a:xfrm>
        </p:spPr>
        <p:txBody>
          <a:bodyPr>
            <a:noAutofit/>
          </a:bodyPr>
          <a:lstStyle/>
          <a:p>
            <a:r>
              <a:rPr lang="ja-JP" altLang="en-US" sz="19900" b="1" dirty="0">
                <a:solidFill>
                  <a:srgbClr val="FF0000"/>
                </a:solidFill>
              </a:rPr>
              <a:t>○</a:t>
            </a:r>
            <a:endParaRPr kumimoji="1" lang="ja-JP" altLang="en-US" sz="9600" dirty="0"/>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8174" y="259856"/>
            <a:ext cx="2667584" cy="3204681"/>
          </a:xfrm>
          <a:prstGeom prst="rect">
            <a:avLst/>
          </a:prstGeom>
        </p:spPr>
      </p:pic>
      <p:sp>
        <p:nvSpPr>
          <p:cNvPr id="10" name="テキスト ボックス 9">
            <a:extLst>
              <a:ext uri="{FF2B5EF4-FFF2-40B4-BE49-F238E27FC236}">
                <a16:creationId xmlns:a16="http://schemas.microsoft.com/office/drawing/2014/main" id="{37CF78C9-B752-4FC7-AB98-C5C5F256531C}"/>
              </a:ext>
            </a:extLst>
          </p:cNvPr>
          <p:cNvSpPr txBox="1"/>
          <p:nvPr/>
        </p:nvSpPr>
        <p:spPr>
          <a:xfrm>
            <a:off x="1863071" y="3742898"/>
            <a:ext cx="8844810" cy="1077218"/>
          </a:xfrm>
          <a:prstGeom prst="rect">
            <a:avLst/>
          </a:prstGeom>
          <a:noFill/>
        </p:spPr>
        <p:txBody>
          <a:bodyPr wrap="square" rtlCol="0">
            <a:spAutoFit/>
          </a:bodyPr>
          <a:lstStyle/>
          <a:p>
            <a:r>
              <a:rPr lang="ja-JP" altLang="en-US" sz="3200" dirty="0">
                <a:latin typeface="+mn-ea"/>
              </a:rPr>
              <a:t>イヤホンをつけて音楽を聞きながら運転してはいけません。</a:t>
            </a:r>
          </a:p>
        </p:txBody>
      </p:sp>
      <p:sp>
        <p:nvSpPr>
          <p:cNvPr id="11" name="タイトル 1">
            <a:extLst>
              <a:ext uri="{FF2B5EF4-FFF2-40B4-BE49-F238E27FC236}">
                <a16:creationId xmlns:a16="http://schemas.microsoft.com/office/drawing/2014/main" id="{E630A12C-AC7D-43C9-916A-873C0D28C36C}"/>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9" name="正方形/長方形 8">
            <a:extLst>
              <a:ext uri="{FF2B5EF4-FFF2-40B4-BE49-F238E27FC236}">
                <a16:creationId xmlns:a16="http://schemas.microsoft.com/office/drawing/2014/main" id="{76546438-A64D-47D9-814C-D619699A17AA}"/>
              </a:ext>
            </a:extLst>
          </p:cNvPr>
          <p:cNvSpPr/>
          <p:nvPr/>
        </p:nvSpPr>
        <p:spPr>
          <a:xfrm>
            <a:off x="667037" y="580941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9597568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44017" y="1354717"/>
            <a:ext cx="4145803" cy="1325563"/>
          </a:xfrm>
        </p:spPr>
        <p:txBody>
          <a:bodyPr>
            <a:noAutofit/>
          </a:bodyPr>
          <a:lstStyle/>
          <a:p>
            <a:r>
              <a:rPr lang="en-US" altLang="ja-JP" sz="28700" b="1" dirty="0">
                <a:solidFill>
                  <a:srgbClr val="FF0000"/>
                </a:solidFill>
              </a:rPr>
              <a:t>×</a:t>
            </a:r>
            <a:r>
              <a:rPr lang="ja-JP" altLang="en-US" sz="9600" b="1" dirty="0">
                <a:solidFill>
                  <a:srgbClr val="FF0000"/>
                </a:solidFill>
              </a:rPr>
              <a:t>　</a:t>
            </a:r>
            <a:endParaRPr kumimoji="1" lang="ja-JP" altLang="en-US" sz="9600" dirty="0"/>
          </a:p>
        </p:txBody>
      </p:sp>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763000" y="5665021"/>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4345" y="373110"/>
            <a:ext cx="2947336" cy="2947336"/>
          </a:xfrm>
          <a:prstGeom prst="rect">
            <a:avLst/>
          </a:prstGeom>
        </p:spPr>
      </p:pic>
      <p:sp>
        <p:nvSpPr>
          <p:cNvPr id="11" name="タイトル 1">
            <a:extLst>
              <a:ext uri="{FF2B5EF4-FFF2-40B4-BE49-F238E27FC236}">
                <a16:creationId xmlns:a16="http://schemas.microsoft.com/office/drawing/2014/main" id="{19BBA956-86EA-4B3D-88E5-7FDB81EE7059}"/>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5B652557-0310-4A71-9BBE-42DDB3C9F24A}"/>
              </a:ext>
            </a:extLst>
          </p:cNvPr>
          <p:cNvSpPr/>
          <p:nvPr/>
        </p:nvSpPr>
        <p:spPr>
          <a:xfrm>
            <a:off x="865914" y="599368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0" name="テキスト ボックス 9">
            <a:extLst>
              <a:ext uri="{FF2B5EF4-FFF2-40B4-BE49-F238E27FC236}">
                <a16:creationId xmlns:a16="http://schemas.microsoft.com/office/drawing/2014/main" id="{70C2E6CC-272E-49C3-9C02-171B5592E764}"/>
              </a:ext>
            </a:extLst>
          </p:cNvPr>
          <p:cNvSpPr txBox="1"/>
          <p:nvPr/>
        </p:nvSpPr>
        <p:spPr>
          <a:xfrm>
            <a:off x="1946199" y="3798372"/>
            <a:ext cx="8844810" cy="1077218"/>
          </a:xfrm>
          <a:prstGeom prst="rect">
            <a:avLst/>
          </a:prstGeom>
          <a:noFill/>
        </p:spPr>
        <p:txBody>
          <a:bodyPr wrap="square" rtlCol="0">
            <a:spAutoFit/>
          </a:bodyPr>
          <a:lstStyle/>
          <a:p>
            <a:r>
              <a:rPr lang="ja-JP" altLang="en-US" sz="3200" dirty="0">
                <a:latin typeface="+mn-ea"/>
              </a:rPr>
              <a:t>イヤホンをつけて音楽を聞きながら運転してはいけません。</a:t>
            </a:r>
          </a:p>
        </p:txBody>
      </p:sp>
    </p:spTree>
    <p:extLst>
      <p:ext uri="{BB962C8B-B14F-4D97-AF65-F5344CB8AC3E}">
        <p14:creationId xmlns:p14="http://schemas.microsoft.com/office/powerpoint/2010/main" val="22821109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825520"/>
            <a:ext cx="10827865" cy="584775"/>
          </a:xfrm>
          <a:prstGeom prst="rect">
            <a:avLst/>
          </a:prstGeom>
          <a:noFill/>
        </p:spPr>
        <p:txBody>
          <a:bodyPr wrap="square" rtlCol="0">
            <a:spAutoFit/>
          </a:bodyPr>
          <a:lstStyle/>
          <a:p>
            <a:r>
              <a:rPr lang="ja-JP" altLang="en-US" sz="3200" b="1" dirty="0"/>
              <a:t>１３．踏切の手前で警報音が鳴り出したので、急いで渡った。</a:t>
            </a:r>
            <a:endParaRPr lang="en-US" altLang="ja-JP" sz="3200" b="1" dirty="0"/>
          </a:p>
        </p:txBody>
      </p:sp>
      <p:pic>
        <p:nvPicPr>
          <p:cNvPr id="10" name="図 9">
            <a:extLst>
              <a:ext uri="{FF2B5EF4-FFF2-40B4-BE49-F238E27FC236}">
                <a16:creationId xmlns:a16="http://schemas.microsoft.com/office/drawing/2014/main" id="{053E9F63-CD62-4FF1-BB61-CE49CD8FFC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5915" y="3643506"/>
            <a:ext cx="2936383" cy="293638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正方形/長方形 7">
            <a:extLst>
              <a:ext uri="{FF2B5EF4-FFF2-40B4-BE49-F238E27FC236}">
                <a16:creationId xmlns:a16="http://schemas.microsoft.com/office/drawing/2014/main" id="{9DAC3EC1-D50B-45B1-B379-6993C69D98FE}"/>
              </a:ext>
            </a:extLst>
          </p:cNvPr>
          <p:cNvSpPr/>
          <p:nvPr/>
        </p:nvSpPr>
        <p:spPr>
          <a:xfrm>
            <a:off x="843566" y="598489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FDC3E3AA-4028-4965-BB2D-D0C3B99B9A9B}"/>
              </a:ext>
            </a:extLst>
          </p:cNvPr>
          <p:cNvSpPr/>
          <p:nvPr/>
        </p:nvSpPr>
        <p:spPr>
          <a:xfrm>
            <a:off x="1208266" y="1326577"/>
            <a:ext cx="6890028"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自転車の交通ルールの問題です。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spTree>
    <p:extLst>
      <p:ext uri="{BB962C8B-B14F-4D97-AF65-F5344CB8AC3E}">
        <p14:creationId xmlns:p14="http://schemas.microsoft.com/office/powerpoint/2010/main" val="9605174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1085403" y="3771546"/>
            <a:ext cx="9648115" cy="584775"/>
          </a:xfrm>
          <a:prstGeom prst="rect">
            <a:avLst/>
          </a:prstGeom>
          <a:noFill/>
        </p:spPr>
        <p:txBody>
          <a:bodyPr wrap="square" rtlCol="0">
            <a:spAutoFit/>
          </a:bodyPr>
          <a:lstStyle/>
          <a:p>
            <a:r>
              <a:rPr lang="ja-JP" altLang="en-US" sz="3200" dirty="0">
                <a:latin typeface="+mn-ea"/>
              </a:rPr>
              <a:t>踏切手前で警報音が鳴ったら止まりましょう。</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3221" y="327132"/>
            <a:ext cx="2667584" cy="3204681"/>
          </a:xfrm>
          <a:prstGeom prst="rect">
            <a:avLst/>
          </a:prstGeom>
        </p:spPr>
      </p:pic>
      <p:sp>
        <p:nvSpPr>
          <p:cNvPr id="10" name="タイトル 1">
            <a:extLst>
              <a:ext uri="{FF2B5EF4-FFF2-40B4-BE49-F238E27FC236}">
                <a16:creationId xmlns:a16="http://schemas.microsoft.com/office/drawing/2014/main" id="{1D34AD0D-97E8-4D26-8FA9-FAB45AFC472D}"/>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1" name="タイトル 1">
            <a:extLst>
              <a:ext uri="{FF2B5EF4-FFF2-40B4-BE49-F238E27FC236}">
                <a16:creationId xmlns:a16="http://schemas.microsoft.com/office/drawing/2014/main" id="{11923267-5BD2-4932-A481-07AB4340CB07}"/>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9" name="正方形/長方形 8">
            <a:extLst>
              <a:ext uri="{FF2B5EF4-FFF2-40B4-BE49-F238E27FC236}">
                <a16:creationId xmlns:a16="http://schemas.microsoft.com/office/drawing/2014/main" id="{3D84FEDC-73FF-4C0E-8ED3-9896A963AA5A}"/>
              </a:ext>
            </a:extLst>
          </p:cNvPr>
          <p:cNvSpPr/>
          <p:nvPr/>
        </p:nvSpPr>
        <p:spPr>
          <a:xfrm>
            <a:off x="461778" y="569714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2091303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763000" y="5665021"/>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3795" y="416082"/>
            <a:ext cx="2947336" cy="2947336"/>
          </a:xfrm>
          <a:prstGeom prst="rect">
            <a:avLst/>
          </a:prstGeom>
        </p:spPr>
      </p:pic>
      <p:sp>
        <p:nvSpPr>
          <p:cNvPr id="11" name="タイトル 1">
            <a:extLst>
              <a:ext uri="{FF2B5EF4-FFF2-40B4-BE49-F238E27FC236}">
                <a16:creationId xmlns:a16="http://schemas.microsoft.com/office/drawing/2014/main" id="{CDC04FDF-E39C-4683-BFA5-566927F27571}"/>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2" name="タイトル 1">
            <a:extLst>
              <a:ext uri="{FF2B5EF4-FFF2-40B4-BE49-F238E27FC236}">
                <a16:creationId xmlns:a16="http://schemas.microsoft.com/office/drawing/2014/main" id="{EA77A641-3589-4C8F-9F0F-D577180AD02D}"/>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DF2D4B80-2103-46D2-958B-35A198745B1C}"/>
              </a:ext>
            </a:extLst>
          </p:cNvPr>
          <p:cNvSpPr/>
          <p:nvPr/>
        </p:nvSpPr>
        <p:spPr>
          <a:xfrm>
            <a:off x="724246" y="5910706"/>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8" name="テキスト ボックス 7">
            <a:extLst>
              <a:ext uri="{FF2B5EF4-FFF2-40B4-BE49-F238E27FC236}">
                <a16:creationId xmlns:a16="http://schemas.microsoft.com/office/drawing/2014/main" id="{66818E4A-7B93-408D-8EEC-84CA6FE303E5}"/>
              </a:ext>
            </a:extLst>
          </p:cNvPr>
          <p:cNvSpPr txBox="1"/>
          <p:nvPr/>
        </p:nvSpPr>
        <p:spPr>
          <a:xfrm>
            <a:off x="1085403" y="3771546"/>
            <a:ext cx="9648115" cy="584775"/>
          </a:xfrm>
          <a:prstGeom prst="rect">
            <a:avLst/>
          </a:prstGeom>
          <a:noFill/>
        </p:spPr>
        <p:txBody>
          <a:bodyPr wrap="square" rtlCol="0">
            <a:spAutoFit/>
          </a:bodyPr>
          <a:lstStyle/>
          <a:p>
            <a:r>
              <a:rPr lang="ja-JP" altLang="en-US" sz="3200" dirty="0">
                <a:latin typeface="+mn-ea"/>
              </a:rPr>
              <a:t>踏切手前で警報音が鳴ったら止まりましょう。</a:t>
            </a:r>
          </a:p>
        </p:txBody>
      </p:sp>
    </p:spTree>
    <p:extLst>
      <p:ext uri="{BB962C8B-B14F-4D97-AF65-F5344CB8AC3E}">
        <p14:creationId xmlns:p14="http://schemas.microsoft.com/office/powerpoint/2010/main" val="31775975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19AF31-83A5-4A55-9B63-5106121CFA77}"/>
              </a:ext>
            </a:extLst>
          </p:cNvPr>
          <p:cNvSpPr>
            <a:spLocks noGrp="1"/>
          </p:cNvSpPr>
          <p:nvPr>
            <p:ph type="title"/>
          </p:nvPr>
        </p:nvSpPr>
        <p:spPr>
          <a:xfrm>
            <a:off x="727104" y="678429"/>
            <a:ext cx="10997725" cy="2933476"/>
          </a:xfrm>
        </p:spPr>
        <p:txBody>
          <a:bodyPr>
            <a:normAutofit/>
          </a:bodyPr>
          <a:lstStyle/>
          <a:p>
            <a:r>
              <a:rPr kumimoji="1" lang="ja-JP" altLang="en-US" dirty="0"/>
              <a:t>道路標識○</a:t>
            </a:r>
            <a:r>
              <a:rPr kumimoji="1" lang="en-US" altLang="ja-JP" dirty="0"/>
              <a:t>×</a:t>
            </a:r>
            <a:r>
              <a:rPr kumimoji="1" lang="ja-JP" altLang="en-US" dirty="0"/>
              <a:t>クイズをやってみよう。</a:t>
            </a:r>
          </a:p>
        </p:txBody>
      </p:sp>
      <p:pic>
        <p:nvPicPr>
          <p:cNvPr id="5" name="図 4">
            <a:extLst>
              <a:ext uri="{FF2B5EF4-FFF2-40B4-BE49-F238E27FC236}">
                <a16:creationId xmlns:a16="http://schemas.microsoft.com/office/drawing/2014/main" id="{6D5EE9CC-C47A-44B3-8017-CDF157120B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6404" y="3981270"/>
            <a:ext cx="2706369" cy="2706369"/>
          </a:xfrm>
          <a:prstGeom prst="rect">
            <a:avLst/>
          </a:prstGeom>
        </p:spPr>
      </p:pic>
      <p:sp>
        <p:nvSpPr>
          <p:cNvPr id="6" name="四角形: 角を丸くする 5">
            <a:hlinkClick r:id="rId3" action="ppaction://hlinksldjump"/>
            <a:extLst>
              <a:ext uri="{FF2B5EF4-FFF2-40B4-BE49-F238E27FC236}">
                <a16:creationId xmlns:a16="http://schemas.microsoft.com/office/drawing/2014/main" id="{27AA0048-C6B2-4881-93A0-5CFB29195DB5}"/>
              </a:ext>
            </a:extLst>
          </p:cNvPr>
          <p:cNvSpPr/>
          <p:nvPr/>
        </p:nvSpPr>
        <p:spPr>
          <a:xfrm>
            <a:off x="3091039" y="3611905"/>
            <a:ext cx="3709116" cy="1722549"/>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2800" dirty="0"/>
              <a:t>やってみよう！！</a:t>
            </a:r>
          </a:p>
        </p:txBody>
      </p:sp>
      <p:sp>
        <p:nvSpPr>
          <p:cNvPr id="7" name="正方形/長方形 6">
            <a:extLst>
              <a:ext uri="{FF2B5EF4-FFF2-40B4-BE49-F238E27FC236}">
                <a16:creationId xmlns:a16="http://schemas.microsoft.com/office/drawing/2014/main" id="{ECD9FA74-78AF-4F05-A5DA-636484E651E2}"/>
              </a:ext>
            </a:extLst>
          </p:cNvPr>
          <p:cNvSpPr/>
          <p:nvPr/>
        </p:nvSpPr>
        <p:spPr>
          <a:xfrm>
            <a:off x="595458" y="605411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687710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四角形: 角を丸くする 10">
            <a:extLst>
              <a:ext uri="{FF2B5EF4-FFF2-40B4-BE49-F238E27FC236}">
                <a16:creationId xmlns:a16="http://schemas.microsoft.com/office/drawing/2014/main" id="{876B0A35-A092-4842-BC46-02FD4B8B586D}"/>
              </a:ext>
            </a:extLst>
          </p:cNvPr>
          <p:cNvSpPr/>
          <p:nvPr/>
        </p:nvSpPr>
        <p:spPr>
          <a:xfrm>
            <a:off x="826705" y="3635747"/>
            <a:ext cx="3308798" cy="810093"/>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コンテンツ プレースホルダー 2">
            <a:extLst>
              <a:ext uri="{FF2B5EF4-FFF2-40B4-BE49-F238E27FC236}">
                <a16:creationId xmlns:a16="http://schemas.microsoft.com/office/drawing/2014/main" id="{BA308D3B-871F-41BE-9DEC-3BCF74D946B9}"/>
              </a:ext>
            </a:extLst>
          </p:cNvPr>
          <p:cNvSpPr>
            <a:spLocks noGrp="1"/>
          </p:cNvSpPr>
          <p:nvPr>
            <p:ph idx="1"/>
          </p:nvPr>
        </p:nvSpPr>
        <p:spPr>
          <a:xfrm>
            <a:off x="838200" y="2159433"/>
            <a:ext cx="10515600" cy="1178111"/>
          </a:xfrm>
        </p:spPr>
        <p:txBody>
          <a:bodyPr>
            <a:normAutofit lnSpcReduction="10000"/>
          </a:bodyPr>
          <a:lstStyle/>
          <a:p>
            <a:pPr marL="0" indent="0">
              <a:buNone/>
            </a:pPr>
            <a:r>
              <a:rPr kumimoji="1" lang="ja-JP" altLang="en-US" sz="3200" b="1" dirty="0">
                <a:solidFill>
                  <a:srgbClr val="002060"/>
                </a:solidFill>
              </a:rPr>
              <a:t>１　車道が原則　左側を通行</a:t>
            </a:r>
            <a:endParaRPr kumimoji="1" lang="en-US" altLang="ja-JP" sz="3200" b="1" dirty="0">
              <a:solidFill>
                <a:srgbClr val="002060"/>
              </a:solidFill>
            </a:endParaRPr>
          </a:p>
          <a:p>
            <a:pPr marL="0" indent="0">
              <a:buNone/>
            </a:pPr>
            <a:r>
              <a:rPr kumimoji="1" lang="ja-JP" altLang="en-US" sz="3200" b="1" dirty="0">
                <a:solidFill>
                  <a:srgbClr val="002060"/>
                </a:solidFill>
              </a:rPr>
              <a:t>　　歩道は例外　歩行者を優先</a:t>
            </a:r>
          </a:p>
        </p:txBody>
      </p:sp>
      <p:sp>
        <p:nvSpPr>
          <p:cNvPr id="4" name="四角形: 角を丸くする 3">
            <a:extLst>
              <a:ext uri="{FF2B5EF4-FFF2-40B4-BE49-F238E27FC236}">
                <a16:creationId xmlns:a16="http://schemas.microsoft.com/office/drawing/2014/main" id="{7D01AD85-BED5-42BA-9717-4EEC6BAF4E0E}"/>
              </a:ext>
            </a:extLst>
          </p:cNvPr>
          <p:cNvSpPr/>
          <p:nvPr/>
        </p:nvSpPr>
        <p:spPr>
          <a:xfrm>
            <a:off x="635000" y="387835"/>
            <a:ext cx="10068340" cy="1360114"/>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1">
            <a:extLst>
              <a:ext uri="{FF2B5EF4-FFF2-40B4-BE49-F238E27FC236}">
                <a16:creationId xmlns:a16="http://schemas.microsoft.com/office/drawing/2014/main" id="{78847C58-461E-490F-8876-9F65422E749C}"/>
              </a:ext>
            </a:extLst>
          </p:cNvPr>
          <p:cNvSpPr>
            <a:spLocks noGrp="1"/>
          </p:cNvSpPr>
          <p:nvPr>
            <p:ph type="title"/>
          </p:nvPr>
        </p:nvSpPr>
        <p:spPr>
          <a:xfrm>
            <a:off x="1077843" y="340627"/>
            <a:ext cx="8557592" cy="1325563"/>
          </a:xfrm>
        </p:spPr>
        <p:txBody>
          <a:bodyPr>
            <a:normAutofit/>
          </a:bodyPr>
          <a:lstStyle/>
          <a:p>
            <a:pPr>
              <a:lnSpc>
                <a:spcPct val="150000"/>
              </a:lnSpc>
            </a:pPr>
            <a:r>
              <a:rPr kumimoji="1" lang="ja-JP" altLang="en-US" b="1" dirty="0"/>
              <a:t>交通ルール「４つの約束」</a:t>
            </a:r>
            <a:endParaRPr kumimoji="1" lang="ja-JP" altLang="en-US" sz="2400" b="1" dirty="0"/>
          </a:p>
        </p:txBody>
      </p:sp>
      <p:sp>
        <p:nvSpPr>
          <p:cNvPr id="7" name="コンテンツ プレースホルダー 2">
            <a:extLst>
              <a:ext uri="{FF2B5EF4-FFF2-40B4-BE49-F238E27FC236}">
                <a16:creationId xmlns:a16="http://schemas.microsoft.com/office/drawing/2014/main" id="{9FEDB726-9031-4408-ABE8-00CC95534707}"/>
              </a:ext>
            </a:extLst>
          </p:cNvPr>
          <p:cNvSpPr txBox="1">
            <a:spLocks/>
          </p:cNvSpPr>
          <p:nvPr/>
        </p:nvSpPr>
        <p:spPr>
          <a:xfrm>
            <a:off x="1425573" y="3822061"/>
            <a:ext cx="2806522" cy="5552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u="sng" dirty="0">
                <a:solidFill>
                  <a:srgbClr val="FF0000"/>
                </a:solidFill>
              </a:rPr>
              <a:t>車道が原則</a:t>
            </a:r>
            <a:endParaRPr lang="en-US" altLang="ja-JP" b="1" u="sng" dirty="0">
              <a:solidFill>
                <a:srgbClr val="FF0000"/>
              </a:solidFill>
            </a:endParaRPr>
          </a:p>
        </p:txBody>
      </p:sp>
      <p:sp>
        <p:nvSpPr>
          <p:cNvPr id="9" name="コンテンツ プレースホルダー 2">
            <a:extLst>
              <a:ext uri="{FF2B5EF4-FFF2-40B4-BE49-F238E27FC236}">
                <a16:creationId xmlns:a16="http://schemas.microsoft.com/office/drawing/2014/main" id="{E30A603E-B811-4292-AA95-E4051CBA84B3}"/>
              </a:ext>
            </a:extLst>
          </p:cNvPr>
          <p:cNvSpPr txBox="1">
            <a:spLocks/>
          </p:cNvSpPr>
          <p:nvPr/>
        </p:nvSpPr>
        <p:spPr>
          <a:xfrm>
            <a:off x="826705" y="4672503"/>
            <a:ext cx="10515600" cy="1178111"/>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b="1" dirty="0"/>
              <a:t>自転車も車の仲間なので、車道を通行するのが原則です。</a:t>
            </a:r>
            <a:endParaRPr lang="en-US" altLang="ja-JP" b="1" dirty="0"/>
          </a:p>
          <a:p>
            <a:pPr marL="0" indent="0">
              <a:lnSpc>
                <a:spcPct val="150000"/>
              </a:lnSpc>
              <a:buFont typeface="Arial" panose="020B0604020202020204" pitchFamily="34" charset="0"/>
              <a:buNone/>
            </a:pPr>
            <a:r>
              <a:rPr lang="ja-JP" altLang="en-US" b="1" dirty="0"/>
              <a:t>ただし、小学生は歩道を通行できます。</a:t>
            </a:r>
          </a:p>
        </p:txBody>
      </p:sp>
      <p:pic>
        <p:nvPicPr>
          <p:cNvPr id="25" name="図 24">
            <a:extLst>
              <a:ext uri="{FF2B5EF4-FFF2-40B4-BE49-F238E27FC236}">
                <a16:creationId xmlns:a16="http://schemas.microsoft.com/office/drawing/2014/main" id="{953B9240-2A11-4D08-8FDF-1DF7C8CBEC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32059" y="2027941"/>
            <a:ext cx="2300769" cy="2644562"/>
          </a:xfrm>
          <a:prstGeom prst="rect">
            <a:avLst/>
          </a:prstGeom>
        </p:spPr>
      </p:pic>
      <p:sp>
        <p:nvSpPr>
          <p:cNvPr id="2" name="スライド番号プレースホルダー 1">
            <a:extLst>
              <a:ext uri="{FF2B5EF4-FFF2-40B4-BE49-F238E27FC236}">
                <a16:creationId xmlns:a16="http://schemas.microsoft.com/office/drawing/2014/main" id="{1F708B87-4608-4AD1-A223-B98919F0570F}"/>
              </a:ext>
            </a:extLst>
          </p:cNvPr>
          <p:cNvSpPr>
            <a:spLocks noGrp="1"/>
          </p:cNvSpPr>
          <p:nvPr>
            <p:ph type="sldNum" sz="quarter" idx="12"/>
          </p:nvPr>
        </p:nvSpPr>
        <p:spPr/>
        <p:txBody>
          <a:bodyPr/>
          <a:lstStyle/>
          <a:p>
            <a:fld id="{12BF77B7-7FA8-498A-8B61-BB17B407316C}" type="slidenum">
              <a:rPr kumimoji="1" lang="ja-JP" altLang="en-US" smtClean="0"/>
              <a:t>6</a:t>
            </a:fld>
            <a:endParaRPr kumimoji="1" lang="ja-JP" altLang="en-US"/>
          </a:p>
        </p:txBody>
      </p:sp>
      <p:sp>
        <p:nvSpPr>
          <p:cNvPr id="19" name="四角形: 角を丸くする 18">
            <a:hlinkClick r:id="rId3" action="ppaction://hlinksldjump"/>
            <a:extLst>
              <a:ext uri="{FF2B5EF4-FFF2-40B4-BE49-F238E27FC236}">
                <a16:creationId xmlns:a16="http://schemas.microsoft.com/office/drawing/2014/main" id="{D95DA8EC-4A69-4DD5-9FC1-9781EA9530C5}"/>
              </a:ext>
            </a:extLst>
          </p:cNvPr>
          <p:cNvSpPr/>
          <p:nvPr/>
        </p:nvSpPr>
        <p:spPr>
          <a:xfrm>
            <a:off x="9791346" y="5936067"/>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12" name="テキスト ボックス 11">
            <a:extLst>
              <a:ext uri="{FF2B5EF4-FFF2-40B4-BE49-F238E27FC236}">
                <a16:creationId xmlns:a16="http://schemas.microsoft.com/office/drawing/2014/main" id="{435B3699-5D30-4238-9124-A4EB5ADD4E70}"/>
              </a:ext>
            </a:extLst>
          </p:cNvPr>
          <p:cNvSpPr txBox="1"/>
          <p:nvPr/>
        </p:nvSpPr>
        <p:spPr>
          <a:xfrm>
            <a:off x="10406436" y="1875339"/>
            <a:ext cx="877163" cy="923330"/>
          </a:xfrm>
          <a:prstGeom prst="rect">
            <a:avLst/>
          </a:prstGeom>
          <a:noFill/>
        </p:spPr>
        <p:txBody>
          <a:bodyPr wrap="none" rtlCol="0">
            <a:spAutoFit/>
          </a:bodyPr>
          <a:lstStyle/>
          <a:p>
            <a:r>
              <a:rPr kumimoji="1" lang="ja-JP" altLang="en-US" sz="5400" dirty="0"/>
              <a:t>？</a:t>
            </a:r>
          </a:p>
        </p:txBody>
      </p:sp>
      <p:sp>
        <p:nvSpPr>
          <p:cNvPr id="14" name="正方形/長方形 13">
            <a:extLst>
              <a:ext uri="{FF2B5EF4-FFF2-40B4-BE49-F238E27FC236}">
                <a16:creationId xmlns:a16="http://schemas.microsoft.com/office/drawing/2014/main" id="{5AC39167-375C-4629-9848-25D1E2B1C03E}"/>
              </a:ext>
            </a:extLst>
          </p:cNvPr>
          <p:cNvSpPr/>
          <p:nvPr/>
        </p:nvSpPr>
        <p:spPr>
          <a:xfrm>
            <a:off x="826705" y="6136521"/>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3308221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825520"/>
            <a:ext cx="10827865" cy="584775"/>
          </a:xfrm>
          <a:prstGeom prst="rect">
            <a:avLst/>
          </a:prstGeom>
          <a:noFill/>
        </p:spPr>
        <p:txBody>
          <a:bodyPr wrap="square" rtlCol="0">
            <a:spAutoFit/>
          </a:bodyPr>
          <a:lstStyle/>
          <a:p>
            <a:r>
              <a:rPr lang="ja-JP" altLang="en-US" sz="3200" b="1" dirty="0"/>
              <a:t>１．この標識があるところでは、歩行者と自転車が通行できる。</a:t>
            </a:r>
            <a:endParaRPr lang="en-US" altLang="ja-JP" sz="3200" b="1" dirty="0"/>
          </a:p>
        </p:txBody>
      </p:sp>
      <p:sp>
        <p:nvSpPr>
          <p:cNvPr id="8" name="正方形/長方形 7">
            <a:extLst>
              <a:ext uri="{FF2B5EF4-FFF2-40B4-BE49-F238E27FC236}">
                <a16:creationId xmlns:a16="http://schemas.microsoft.com/office/drawing/2014/main" id="{9DAC3EC1-D50B-45B1-B379-6993C69D98FE}"/>
              </a:ext>
            </a:extLst>
          </p:cNvPr>
          <p:cNvSpPr/>
          <p:nvPr/>
        </p:nvSpPr>
        <p:spPr>
          <a:xfrm>
            <a:off x="843566" y="598489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FDC3E3AA-4028-4965-BB2D-D0C3B99B9A9B}"/>
              </a:ext>
            </a:extLst>
          </p:cNvPr>
          <p:cNvSpPr/>
          <p:nvPr/>
        </p:nvSpPr>
        <p:spPr>
          <a:xfrm>
            <a:off x="1208266" y="1326577"/>
            <a:ext cx="5538696"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道路標識の○</a:t>
            </a:r>
            <a:r>
              <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a:t>
            </a:r>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pic>
        <p:nvPicPr>
          <p:cNvPr id="4" name="図 3">
            <a:extLst>
              <a:ext uri="{FF2B5EF4-FFF2-40B4-BE49-F238E27FC236}">
                <a16:creationId xmlns:a16="http://schemas.microsoft.com/office/drawing/2014/main" id="{25E50470-9E6E-4CF2-B820-31D37FD801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2344" y="3595975"/>
            <a:ext cx="2975915" cy="2975915"/>
          </a:xfrm>
          <a:prstGeom prst="rect">
            <a:avLst/>
          </a:prstGeom>
        </p:spPr>
      </p:pic>
    </p:spTree>
    <p:extLst>
      <p:ext uri="{BB962C8B-B14F-4D97-AF65-F5344CB8AC3E}">
        <p14:creationId xmlns:p14="http://schemas.microsoft.com/office/powerpoint/2010/main" val="28504819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1085403" y="3771546"/>
            <a:ext cx="9648115" cy="1569660"/>
          </a:xfrm>
          <a:prstGeom prst="rect">
            <a:avLst/>
          </a:prstGeom>
          <a:noFill/>
        </p:spPr>
        <p:txBody>
          <a:bodyPr wrap="square" rtlCol="0">
            <a:spAutoFit/>
          </a:bodyPr>
          <a:lstStyle/>
          <a:p>
            <a:r>
              <a:rPr lang="ja-JP" altLang="en-US" sz="3200" dirty="0">
                <a:latin typeface="+mn-ea"/>
              </a:rPr>
              <a:t>自転車も歩行者も通行できる標識です。</a:t>
            </a:r>
            <a:endParaRPr lang="en-US" altLang="ja-JP" sz="3200" dirty="0">
              <a:latin typeface="+mn-ea"/>
            </a:endParaRPr>
          </a:p>
          <a:p>
            <a:r>
              <a:rPr lang="ja-JP" altLang="en-US" sz="3200" dirty="0">
                <a:latin typeface="+mn-ea"/>
              </a:rPr>
              <a:t>ただし、自転車は歩行者の通行を妨げないようにしなければいけません。</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3221" y="327132"/>
            <a:ext cx="2667584" cy="3204681"/>
          </a:xfrm>
          <a:prstGeom prst="rect">
            <a:avLst/>
          </a:prstGeom>
        </p:spPr>
      </p:pic>
      <p:sp>
        <p:nvSpPr>
          <p:cNvPr id="10" name="タイトル 1">
            <a:extLst>
              <a:ext uri="{FF2B5EF4-FFF2-40B4-BE49-F238E27FC236}">
                <a16:creationId xmlns:a16="http://schemas.microsoft.com/office/drawing/2014/main" id="{1D34AD0D-97E8-4D26-8FA9-FAB45AFC472D}"/>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1" name="タイトル 1">
            <a:extLst>
              <a:ext uri="{FF2B5EF4-FFF2-40B4-BE49-F238E27FC236}">
                <a16:creationId xmlns:a16="http://schemas.microsoft.com/office/drawing/2014/main" id="{11923267-5BD2-4932-A481-07AB4340CB07}"/>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9" name="正方形/長方形 8">
            <a:extLst>
              <a:ext uri="{FF2B5EF4-FFF2-40B4-BE49-F238E27FC236}">
                <a16:creationId xmlns:a16="http://schemas.microsoft.com/office/drawing/2014/main" id="{3D84FEDC-73FF-4C0E-8ED3-9896A963AA5A}"/>
              </a:ext>
            </a:extLst>
          </p:cNvPr>
          <p:cNvSpPr/>
          <p:nvPr/>
        </p:nvSpPr>
        <p:spPr>
          <a:xfrm>
            <a:off x="461778" y="569714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42496622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763000" y="5665021"/>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3795" y="416082"/>
            <a:ext cx="2947336" cy="2947336"/>
          </a:xfrm>
          <a:prstGeom prst="rect">
            <a:avLst/>
          </a:prstGeom>
        </p:spPr>
      </p:pic>
      <p:sp>
        <p:nvSpPr>
          <p:cNvPr id="11" name="タイトル 1">
            <a:extLst>
              <a:ext uri="{FF2B5EF4-FFF2-40B4-BE49-F238E27FC236}">
                <a16:creationId xmlns:a16="http://schemas.microsoft.com/office/drawing/2014/main" id="{CDC04FDF-E39C-4683-BFA5-566927F27571}"/>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2" name="タイトル 1">
            <a:extLst>
              <a:ext uri="{FF2B5EF4-FFF2-40B4-BE49-F238E27FC236}">
                <a16:creationId xmlns:a16="http://schemas.microsoft.com/office/drawing/2014/main" id="{EA77A641-3589-4C8F-9F0F-D577180AD02D}"/>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DF2D4B80-2103-46D2-958B-35A198745B1C}"/>
              </a:ext>
            </a:extLst>
          </p:cNvPr>
          <p:cNvSpPr/>
          <p:nvPr/>
        </p:nvSpPr>
        <p:spPr>
          <a:xfrm>
            <a:off x="724246" y="5910706"/>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8" name="テキスト ボックス 7">
            <a:extLst>
              <a:ext uri="{FF2B5EF4-FFF2-40B4-BE49-F238E27FC236}">
                <a16:creationId xmlns:a16="http://schemas.microsoft.com/office/drawing/2014/main" id="{BD52C0E9-0812-494E-86E4-E23371982153}"/>
              </a:ext>
            </a:extLst>
          </p:cNvPr>
          <p:cNvSpPr txBox="1"/>
          <p:nvPr/>
        </p:nvSpPr>
        <p:spPr>
          <a:xfrm>
            <a:off x="1662467" y="3678989"/>
            <a:ext cx="9648115" cy="1569660"/>
          </a:xfrm>
          <a:prstGeom prst="rect">
            <a:avLst/>
          </a:prstGeom>
          <a:noFill/>
        </p:spPr>
        <p:txBody>
          <a:bodyPr wrap="square" rtlCol="0">
            <a:spAutoFit/>
          </a:bodyPr>
          <a:lstStyle/>
          <a:p>
            <a:r>
              <a:rPr lang="ja-JP" altLang="en-US" sz="3200" dirty="0">
                <a:latin typeface="+mn-ea"/>
              </a:rPr>
              <a:t>自転車も歩行者も通行できる標識です。</a:t>
            </a:r>
            <a:endParaRPr lang="en-US" altLang="ja-JP" sz="3200" dirty="0">
              <a:latin typeface="+mn-ea"/>
            </a:endParaRPr>
          </a:p>
          <a:p>
            <a:r>
              <a:rPr lang="ja-JP" altLang="en-US" sz="3200" dirty="0">
                <a:latin typeface="+mn-ea"/>
              </a:rPr>
              <a:t>ただし、自転車は歩行者の通行を妨げないようにしなければいけません。</a:t>
            </a:r>
          </a:p>
        </p:txBody>
      </p:sp>
    </p:spTree>
    <p:extLst>
      <p:ext uri="{BB962C8B-B14F-4D97-AF65-F5344CB8AC3E}">
        <p14:creationId xmlns:p14="http://schemas.microsoft.com/office/powerpoint/2010/main" val="29559056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825520"/>
            <a:ext cx="10827865" cy="1077218"/>
          </a:xfrm>
          <a:prstGeom prst="rect">
            <a:avLst/>
          </a:prstGeom>
          <a:noFill/>
        </p:spPr>
        <p:txBody>
          <a:bodyPr wrap="square" rtlCol="0">
            <a:spAutoFit/>
          </a:bodyPr>
          <a:lstStyle/>
          <a:p>
            <a:r>
              <a:rPr lang="ja-JP" altLang="en-US" sz="3200" b="1" dirty="0"/>
              <a:t>２．この標識があるところでは、車は通行できないが、自転車は通行できる。</a:t>
            </a:r>
            <a:endParaRPr lang="en-US" altLang="ja-JP" sz="3200" b="1" dirty="0"/>
          </a:p>
        </p:txBody>
      </p:sp>
      <p:sp>
        <p:nvSpPr>
          <p:cNvPr id="8" name="正方形/長方形 7">
            <a:extLst>
              <a:ext uri="{FF2B5EF4-FFF2-40B4-BE49-F238E27FC236}">
                <a16:creationId xmlns:a16="http://schemas.microsoft.com/office/drawing/2014/main" id="{9DAC3EC1-D50B-45B1-B379-6993C69D98FE}"/>
              </a:ext>
            </a:extLst>
          </p:cNvPr>
          <p:cNvSpPr/>
          <p:nvPr/>
        </p:nvSpPr>
        <p:spPr>
          <a:xfrm>
            <a:off x="843566" y="598489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FDC3E3AA-4028-4965-BB2D-D0C3B99B9A9B}"/>
              </a:ext>
            </a:extLst>
          </p:cNvPr>
          <p:cNvSpPr/>
          <p:nvPr/>
        </p:nvSpPr>
        <p:spPr>
          <a:xfrm>
            <a:off x="1208266" y="1326577"/>
            <a:ext cx="5538696"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道路標識の○</a:t>
            </a:r>
            <a:r>
              <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a:t>
            </a:r>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pic>
        <p:nvPicPr>
          <p:cNvPr id="3" name="図 2">
            <a:extLst>
              <a:ext uri="{FF2B5EF4-FFF2-40B4-BE49-F238E27FC236}">
                <a16:creationId xmlns:a16="http://schemas.microsoft.com/office/drawing/2014/main" id="{54DD7024-0006-4078-8FBC-452514C68970}"/>
              </a:ext>
            </a:extLst>
          </p:cNvPr>
          <p:cNvPicPr>
            <a:picLocks noChangeAspect="1"/>
          </p:cNvPicPr>
          <p:nvPr/>
        </p:nvPicPr>
        <p:blipFill>
          <a:blip r:embed="rId4"/>
          <a:stretch>
            <a:fillRect/>
          </a:stretch>
        </p:blipFill>
        <p:spPr>
          <a:xfrm>
            <a:off x="8999389" y="3777685"/>
            <a:ext cx="2668870" cy="2668870"/>
          </a:xfrm>
          <a:prstGeom prst="rect">
            <a:avLst/>
          </a:prstGeom>
        </p:spPr>
      </p:pic>
    </p:spTree>
    <p:extLst>
      <p:ext uri="{BB962C8B-B14F-4D97-AF65-F5344CB8AC3E}">
        <p14:creationId xmlns:p14="http://schemas.microsoft.com/office/powerpoint/2010/main" val="3113507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1716468" y="3833311"/>
            <a:ext cx="9648115" cy="584775"/>
          </a:xfrm>
          <a:prstGeom prst="rect">
            <a:avLst/>
          </a:prstGeom>
          <a:noFill/>
        </p:spPr>
        <p:txBody>
          <a:bodyPr wrap="square" rtlCol="0">
            <a:spAutoFit/>
          </a:bodyPr>
          <a:lstStyle/>
          <a:p>
            <a:r>
              <a:rPr lang="ja-JP" altLang="en-US" sz="3200" dirty="0">
                <a:latin typeface="+mn-ea"/>
              </a:rPr>
              <a:t>車も自転車も通行できません。</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3221" y="327132"/>
            <a:ext cx="2667584" cy="3204681"/>
          </a:xfrm>
          <a:prstGeom prst="rect">
            <a:avLst/>
          </a:prstGeom>
        </p:spPr>
      </p:pic>
      <p:sp>
        <p:nvSpPr>
          <p:cNvPr id="10" name="タイトル 1">
            <a:extLst>
              <a:ext uri="{FF2B5EF4-FFF2-40B4-BE49-F238E27FC236}">
                <a16:creationId xmlns:a16="http://schemas.microsoft.com/office/drawing/2014/main" id="{1D34AD0D-97E8-4D26-8FA9-FAB45AFC472D}"/>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1" name="タイトル 1">
            <a:extLst>
              <a:ext uri="{FF2B5EF4-FFF2-40B4-BE49-F238E27FC236}">
                <a16:creationId xmlns:a16="http://schemas.microsoft.com/office/drawing/2014/main" id="{11923267-5BD2-4932-A481-07AB4340CB07}"/>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9" name="正方形/長方形 8">
            <a:extLst>
              <a:ext uri="{FF2B5EF4-FFF2-40B4-BE49-F238E27FC236}">
                <a16:creationId xmlns:a16="http://schemas.microsoft.com/office/drawing/2014/main" id="{3D84FEDC-73FF-4C0E-8ED3-9896A963AA5A}"/>
              </a:ext>
            </a:extLst>
          </p:cNvPr>
          <p:cNvSpPr/>
          <p:nvPr/>
        </p:nvSpPr>
        <p:spPr>
          <a:xfrm>
            <a:off x="461778" y="569714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112186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763000" y="5665021"/>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3795" y="416082"/>
            <a:ext cx="2947336" cy="2947336"/>
          </a:xfrm>
          <a:prstGeom prst="rect">
            <a:avLst/>
          </a:prstGeom>
        </p:spPr>
      </p:pic>
      <p:sp>
        <p:nvSpPr>
          <p:cNvPr id="11" name="タイトル 1">
            <a:extLst>
              <a:ext uri="{FF2B5EF4-FFF2-40B4-BE49-F238E27FC236}">
                <a16:creationId xmlns:a16="http://schemas.microsoft.com/office/drawing/2014/main" id="{CDC04FDF-E39C-4683-BFA5-566927F27571}"/>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2" name="タイトル 1">
            <a:extLst>
              <a:ext uri="{FF2B5EF4-FFF2-40B4-BE49-F238E27FC236}">
                <a16:creationId xmlns:a16="http://schemas.microsoft.com/office/drawing/2014/main" id="{EA77A641-3589-4C8F-9F0F-D577180AD02D}"/>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DF2D4B80-2103-46D2-958B-35A198745B1C}"/>
              </a:ext>
            </a:extLst>
          </p:cNvPr>
          <p:cNvSpPr/>
          <p:nvPr/>
        </p:nvSpPr>
        <p:spPr>
          <a:xfrm>
            <a:off x="724246" y="5910706"/>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0" name="テキスト ボックス 9">
            <a:extLst>
              <a:ext uri="{FF2B5EF4-FFF2-40B4-BE49-F238E27FC236}">
                <a16:creationId xmlns:a16="http://schemas.microsoft.com/office/drawing/2014/main" id="{53A38D3F-63BB-4A49-BE6A-94BA7F61F7C8}"/>
              </a:ext>
            </a:extLst>
          </p:cNvPr>
          <p:cNvSpPr txBox="1"/>
          <p:nvPr/>
        </p:nvSpPr>
        <p:spPr>
          <a:xfrm>
            <a:off x="1716468" y="3833311"/>
            <a:ext cx="9648115" cy="584775"/>
          </a:xfrm>
          <a:prstGeom prst="rect">
            <a:avLst/>
          </a:prstGeom>
          <a:noFill/>
        </p:spPr>
        <p:txBody>
          <a:bodyPr wrap="square" rtlCol="0">
            <a:spAutoFit/>
          </a:bodyPr>
          <a:lstStyle/>
          <a:p>
            <a:r>
              <a:rPr lang="ja-JP" altLang="en-US" sz="3200" dirty="0">
                <a:latin typeface="+mn-ea"/>
              </a:rPr>
              <a:t>車も自転車も通行できません。</a:t>
            </a:r>
          </a:p>
        </p:txBody>
      </p:sp>
    </p:spTree>
    <p:extLst>
      <p:ext uri="{BB962C8B-B14F-4D97-AF65-F5344CB8AC3E}">
        <p14:creationId xmlns:p14="http://schemas.microsoft.com/office/powerpoint/2010/main" val="35363949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825520"/>
            <a:ext cx="10827865" cy="584775"/>
          </a:xfrm>
          <a:prstGeom prst="rect">
            <a:avLst/>
          </a:prstGeom>
          <a:noFill/>
        </p:spPr>
        <p:txBody>
          <a:bodyPr wrap="square" rtlCol="0">
            <a:spAutoFit/>
          </a:bodyPr>
          <a:lstStyle/>
          <a:p>
            <a:r>
              <a:rPr lang="ja-JP" altLang="en-US" sz="3200" b="1" dirty="0"/>
              <a:t>３．この標識は、一方通行の標識である。</a:t>
            </a:r>
            <a:endParaRPr lang="en-US" altLang="ja-JP" sz="3200" b="1" dirty="0"/>
          </a:p>
        </p:txBody>
      </p:sp>
      <p:sp>
        <p:nvSpPr>
          <p:cNvPr id="8" name="正方形/長方形 7">
            <a:extLst>
              <a:ext uri="{FF2B5EF4-FFF2-40B4-BE49-F238E27FC236}">
                <a16:creationId xmlns:a16="http://schemas.microsoft.com/office/drawing/2014/main" id="{9DAC3EC1-D50B-45B1-B379-6993C69D98FE}"/>
              </a:ext>
            </a:extLst>
          </p:cNvPr>
          <p:cNvSpPr/>
          <p:nvPr/>
        </p:nvSpPr>
        <p:spPr>
          <a:xfrm>
            <a:off x="843566" y="598489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FDC3E3AA-4028-4965-BB2D-D0C3B99B9A9B}"/>
              </a:ext>
            </a:extLst>
          </p:cNvPr>
          <p:cNvSpPr/>
          <p:nvPr/>
        </p:nvSpPr>
        <p:spPr>
          <a:xfrm>
            <a:off x="1208266" y="1326577"/>
            <a:ext cx="5538696"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道路標識の○</a:t>
            </a:r>
            <a:r>
              <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a:t>
            </a:r>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pic>
        <p:nvPicPr>
          <p:cNvPr id="4" name="図 3">
            <a:extLst>
              <a:ext uri="{FF2B5EF4-FFF2-40B4-BE49-F238E27FC236}">
                <a16:creationId xmlns:a16="http://schemas.microsoft.com/office/drawing/2014/main" id="{9704EE6A-1FA5-4705-ADCC-D8055C6B7A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3988" y="3665868"/>
            <a:ext cx="3017555" cy="3017555"/>
          </a:xfrm>
          <a:prstGeom prst="rect">
            <a:avLst/>
          </a:prstGeom>
        </p:spPr>
      </p:pic>
    </p:spTree>
    <p:extLst>
      <p:ext uri="{BB962C8B-B14F-4D97-AF65-F5344CB8AC3E}">
        <p14:creationId xmlns:p14="http://schemas.microsoft.com/office/powerpoint/2010/main" val="27509881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1085403" y="3771546"/>
            <a:ext cx="9648115" cy="584775"/>
          </a:xfrm>
          <a:prstGeom prst="rect">
            <a:avLst/>
          </a:prstGeom>
          <a:noFill/>
        </p:spPr>
        <p:txBody>
          <a:bodyPr wrap="square" rtlCol="0">
            <a:spAutoFit/>
          </a:bodyPr>
          <a:lstStyle/>
          <a:p>
            <a:r>
              <a:rPr lang="ja-JP" altLang="en-US" sz="3200" dirty="0">
                <a:latin typeface="+mn-ea"/>
              </a:rPr>
              <a:t>一方通行の標識です。矢印の方向にしか進めません。</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3221" y="327132"/>
            <a:ext cx="2667584" cy="3204681"/>
          </a:xfrm>
          <a:prstGeom prst="rect">
            <a:avLst/>
          </a:prstGeom>
        </p:spPr>
      </p:pic>
      <p:sp>
        <p:nvSpPr>
          <p:cNvPr id="10" name="タイトル 1">
            <a:extLst>
              <a:ext uri="{FF2B5EF4-FFF2-40B4-BE49-F238E27FC236}">
                <a16:creationId xmlns:a16="http://schemas.microsoft.com/office/drawing/2014/main" id="{1D34AD0D-97E8-4D26-8FA9-FAB45AFC472D}"/>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1" name="タイトル 1">
            <a:extLst>
              <a:ext uri="{FF2B5EF4-FFF2-40B4-BE49-F238E27FC236}">
                <a16:creationId xmlns:a16="http://schemas.microsoft.com/office/drawing/2014/main" id="{11923267-5BD2-4932-A481-07AB4340CB07}"/>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9" name="正方形/長方形 8">
            <a:extLst>
              <a:ext uri="{FF2B5EF4-FFF2-40B4-BE49-F238E27FC236}">
                <a16:creationId xmlns:a16="http://schemas.microsoft.com/office/drawing/2014/main" id="{3D84FEDC-73FF-4C0E-8ED3-9896A963AA5A}"/>
              </a:ext>
            </a:extLst>
          </p:cNvPr>
          <p:cNvSpPr/>
          <p:nvPr/>
        </p:nvSpPr>
        <p:spPr>
          <a:xfrm>
            <a:off x="461778" y="569714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3482004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763000" y="5665021"/>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3795" y="416082"/>
            <a:ext cx="2947336" cy="2947336"/>
          </a:xfrm>
          <a:prstGeom prst="rect">
            <a:avLst/>
          </a:prstGeom>
        </p:spPr>
      </p:pic>
      <p:sp>
        <p:nvSpPr>
          <p:cNvPr id="11" name="タイトル 1">
            <a:extLst>
              <a:ext uri="{FF2B5EF4-FFF2-40B4-BE49-F238E27FC236}">
                <a16:creationId xmlns:a16="http://schemas.microsoft.com/office/drawing/2014/main" id="{CDC04FDF-E39C-4683-BFA5-566927F27571}"/>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2" name="タイトル 1">
            <a:extLst>
              <a:ext uri="{FF2B5EF4-FFF2-40B4-BE49-F238E27FC236}">
                <a16:creationId xmlns:a16="http://schemas.microsoft.com/office/drawing/2014/main" id="{EA77A641-3589-4C8F-9F0F-D577180AD02D}"/>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DF2D4B80-2103-46D2-958B-35A198745B1C}"/>
              </a:ext>
            </a:extLst>
          </p:cNvPr>
          <p:cNvSpPr/>
          <p:nvPr/>
        </p:nvSpPr>
        <p:spPr>
          <a:xfrm>
            <a:off x="724246" y="5910706"/>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0" name="テキスト ボックス 9">
            <a:extLst>
              <a:ext uri="{FF2B5EF4-FFF2-40B4-BE49-F238E27FC236}">
                <a16:creationId xmlns:a16="http://schemas.microsoft.com/office/drawing/2014/main" id="{0B5FAC91-8614-452D-8E03-9416D5E92268}"/>
              </a:ext>
            </a:extLst>
          </p:cNvPr>
          <p:cNvSpPr txBox="1"/>
          <p:nvPr/>
        </p:nvSpPr>
        <p:spPr>
          <a:xfrm>
            <a:off x="1237803" y="3923946"/>
            <a:ext cx="9648115" cy="584775"/>
          </a:xfrm>
          <a:prstGeom prst="rect">
            <a:avLst/>
          </a:prstGeom>
          <a:noFill/>
        </p:spPr>
        <p:txBody>
          <a:bodyPr wrap="square" rtlCol="0">
            <a:spAutoFit/>
          </a:bodyPr>
          <a:lstStyle/>
          <a:p>
            <a:r>
              <a:rPr lang="ja-JP" altLang="en-US" sz="3200" dirty="0">
                <a:latin typeface="+mn-ea"/>
              </a:rPr>
              <a:t>一方通行の標識です。矢印の方向にしか進めません。</a:t>
            </a:r>
          </a:p>
        </p:txBody>
      </p:sp>
    </p:spTree>
    <p:extLst>
      <p:ext uri="{BB962C8B-B14F-4D97-AF65-F5344CB8AC3E}">
        <p14:creationId xmlns:p14="http://schemas.microsoft.com/office/powerpoint/2010/main" val="37880816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121920" y="0"/>
            <a:ext cx="4531360" cy="842279"/>
          </a:xfrm>
        </p:spPr>
        <p:txBody>
          <a:bodyPr>
            <a:normAutofit/>
          </a:bodyPr>
          <a:lstStyle/>
          <a:p>
            <a:r>
              <a:rPr kumimoji="1" lang="ja-JP" altLang="en-US" sz="3200" b="1" dirty="0"/>
              <a:t>（高学年向け）</a:t>
            </a:r>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2137893" y="4698128"/>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800" b="1" dirty="0">
                <a:solidFill>
                  <a:schemeClr val="tx1"/>
                </a:solidFill>
              </a:rPr>
              <a:t>○</a:t>
            </a:r>
          </a:p>
        </p:txBody>
      </p:sp>
      <p:sp>
        <p:nvSpPr>
          <p:cNvPr id="9" name="四角形: 角を丸くする 8">
            <a:hlinkClick r:id="rId3" action="ppaction://hlinksldjump"/>
            <a:extLst>
              <a:ext uri="{FF2B5EF4-FFF2-40B4-BE49-F238E27FC236}">
                <a16:creationId xmlns:a16="http://schemas.microsoft.com/office/drawing/2014/main" id="{C83AFA40-D8B6-4D75-82DE-A70EC23F633B}"/>
              </a:ext>
            </a:extLst>
          </p:cNvPr>
          <p:cNvSpPr/>
          <p:nvPr/>
        </p:nvSpPr>
        <p:spPr>
          <a:xfrm>
            <a:off x="5439176" y="4718711"/>
            <a:ext cx="2086377" cy="953037"/>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4800" b="1" dirty="0">
                <a:solidFill>
                  <a:schemeClr val="tx1"/>
                </a:solidFill>
              </a:rPr>
              <a:t>×</a:t>
            </a:r>
            <a:endParaRPr kumimoji="1" lang="ja-JP" altLang="en-US" sz="4800" b="1" dirty="0">
              <a:solidFill>
                <a:schemeClr val="tx1"/>
              </a:solidFill>
            </a:endParaRPr>
          </a:p>
        </p:txBody>
      </p:sp>
      <p:sp>
        <p:nvSpPr>
          <p:cNvPr id="11" name="テキスト ボックス 10">
            <a:extLst>
              <a:ext uri="{FF2B5EF4-FFF2-40B4-BE49-F238E27FC236}">
                <a16:creationId xmlns:a16="http://schemas.microsoft.com/office/drawing/2014/main" id="{278D1427-4D1E-492A-ABD2-F25DF681BEEC}"/>
              </a:ext>
            </a:extLst>
          </p:cNvPr>
          <p:cNvSpPr txBox="1"/>
          <p:nvPr/>
        </p:nvSpPr>
        <p:spPr>
          <a:xfrm>
            <a:off x="840394" y="2825520"/>
            <a:ext cx="10827865" cy="584775"/>
          </a:xfrm>
          <a:prstGeom prst="rect">
            <a:avLst/>
          </a:prstGeom>
          <a:noFill/>
        </p:spPr>
        <p:txBody>
          <a:bodyPr wrap="square" rtlCol="0">
            <a:spAutoFit/>
          </a:bodyPr>
          <a:lstStyle/>
          <a:p>
            <a:r>
              <a:rPr lang="ja-JP" altLang="en-US" sz="3200" b="1" dirty="0"/>
              <a:t>４．この標識のあるところでは、速度を落として通行する。</a:t>
            </a:r>
            <a:endParaRPr lang="en-US" altLang="ja-JP" sz="3200" b="1" dirty="0"/>
          </a:p>
        </p:txBody>
      </p:sp>
      <p:sp>
        <p:nvSpPr>
          <p:cNvPr id="8" name="正方形/長方形 7">
            <a:extLst>
              <a:ext uri="{FF2B5EF4-FFF2-40B4-BE49-F238E27FC236}">
                <a16:creationId xmlns:a16="http://schemas.microsoft.com/office/drawing/2014/main" id="{9DAC3EC1-D50B-45B1-B379-6993C69D98FE}"/>
              </a:ext>
            </a:extLst>
          </p:cNvPr>
          <p:cNvSpPr/>
          <p:nvPr/>
        </p:nvSpPr>
        <p:spPr>
          <a:xfrm>
            <a:off x="843566" y="5984890"/>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正方形/長方形 11">
            <a:extLst>
              <a:ext uri="{FF2B5EF4-FFF2-40B4-BE49-F238E27FC236}">
                <a16:creationId xmlns:a16="http://schemas.microsoft.com/office/drawing/2014/main" id="{FDC3E3AA-4028-4965-BB2D-D0C3B99B9A9B}"/>
              </a:ext>
            </a:extLst>
          </p:cNvPr>
          <p:cNvSpPr/>
          <p:nvPr/>
        </p:nvSpPr>
        <p:spPr>
          <a:xfrm>
            <a:off x="1208266" y="1326577"/>
            <a:ext cx="5538696" cy="1200329"/>
          </a:xfrm>
          <a:prstGeom prst="rect">
            <a:avLst/>
          </a:prstGeom>
          <a:noFill/>
        </p:spPr>
        <p:txBody>
          <a:bodyPr wrap="none" lIns="91440" tIns="45720" rIns="91440" bIns="45720">
            <a:spAutoFit/>
          </a:bodyPr>
          <a:lstStyle/>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道路標識の○</a:t>
            </a:r>
            <a:r>
              <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a:t>
            </a:r>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問題です。</a:t>
            </a:r>
            <a:endParaRPr lang="en-US" altLang="ja-JP"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36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正しいのはどちらでしょう。</a:t>
            </a:r>
          </a:p>
        </p:txBody>
      </p:sp>
      <p:pic>
        <p:nvPicPr>
          <p:cNvPr id="4" name="図 3">
            <a:extLst>
              <a:ext uri="{FF2B5EF4-FFF2-40B4-BE49-F238E27FC236}">
                <a16:creationId xmlns:a16="http://schemas.microsoft.com/office/drawing/2014/main" id="{F55985E7-1469-422C-AB2F-D8147CF95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8990" y="3825195"/>
            <a:ext cx="2740068" cy="2740068"/>
          </a:xfrm>
          <a:prstGeom prst="rect">
            <a:avLst/>
          </a:prstGeom>
        </p:spPr>
      </p:pic>
    </p:spTree>
    <p:extLst>
      <p:ext uri="{BB962C8B-B14F-4D97-AF65-F5344CB8AC3E}">
        <p14:creationId xmlns:p14="http://schemas.microsoft.com/office/powerpoint/2010/main" val="1624875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四角形: 角を丸くする 10">
            <a:extLst>
              <a:ext uri="{FF2B5EF4-FFF2-40B4-BE49-F238E27FC236}">
                <a16:creationId xmlns:a16="http://schemas.microsoft.com/office/drawing/2014/main" id="{76F4D5A0-6F5E-4490-A73B-16564FAB7DCF}"/>
              </a:ext>
            </a:extLst>
          </p:cNvPr>
          <p:cNvSpPr/>
          <p:nvPr/>
        </p:nvSpPr>
        <p:spPr>
          <a:xfrm>
            <a:off x="930964" y="357296"/>
            <a:ext cx="5165036" cy="810093"/>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コンテンツ プレースホルダー 2">
            <a:extLst>
              <a:ext uri="{FF2B5EF4-FFF2-40B4-BE49-F238E27FC236}">
                <a16:creationId xmlns:a16="http://schemas.microsoft.com/office/drawing/2014/main" id="{263A3059-E8AD-4AB9-A4C6-A06DECBEF6BE}"/>
              </a:ext>
            </a:extLst>
          </p:cNvPr>
          <p:cNvSpPr>
            <a:spLocks noGrp="1"/>
          </p:cNvSpPr>
          <p:nvPr>
            <p:ph idx="1"/>
          </p:nvPr>
        </p:nvSpPr>
        <p:spPr>
          <a:xfrm>
            <a:off x="946228" y="1495844"/>
            <a:ext cx="11353800" cy="906023"/>
          </a:xfrm>
        </p:spPr>
        <p:txBody>
          <a:bodyPr>
            <a:normAutofit/>
          </a:bodyPr>
          <a:lstStyle/>
          <a:p>
            <a:pPr marL="0" indent="0">
              <a:buNone/>
            </a:pPr>
            <a:r>
              <a:rPr kumimoji="1" lang="ja-JP" altLang="en-US" b="1" u="sng" dirty="0"/>
              <a:t>自転車は道路の左側の端によって通行しなければなりません。</a:t>
            </a:r>
            <a:endParaRPr kumimoji="1" lang="en-US" altLang="ja-JP" b="1" u="sng" dirty="0"/>
          </a:p>
        </p:txBody>
      </p:sp>
      <p:sp>
        <p:nvSpPr>
          <p:cNvPr id="6" name="コンテンツ プレースホルダー 2">
            <a:extLst>
              <a:ext uri="{FF2B5EF4-FFF2-40B4-BE49-F238E27FC236}">
                <a16:creationId xmlns:a16="http://schemas.microsoft.com/office/drawing/2014/main" id="{27FA550A-6214-43B7-AA7C-E9703D12B7D7}"/>
              </a:ext>
            </a:extLst>
          </p:cNvPr>
          <p:cNvSpPr txBox="1">
            <a:spLocks/>
          </p:cNvSpPr>
          <p:nvPr/>
        </p:nvSpPr>
        <p:spPr>
          <a:xfrm>
            <a:off x="2297524" y="527572"/>
            <a:ext cx="4674240" cy="5552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3600" b="1" u="sng" dirty="0">
                <a:solidFill>
                  <a:srgbClr val="FF0000"/>
                </a:solidFill>
              </a:rPr>
              <a:t>左側を通行</a:t>
            </a:r>
            <a:endParaRPr lang="en-US" altLang="ja-JP" sz="3600" b="1" u="sng" dirty="0">
              <a:solidFill>
                <a:srgbClr val="FF0000"/>
              </a:solidFill>
            </a:endParaRPr>
          </a:p>
        </p:txBody>
      </p:sp>
      <p:sp>
        <p:nvSpPr>
          <p:cNvPr id="2" name="スライド番号プレースホルダー 1">
            <a:extLst>
              <a:ext uri="{FF2B5EF4-FFF2-40B4-BE49-F238E27FC236}">
                <a16:creationId xmlns:a16="http://schemas.microsoft.com/office/drawing/2014/main" id="{1375A868-ACCB-4E67-BA26-EAC0ABF1C4A3}"/>
              </a:ext>
            </a:extLst>
          </p:cNvPr>
          <p:cNvSpPr>
            <a:spLocks noGrp="1"/>
          </p:cNvSpPr>
          <p:nvPr>
            <p:ph type="sldNum" sz="quarter" idx="12"/>
          </p:nvPr>
        </p:nvSpPr>
        <p:spPr/>
        <p:txBody>
          <a:bodyPr/>
          <a:lstStyle/>
          <a:p>
            <a:fld id="{12BF77B7-7FA8-498A-8B61-BB17B407316C}" type="slidenum">
              <a:rPr kumimoji="1" lang="ja-JP" altLang="en-US" smtClean="0"/>
              <a:t>7</a:t>
            </a:fld>
            <a:endParaRPr kumimoji="1" lang="ja-JP" altLang="en-US"/>
          </a:p>
        </p:txBody>
      </p:sp>
      <p:sp>
        <p:nvSpPr>
          <p:cNvPr id="13" name="四角形: 角を丸くする 12">
            <a:hlinkClick r:id="rId2" action="ppaction://hlinksldjump"/>
            <a:extLst>
              <a:ext uri="{FF2B5EF4-FFF2-40B4-BE49-F238E27FC236}">
                <a16:creationId xmlns:a16="http://schemas.microsoft.com/office/drawing/2014/main" id="{CE66A517-D1B2-4F4E-87CD-A578B6618109}"/>
              </a:ext>
            </a:extLst>
          </p:cNvPr>
          <p:cNvSpPr/>
          <p:nvPr/>
        </p:nvSpPr>
        <p:spPr>
          <a:xfrm>
            <a:off x="9791346" y="5936067"/>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pic>
        <p:nvPicPr>
          <p:cNvPr id="10" name="図 9">
            <a:extLst>
              <a:ext uri="{FF2B5EF4-FFF2-40B4-BE49-F238E27FC236}">
                <a16:creationId xmlns:a16="http://schemas.microsoft.com/office/drawing/2014/main" id="{419615C1-A1EC-4B14-803B-99AC683DD6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228" y="2321864"/>
            <a:ext cx="3841554" cy="3841554"/>
          </a:xfrm>
          <a:prstGeom prst="rect">
            <a:avLst/>
          </a:prstGeom>
        </p:spPr>
      </p:pic>
      <p:pic>
        <p:nvPicPr>
          <p:cNvPr id="17" name="図 16">
            <a:extLst>
              <a:ext uri="{FF2B5EF4-FFF2-40B4-BE49-F238E27FC236}">
                <a16:creationId xmlns:a16="http://schemas.microsoft.com/office/drawing/2014/main" id="{9AA82311-43B1-4F27-A66B-7627D294E8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2337" y="2401867"/>
            <a:ext cx="4366638" cy="3071704"/>
          </a:xfrm>
          <a:prstGeom prst="rect">
            <a:avLst/>
          </a:prstGeom>
        </p:spPr>
      </p:pic>
      <p:sp>
        <p:nvSpPr>
          <p:cNvPr id="12" name="正方形/長方形 11">
            <a:extLst>
              <a:ext uri="{FF2B5EF4-FFF2-40B4-BE49-F238E27FC236}">
                <a16:creationId xmlns:a16="http://schemas.microsoft.com/office/drawing/2014/main" id="{C0EFD0C7-F3F1-4D03-BE75-AE47402D2084}"/>
              </a:ext>
            </a:extLst>
          </p:cNvPr>
          <p:cNvSpPr/>
          <p:nvPr/>
        </p:nvSpPr>
        <p:spPr>
          <a:xfrm>
            <a:off x="824930" y="6285943"/>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37472702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6A5F230-EFE1-49AA-83B7-9E1D4DBFB947}"/>
              </a:ext>
            </a:extLst>
          </p:cNvPr>
          <p:cNvSpPr txBox="1"/>
          <p:nvPr/>
        </p:nvSpPr>
        <p:spPr>
          <a:xfrm>
            <a:off x="1085403" y="3771546"/>
            <a:ext cx="9648115" cy="1077218"/>
          </a:xfrm>
          <a:prstGeom prst="rect">
            <a:avLst/>
          </a:prstGeom>
          <a:noFill/>
        </p:spPr>
        <p:txBody>
          <a:bodyPr wrap="square" rtlCol="0">
            <a:spAutoFit/>
          </a:bodyPr>
          <a:lstStyle/>
          <a:p>
            <a:r>
              <a:rPr lang="ja-JP" altLang="en-US" sz="3200" dirty="0">
                <a:latin typeface="+mn-ea"/>
              </a:rPr>
              <a:t>速度を落とすだけでなく、きちんと一時停止し、左右の安全確認をしてから進みましょう。</a:t>
            </a:r>
          </a:p>
        </p:txBody>
      </p:sp>
      <p:sp>
        <p:nvSpPr>
          <p:cNvPr id="7" name="四角形: 角を丸くする 6">
            <a:hlinkClick r:id="rId2" action="ppaction://hlinksldjump"/>
            <a:extLst>
              <a:ext uri="{FF2B5EF4-FFF2-40B4-BE49-F238E27FC236}">
                <a16:creationId xmlns:a16="http://schemas.microsoft.com/office/drawing/2014/main" id="{79740FE9-3AB6-495D-B7EB-77CD4B77B354}"/>
              </a:ext>
            </a:extLst>
          </p:cNvPr>
          <p:cNvSpPr/>
          <p:nvPr/>
        </p:nvSpPr>
        <p:spPr>
          <a:xfrm>
            <a:off x="8625262" y="5447750"/>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8" name="図 7">
            <a:extLst>
              <a:ext uri="{FF2B5EF4-FFF2-40B4-BE49-F238E27FC236}">
                <a16:creationId xmlns:a16="http://schemas.microsoft.com/office/drawing/2014/main" id="{42100827-DC52-400F-9454-F67FF5EFAB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3221" y="327132"/>
            <a:ext cx="2667584" cy="3204681"/>
          </a:xfrm>
          <a:prstGeom prst="rect">
            <a:avLst/>
          </a:prstGeom>
        </p:spPr>
      </p:pic>
      <p:sp>
        <p:nvSpPr>
          <p:cNvPr id="10" name="タイトル 1">
            <a:extLst>
              <a:ext uri="{FF2B5EF4-FFF2-40B4-BE49-F238E27FC236}">
                <a16:creationId xmlns:a16="http://schemas.microsoft.com/office/drawing/2014/main" id="{1D34AD0D-97E8-4D26-8FA9-FAB45AFC472D}"/>
              </a:ext>
            </a:extLst>
          </p:cNvPr>
          <p:cNvSpPr txBox="1">
            <a:spLocks/>
          </p:cNvSpPr>
          <p:nvPr/>
        </p:nvSpPr>
        <p:spPr>
          <a:xfrm>
            <a:off x="1556867" y="15976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a:solidFill>
                  <a:srgbClr val="FF0000"/>
                </a:solidFill>
              </a:rPr>
              <a:t>○</a:t>
            </a:r>
            <a:endParaRPr lang="ja-JP" altLang="en-US" sz="9600" dirty="0"/>
          </a:p>
        </p:txBody>
      </p:sp>
      <p:sp>
        <p:nvSpPr>
          <p:cNvPr id="11" name="タイトル 1">
            <a:extLst>
              <a:ext uri="{FF2B5EF4-FFF2-40B4-BE49-F238E27FC236}">
                <a16:creationId xmlns:a16="http://schemas.microsoft.com/office/drawing/2014/main" id="{11923267-5BD2-4932-A481-07AB4340CB07}"/>
              </a:ext>
            </a:extLst>
          </p:cNvPr>
          <p:cNvSpPr txBox="1">
            <a:spLocks/>
          </p:cNvSpPr>
          <p:nvPr/>
        </p:nvSpPr>
        <p:spPr>
          <a:xfrm>
            <a:off x="4271492" y="19665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endParaRPr lang="ja-JP" altLang="en-US" sz="9600" dirty="0"/>
          </a:p>
        </p:txBody>
      </p:sp>
      <p:sp>
        <p:nvSpPr>
          <p:cNvPr id="9" name="正方形/長方形 8">
            <a:extLst>
              <a:ext uri="{FF2B5EF4-FFF2-40B4-BE49-F238E27FC236}">
                <a16:creationId xmlns:a16="http://schemas.microsoft.com/office/drawing/2014/main" id="{3D84FEDC-73FF-4C0E-8ED3-9896A963AA5A}"/>
              </a:ext>
            </a:extLst>
          </p:cNvPr>
          <p:cNvSpPr/>
          <p:nvPr/>
        </p:nvSpPr>
        <p:spPr>
          <a:xfrm>
            <a:off x="461778" y="569714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1261754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四角形: 角を丸くする 8">
            <a:hlinkClick r:id="rId2" action="ppaction://hlinksldjump"/>
            <a:extLst>
              <a:ext uri="{FF2B5EF4-FFF2-40B4-BE49-F238E27FC236}">
                <a16:creationId xmlns:a16="http://schemas.microsoft.com/office/drawing/2014/main" id="{2B2F1F25-D2C2-47B3-812C-A0DC864BF130}"/>
              </a:ext>
            </a:extLst>
          </p:cNvPr>
          <p:cNvSpPr/>
          <p:nvPr/>
        </p:nvSpPr>
        <p:spPr>
          <a:xfrm>
            <a:off x="8763000" y="5665021"/>
            <a:ext cx="2312831" cy="95303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つぎへ</a:t>
            </a:r>
          </a:p>
        </p:txBody>
      </p:sp>
      <p:pic>
        <p:nvPicPr>
          <p:cNvPr id="6" name="図 5">
            <a:extLst>
              <a:ext uri="{FF2B5EF4-FFF2-40B4-BE49-F238E27FC236}">
                <a16:creationId xmlns:a16="http://schemas.microsoft.com/office/drawing/2014/main" id="{741190B2-10D5-4C3C-ADD7-A0136A2D6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3795" y="416082"/>
            <a:ext cx="2947336" cy="2947336"/>
          </a:xfrm>
          <a:prstGeom prst="rect">
            <a:avLst/>
          </a:prstGeom>
        </p:spPr>
      </p:pic>
      <p:sp>
        <p:nvSpPr>
          <p:cNvPr id="11" name="タイトル 1">
            <a:extLst>
              <a:ext uri="{FF2B5EF4-FFF2-40B4-BE49-F238E27FC236}">
                <a16:creationId xmlns:a16="http://schemas.microsoft.com/office/drawing/2014/main" id="{CDC04FDF-E39C-4683-BFA5-566927F27571}"/>
              </a:ext>
            </a:extLst>
          </p:cNvPr>
          <p:cNvSpPr txBox="1">
            <a:spLocks/>
          </p:cNvSpPr>
          <p:nvPr/>
        </p:nvSpPr>
        <p:spPr>
          <a:xfrm>
            <a:off x="1044017" y="1354717"/>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2" name="タイトル 1">
            <a:extLst>
              <a:ext uri="{FF2B5EF4-FFF2-40B4-BE49-F238E27FC236}">
                <a16:creationId xmlns:a16="http://schemas.microsoft.com/office/drawing/2014/main" id="{EA77A641-3589-4C8F-9F0F-D577180AD02D}"/>
              </a:ext>
            </a:extLst>
          </p:cNvPr>
          <p:cNvSpPr txBox="1">
            <a:spLocks/>
          </p:cNvSpPr>
          <p:nvPr/>
        </p:nvSpPr>
        <p:spPr>
          <a:xfrm>
            <a:off x="3505200" y="177716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7" name="正方形/長方形 6">
            <a:extLst>
              <a:ext uri="{FF2B5EF4-FFF2-40B4-BE49-F238E27FC236}">
                <a16:creationId xmlns:a16="http://schemas.microsoft.com/office/drawing/2014/main" id="{DF2D4B80-2103-46D2-958B-35A198745B1C}"/>
              </a:ext>
            </a:extLst>
          </p:cNvPr>
          <p:cNvSpPr/>
          <p:nvPr/>
        </p:nvSpPr>
        <p:spPr>
          <a:xfrm>
            <a:off x="724246" y="5910706"/>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0" name="テキスト ボックス 9">
            <a:extLst>
              <a:ext uri="{FF2B5EF4-FFF2-40B4-BE49-F238E27FC236}">
                <a16:creationId xmlns:a16="http://schemas.microsoft.com/office/drawing/2014/main" id="{1787D545-E9BC-41BC-BE47-AC06F2DCCB81}"/>
              </a:ext>
            </a:extLst>
          </p:cNvPr>
          <p:cNvSpPr txBox="1"/>
          <p:nvPr/>
        </p:nvSpPr>
        <p:spPr>
          <a:xfrm>
            <a:off x="1271942" y="3647287"/>
            <a:ext cx="9648115" cy="1077218"/>
          </a:xfrm>
          <a:prstGeom prst="rect">
            <a:avLst/>
          </a:prstGeom>
          <a:noFill/>
        </p:spPr>
        <p:txBody>
          <a:bodyPr wrap="square" rtlCol="0">
            <a:spAutoFit/>
          </a:bodyPr>
          <a:lstStyle/>
          <a:p>
            <a:r>
              <a:rPr lang="ja-JP" altLang="en-US" sz="3200" dirty="0">
                <a:latin typeface="+mn-ea"/>
              </a:rPr>
              <a:t>速度を落とすだけでなく、きちんと一時停止し、左右の安全確認をしてから進みましょう。</a:t>
            </a:r>
          </a:p>
        </p:txBody>
      </p:sp>
    </p:spTree>
    <p:extLst>
      <p:ext uri="{BB962C8B-B14F-4D97-AF65-F5344CB8AC3E}">
        <p14:creationId xmlns:p14="http://schemas.microsoft.com/office/powerpoint/2010/main" val="40946639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19AF31-83A5-4A55-9B63-5106121CFA77}"/>
              </a:ext>
            </a:extLst>
          </p:cNvPr>
          <p:cNvSpPr>
            <a:spLocks noGrp="1"/>
          </p:cNvSpPr>
          <p:nvPr>
            <p:ph type="title"/>
          </p:nvPr>
        </p:nvSpPr>
        <p:spPr>
          <a:xfrm>
            <a:off x="727104" y="678429"/>
            <a:ext cx="10997725" cy="2933476"/>
          </a:xfrm>
        </p:spPr>
        <p:txBody>
          <a:bodyPr>
            <a:normAutofit/>
          </a:bodyPr>
          <a:lstStyle/>
          <a:p>
            <a:r>
              <a:rPr kumimoji="1" lang="ja-JP" altLang="en-US" dirty="0"/>
              <a:t>自転車を運転している時の危険シーンを</a:t>
            </a:r>
            <a:br>
              <a:rPr kumimoji="1" lang="en-US" altLang="ja-JP" dirty="0"/>
            </a:br>
            <a:r>
              <a:rPr kumimoji="1" lang="ja-JP" altLang="en-US" dirty="0"/>
              <a:t>考えてみよう。</a:t>
            </a:r>
          </a:p>
        </p:txBody>
      </p:sp>
      <p:pic>
        <p:nvPicPr>
          <p:cNvPr id="5" name="図 4">
            <a:extLst>
              <a:ext uri="{FF2B5EF4-FFF2-40B4-BE49-F238E27FC236}">
                <a16:creationId xmlns:a16="http://schemas.microsoft.com/office/drawing/2014/main" id="{6D5EE9CC-C47A-44B3-8017-CDF157120B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6404" y="3981270"/>
            <a:ext cx="2706369" cy="2706369"/>
          </a:xfrm>
          <a:prstGeom prst="rect">
            <a:avLst/>
          </a:prstGeom>
        </p:spPr>
      </p:pic>
      <p:sp>
        <p:nvSpPr>
          <p:cNvPr id="6" name="四角形: 角を丸くする 5">
            <a:hlinkClick r:id="rId3" action="ppaction://hlinksldjump"/>
            <a:extLst>
              <a:ext uri="{FF2B5EF4-FFF2-40B4-BE49-F238E27FC236}">
                <a16:creationId xmlns:a16="http://schemas.microsoft.com/office/drawing/2014/main" id="{27AA0048-C6B2-4881-93A0-5CFB29195DB5}"/>
              </a:ext>
            </a:extLst>
          </p:cNvPr>
          <p:cNvSpPr/>
          <p:nvPr/>
        </p:nvSpPr>
        <p:spPr>
          <a:xfrm>
            <a:off x="3091039" y="3611905"/>
            <a:ext cx="3709116" cy="1722549"/>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2800" dirty="0"/>
              <a:t>やってみよう！！</a:t>
            </a:r>
          </a:p>
        </p:txBody>
      </p:sp>
      <p:sp>
        <p:nvSpPr>
          <p:cNvPr id="7" name="正方形/長方形 6">
            <a:extLst>
              <a:ext uri="{FF2B5EF4-FFF2-40B4-BE49-F238E27FC236}">
                <a16:creationId xmlns:a16="http://schemas.microsoft.com/office/drawing/2014/main" id="{ECD9FA74-78AF-4F05-A5DA-636484E651E2}"/>
              </a:ext>
            </a:extLst>
          </p:cNvPr>
          <p:cNvSpPr/>
          <p:nvPr/>
        </p:nvSpPr>
        <p:spPr>
          <a:xfrm>
            <a:off x="595458" y="605411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2695103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0" name="Picture 2" descr="E:\ステップアップスクール問題集\一時停止無視の危険２.jpg">
            <a:extLst>
              <a:ext uri="{FF2B5EF4-FFF2-40B4-BE49-F238E27FC236}">
                <a16:creationId xmlns:a16="http://schemas.microsoft.com/office/drawing/2014/main" id="{EF475983-BDCC-4BA0-9866-E0A48109A8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660" y="2035955"/>
            <a:ext cx="8146820" cy="4233270"/>
          </a:xfrm>
          <a:prstGeom prst="rect">
            <a:avLst/>
          </a:prstGeom>
          <a:noFill/>
          <a:extLst>
            <a:ext uri="{909E8E84-426E-40DD-AFC4-6F175D3DCCD1}">
              <a14:hiddenFill xmlns:a14="http://schemas.microsoft.com/office/drawing/2010/main">
                <a:solidFill>
                  <a:srgbClr val="FFFFFF"/>
                </a:solidFill>
              </a14:hiddenFill>
            </a:ext>
          </a:extLst>
        </p:spPr>
      </p:pic>
      <p:sp>
        <p:nvSpPr>
          <p:cNvPr id="121" name="正方形/長方形 120">
            <a:extLst>
              <a:ext uri="{FF2B5EF4-FFF2-40B4-BE49-F238E27FC236}">
                <a16:creationId xmlns:a16="http://schemas.microsoft.com/office/drawing/2014/main" id="{213CC486-B1CB-445E-85D4-CAFCB11402CF}"/>
              </a:ext>
            </a:extLst>
          </p:cNvPr>
          <p:cNvSpPr/>
          <p:nvPr/>
        </p:nvSpPr>
        <p:spPr>
          <a:xfrm>
            <a:off x="709301" y="379015"/>
            <a:ext cx="7040554" cy="584775"/>
          </a:xfrm>
          <a:prstGeom prst="rect">
            <a:avLst/>
          </a:prstGeom>
          <a:noFill/>
        </p:spPr>
        <p:txBody>
          <a:bodyPr wrap="square" lIns="91440" tIns="45720" rIns="91440" bIns="45720">
            <a:spAutoFit/>
          </a:bodyPr>
          <a:lstStyle/>
          <a:p>
            <a:pPr algn="ctr"/>
            <a:r>
              <a:rPr lang="ja-JP" altLang="en-US" sz="32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道路での危険を考えましょう。</a:t>
            </a:r>
            <a:endParaRPr lang="en-US" altLang="ja-JP" sz="32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p:txBody>
      </p:sp>
      <p:sp>
        <p:nvSpPr>
          <p:cNvPr id="122" name="テキスト ボックス 121">
            <a:extLst>
              <a:ext uri="{FF2B5EF4-FFF2-40B4-BE49-F238E27FC236}">
                <a16:creationId xmlns:a16="http://schemas.microsoft.com/office/drawing/2014/main" id="{81730732-D772-4AB0-8FFD-0192D5967148}"/>
              </a:ext>
            </a:extLst>
          </p:cNvPr>
          <p:cNvSpPr txBox="1"/>
          <p:nvPr/>
        </p:nvSpPr>
        <p:spPr>
          <a:xfrm>
            <a:off x="537205" y="1126253"/>
            <a:ext cx="10752135" cy="1200329"/>
          </a:xfrm>
          <a:prstGeom prst="rect">
            <a:avLst/>
          </a:prstGeom>
          <a:noFill/>
        </p:spPr>
        <p:txBody>
          <a:bodyPr wrap="square" rtlCol="0">
            <a:spAutoFit/>
          </a:bodyPr>
          <a:lstStyle/>
          <a:p>
            <a:r>
              <a:rPr kumimoji="1" lang="ja-JP" altLang="en-US" sz="2400" b="1" dirty="0"/>
              <a:t>　 あなたは自転車に乗って下り坂を走っています。</a:t>
            </a:r>
            <a:endParaRPr kumimoji="1" lang="en-US" altLang="ja-JP" sz="2400" b="1" dirty="0"/>
          </a:p>
          <a:p>
            <a:r>
              <a:rPr kumimoji="1" lang="ja-JP" altLang="en-US" sz="2400" b="1" dirty="0"/>
              <a:t>　 どのような事に気を付けますか。また、どうすれば危なくないでしょうか。</a:t>
            </a:r>
            <a:endParaRPr lang="en-US" altLang="ja-JP" sz="2400" b="1" dirty="0"/>
          </a:p>
          <a:p>
            <a:r>
              <a:rPr kumimoji="1" lang="ja-JP" altLang="en-US" sz="2400" b="1" dirty="0"/>
              <a:t>　 </a:t>
            </a:r>
          </a:p>
        </p:txBody>
      </p:sp>
      <p:sp>
        <p:nvSpPr>
          <p:cNvPr id="123" name="四角形: 角を丸くする 122">
            <a:hlinkClick r:id="rId3" action="ppaction://hlinksldjump"/>
            <a:extLst>
              <a:ext uri="{FF2B5EF4-FFF2-40B4-BE49-F238E27FC236}">
                <a16:creationId xmlns:a16="http://schemas.microsoft.com/office/drawing/2014/main" id="{17E61EAD-A26F-4D03-8B82-4D37158C9E0E}"/>
              </a:ext>
            </a:extLst>
          </p:cNvPr>
          <p:cNvSpPr/>
          <p:nvPr/>
        </p:nvSpPr>
        <p:spPr>
          <a:xfrm>
            <a:off x="9550693" y="5280338"/>
            <a:ext cx="2091808" cy="9888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800" dirty="0"/>
              <a:t>つぎへ</a:t>
            </a:r>
          </a:p>
        </p:txBody>
      </p:sp>
      <p:sp>
        <p:nvSpPr>
          <p:cNvPr id="6" name="正方形/長方形 5">
            <a:extLst>
              <a:ext uri="{FF2B5EF4-FFF2-40B4-BE49-F238E27FC236}">
                <a16:creationId xmlns:a16="http://schemas.microsoft.com/office/drawing/2014/main" id="{A60241C0-3B9D-4932-845F-16E9085918F3}"/>
              </a:ext>
            </a:extLst>
          </p:cNvPr>
          <p:cNvSpPr/>
          <p:nvPr/>
        </p:nvSpPr>
        <p:spPr>
          <a:xfrm>
            <a:off x="902660" y="626922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73645623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 name="四角形: 角を丸くする 122">
            <a:hlinkClick r:id="rId2" action="ppaction://hlinksldjump"/>
            <a:extLst>
              <a:ext uri="{FF2B5EF4-FFF2-40B4-BE49-F238E27FC236}">
                <a16:creationId xmlns:a16="http://schemas.microsoft.com/office/drawing/2014/main" id="{17E61EAD-A26F-4D03-8B82-4D37158C9E0E}"/>
              </a:ext>
            </a:extLst>
          </p:cNvPr>
          <p:cNvSpPr/>
          <p:nvPr/>
        </p:nvSpPr>
        <p:spPr>
          <a:xfrm>
            <a:off x="9401379" y="5452219"/>
            <a:ext cx="2091808" cy="9888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800" dirty="0"/>
              <a:t>つぎへ</a:t>
            </a:r>
          </a:p>
        </p:txBody>
      </p:sp>
      <p:sp>
        <p:nvSpPr>
          <p:cNvPr id="6" name="テキスト ボックス 5">
            <a:extLst>
              <a:ext uri="{FF2B5EF4-FFF2-40B4-BE49-F238E27FC236}">
                <a16:creationId xmlns:a16="http://schemas.microsoft.com/office/drawing/2014/main" id="{DC761AAF-62FD-4811-A9B6-EDF4E6F4EDC3}"/>
              </a:ext>
            </a:extLst>
          </p:cNvPr>
          <p:cNvSpPr txBox="1"/>
          <p:nvPr/>
        </p:nvSpPr>
        <p:spPr>
          <a:xfrm>
            <a:off x="841390" y="171246"/>
            <a:ext cx="10509219" cy="3816429"/>
          </a:xfrm>
          <a:prstGeom prst="rect">
            <a:avLst/>
          </a:prstGeom>
          <a:noFill/>
        </p:spPr>
        <p:txBody>
          <a:bodyPr wrap="square" rtlCol="0">
            <a:spAutoFit/>
          </a:bodyPr>
          <a:lstStyle/>
          <a:p>
            <a:endParaRPr lang="en-US" altLang="ja-JP" sz="2800" dirty="0"/>
          </a:p>
          <a:p>
            <a:r>
              <a:rPr lang="ja-JP" altLang="en-US" sz="2800" dirty="0"/>
              <a:t>例：</a:t>
            </a:r>
            <a:endParaRPr lang="en-US" altLang="ja-JP" sz="2800" dirty="0"/>
          </a:p>
          <a:p>
            <a:r>
              <a:rPr lang="ja-JP" altLang="en-US" sz="2800" dirty="0"/>
              <a:t>○　スピードが速くなり、止まれない</a:t>
            </a:r>
            <a:endParaRPr lang="en-US" altLang="ja-JP" sz="2800" dirty="0"/>
          </a:p>
          <a:p>
            <a:r>
              <a:rPr kumimoji="1" lang="ja-JP" altLang="en-US" sz="2800" dirty="0"/>
              <a:t>○　壁があるから、横から車が見えづらい</a:t>
            </a:r>
            <a:endParaRPr kumimoji="1" lang="en-US" altLang="ja-JP" sz="2800" dirty="0"/>
          </a:p>
          <a:p>
            <a:r>
              <a:rPr lang="ja-JP" altLang="en-US" sz="2800" dirty="0"/>
              <a:t>●　スピードが出過ぎないようにブレーキをきちんとかける</a:t>
            </a:r>
            <a:endParaRPr lang="en-US" altLang="ja-JP" sz="2800" dirty="0"/>
          </a:p>
          <a:p>
            <a:r>
              <a:rPr lang="ja-JP" altLang="en-US" sz="2800" dirty="0"/>
              <a:t>●　一時停止をし、安全をしっかり確認して進む</a:t>
            </a:r>
            <a:endParaRPr lang="en-US" altLang="ja-JP" sz="2800" dirty="0"/>
          </a:p>
          <a:p>
            <a:endParaRPr lang="en-US" altLang="ja-JP" sz="2800" dirty="0"/>
          </a:p>
          <a:p>
            <a:r>
              <a:rPr kumimoji="1" lang="ja-JP" altLang="en-US" sz="2800" dirty="0"/>
              <a:t>等が考えられます。</a:t>
            </a:r>
            <a:endParaRPr kumimoji="1" lang="en-US" altLang="ja-JP" sz="2800" dirty="0"/>
          </a:p>
          <a:p>
            <a:endParaRPr kumimoji="1" lang="ja-JP" altLang="en-US" dirty="0"/>
          </a:p>
        </p:txBody>
      </p:sp>
      <p:sp>
        <p:nvSpPr>
          <p:cNvPr id="5" name="正方形/長方形 4">
            <a:extLst>
              <a:ext uri="{FF2B5EF4-FFF2-40B4-BE49-F238E27FC236}">
                <a16:creationId xmlns:a16="http://schemas.microsoft.com/office/drawing/2014/main" id="{26487D80-16FB-4260-AF36-46BFF808958D}"/>
              </a:ext>
            </a:extLst>
          </p:cNvPr>
          <p:cNvSpPr/>
          <p:nvPr/>
        </p:nvSpPr>
        <p:spPr>
          <a:xfrm>
            <a:off x="737125" y="626922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7" name="図 6">
            <a:extLst>
              <a:ext uri="{FF2B5EF4-FFF2-40B4-BE49-F238E27FC236}">
                <a16:creationId xmlns:a16="http://schemas.microsoft.com/office/drawing/2014/main" id="{B5542D8D-3E52-4112-ADBD-E743032C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37359" y="1568953"/>
            <a:ext cx="2819849" cy="3065053"/>
          </a:xfrm>
          <a:prstGeom prst="rect">
            <a:avLst/>
          </a:prstGeom>
        </p:spPr>
      </p:pic>
    </p:spTree>
    <p:extLst>
      <p:ext uri="{BB962C8B-B14F-4D97-AF65-F5344CB8AC3E}">
        <p14:creationId xmlns:p14="http://schemas.microsoft.com/office/powerpoint/2010/main" val="722388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 name="テキスト ボックス 121">
            <a:extLst>
              <a:ext uri="{FF2B5EF4-FFF2-40B4-BE49-F238E27FC236}">
                <a16:creationId xmlns:a16="http://schemas.microsoft.com/office/drawing/2014/main" id="{81730732-D772-4AB0-8FFD-0192D5967148}"/>
              </a:ext>
            </a:extLst>
          </p:cNvPr>
          <p:cNvSpPr txBox="1"/>
          <p:nvPr/>
        </p:nvSpPr>
        <p:spPr>
          <a:xfrm>
            <a:off x="719932" y="1082183"/>
            <a:ext cx="10752135" cy="830997"/>
          </a:xfrm>
          <a:prstGeom prst="rect">
            <a:avLst/>
          </a:prstGeom>
          <a:noFill/>
        </p:spPr>
        <p:txBody>
          <a:bodyPr wrap="square" rtlCol="0">
            <a:spAutoFit/>
          </a:bodyPr>
          <a:lstStyle/>
          <a:p>
            <a:r>
              <a:rPr kumimoji="1" lang="ja-JP" altLang="en-US" sz="2400" b="1" dirty="0"/>
              <a:t>　 </a:t>
            </a:r>
            <a:r>
              <a:rPr lang="ja-JP" altLang="en-US" sz="2400" b="1" dirty="0"/>
              <a:t>あなたは自転車に乗って、友達の後ろを走っています。</a:t>
            </a:r>
            <a:endParaRPr lang="en-US" altLang="ja-JP" sz="2400" b="1" dirty="0"/>
          </a:p>
          <a:p>
            <a:r>
              <a:rPr lang="ja-JP" altLang="en-US" sz="2400" b="1" dirty="0"/>
              <a:t>　どういったことに気をつけますか。また、どのようにすれば危なくないでしょうか。</a:t>
            </a:r>
            <a:r>
              <a:rPr kumimoji="1" lang="ja-JP" altLang="en-US" sz="2400" b="1" dirty="0"/>
              <a:t>　 </a:t>
            </a:r>
          </a:p>
        </p:txBody>
      </p:sp>
      <p:sp>
        <p:nvSpPr>
          <p:cNvPr id="123" name="四角形: 角を丸くする 122">
            <a:hlinkClick r:id="rId2" action="ppaction://hlinksldjump"/>
            <a:extLst>
              <a:ext uri="{FF2B5EF4-FFF2-40B4-BE49-F238E27FC236}">
                <a16:creationId xmlns:a16="http://schemas.microsoft.com/office/drawing/2014/main" id="{17E61EAD-A26F-4D03-8B82-4D37158C9E0E}"/>
              </a:ext>
            </a:extLst>
          </p:cNvPr>
          <p:cNvSpPr/>
          <p:nvPr/>
        </p:nvSpPr>
        <p:spPr>
          <a:xfrm>
            <a:off x="9550693" y="5280338"/>
            <a:ext cx="2091808" cy="9888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800" dirty="0"/>
              <a:t>つぎへ</a:t>
            </a:r>
          </a:p>
        </p:txBody>
      </p:sp>
      <p:pic>
        <p:nvPicPr>
          <p:cNvPr id="6" name="Picture 3">
            <a:extLst>
              <a:ext uri="{FF2B5EF4-FFF2-40B4-BE49-F238E27FC236}">
                <a16:creationId xmlns:a16="http://schemas.microsoft.com/office/drawing/2014/main" id="{AD44898E-8DBB-4397-925C-AD043BC75A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660" y="2021927"/>
            <a:ext cx="8429800" cy="4363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正方形/長方形 7">
            <a:extLst>
              <a:ext uri="{FF2B5EF4-FFF2-40B4-BE49-F238E27FC236}">
                <a16:creationId xmlns:a16="http://schemas.microsoft.com/office/drawing/2014/main" id="{C294C2FD-366C-4BFD-938F-E2B9F8CB9235}"/>
              </a:ext>
            </a:extLst>
          </p:cNvPr>
          <p:cNvSpPr/>
          <p:nvPr/>
        </p:nvSpPr>
        <p:spPr>
          <a:xfrm>
            <a:off x="781143" y="6396335"/>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9" name="正方形/長方形 8">
            <a:extLst>
              <a:ext uri="{FF2B5EF4-FFF2-40B4-BE49-F238E27FC236}">
                <a16:creationId xmlns:a16="http://schemas.microsoft.com/office/drawing/2014/main" id="{C44036BB-0F1D-4030-B06E-17CB82BDECBA}"/>
              </a:ext>
            </a:extLst>
          </p:cNvPr>
          <p:cNvSpPr/>
          <p:nvPr/>
        </p:nvSpPr>
        <p:spPr>
          <a:xfrm>
            <a:off x="861701" y="531415"/>
            <a:ext cx="7040554" cy="584775"/>
          </a:xfrm>
          <a:prstGeom prst="rect">
            <a:avLst/>
          </a:prstGeom>
          <a:noFill/>
        </p:spPr>
        <p:txBody>
          <a:bodyPr wrap="square" lIns="91440" tIns="45720" rIns="91440" bIns="45720">
            <a:spAutoFit/>
          </a:bodyPr>
          <a:lstStyle/>
          <a:p>
            <a:pPr algn="ctr"/>
            <a:r>
              <a:rPr lang="ja-JP" altLang="en-US" sz="32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道路での危険を考えましょう。</a:t>
            </a:r>
            <a:endParaRPr lang="en-US" altLang="ja-JP" sz="32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88922833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 name="四角形: 角を丸くする 122">
            <a:hlinkClick r:id="rId2" action="ppaction://hlinksldjump"/>
            <a:extLst>
              <a:ext uri="{FF2B5EF4-FFF2-40B4-BE49-F238E27FC236}">
                <a16:creationId xmlns:a16="http://schemas.microsoft.com/office/drawing/2014/main" id="{17E61EAD-A26F-4D03-8B82-4D37158C9E0E}"/>
              </a:ext>
            </a:extLst>
          </p:cNvPr>
          <p:cNvSpPr/>
          <p:nvPr/>
        </p:nvSpPr>
        <p:spPr>
          <a:xfrm>
            <a:off x="9550693" y="5280338"/>
            <a:ext cx="2091808" cy="9888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800" dirty="0"/>
              <a:t>つぎへ</a:t>
            </a:r>
          </a:p>
        </p:txBody>
      </p:sp>
      <p:sp>
        <p:nvSpPr>
          <p:cNvPr id="5" name="テキスト ボックス 4">
            <a:extLst>
              <a:ext uri="{FF2B5EF4-FFF2-40B4-BE49-F238E27FC236}">
                <a16:creationId xmlns:a16="http://schemas.microsoft.com/office/drawing/2014/main" id="{7D16BB56-1CE9-4468-9B37-6200E11F28E9}"/>
              </a:ext>
            </a:extLst>
          </p:cNvPr>
          <p:cNvSpPr txBox="1"/>
          <p:nvPr/>
        </p:nvSpPr>
        <p:spPr>
          <a:xfrm>
            <a:off x="920359" y="443567"/>
            <a:ext cx="10590825" cy="3816429"/>
          </a:xfrm>
          <a:prstGeom prst="rect">
            <a:avLst/>
          </a:prstGeom>
          <a:noFill/>
        </p:spPr>
        <p:txBody>
          <a:bodyPr wrap="square" rtlCol="0">
            <a:spAutoFit/>
          </a:bodyPr>
          <a:lstStyle/>
          <a:p>
            <a:r>
              <a:rPr lang="ja-JP" altLang="en-US" sz="2800" dirty="0"/>
              <a:t>例：</a:t>
            </a:r>
            <a:endParaRPr lang="en-US" altLang="ja-JP" sz="2800" dirty="0"/>
          </a:p>
          <a:p>
            <a:r>
              <a:rPr lang="ja-JP" altLang="en-US" sz="2800" dirty="0"/>
              <a:t>○　前の人の後をついて渡ろうとしたら、横からきた車とぶつかる。</a:t>
            </a:r>
            <a:endParaRPr lang="en-US" altLang="ja-JP" sz="2800" dirty="0"/>
          </a:p>
          <a:p>
            <a:r>
              <a:rPr kumimoji="1" lang="ja-JP" altLang="en-US" sz="2800" dirty="0"/>
              <a:t>○　道路の左側から歩行者が出てきてぶつかる。</a:t>
            </a:r>
            <a:endParaRPr kumimoji="1" lang="en-US" altLang="ja-JP" sz="2800" dirty="0"/>
          </a:p>
          <a:p>
            <a:r>
              <a:rPr kumimoji="1" lang="ja-JP" altLang="en-US" sz="2800" dirty="0"/>
              <a:t>○　右側からの車にぶつかる。</a:t>
            </a:r>
            <a:endParaRPr kumimoji="1" lang="en-US" altLang="ja-JP" sz="2800" dirty="0"/>
          </a:p>
          <a:p>
            <a:r>
              <a:rPr lang="ja-JP" altLang="en-US" sz="2800" dirty="0"/>
              <a:t>●　友達が先にいっても、きちんと一時停止し、安全確認をしてから渡る</a:t>
            </a:r>
            <a:endParaRPr lang="en-US" altLang="ja-JP" sz="2800" dirty="0"/>
          </a:p>
          <a:p>
            <a:endParaRPr kumimoji="1" lang="en-US" altLang="ja-JP" sz="2800" dirty="0"/>
          </a:p>
          <a:p>
            <a:r>
              <a:rPr kumimoji="1" lang="ja-JP" altLang="en-US" sz="2800" dirty="0"/>
              <a:t>等があげられます。</a:t>
            </a:r>
            <a:endParaRPr kumimoji="1" lang="en-US" altLang="ja-JP" sz="2800" dirty="0"/>
          </a:p>
          <a:p>
            <a:endParaRPr kumimoji="1" lang="ja-JP" altLang="en-US" dirty="0"/>
          </a:p>
        </p:txBody>
      </p:sp>
      <p:sp>
        <p:nvSpPr>
          <p:cNvPr id="6" name="正方形/長方形 5">
            <a:extLst>
              <a:ext uri="{FF2B5EF4-FFF2-40B4-BE49-F238E27FC236}">
                <a16:creationId xmlns:a16="http://schemas.microsoft.com/office/drawing/2014/main" id="{DAB5F311-BB58-4FED-810B-75B8A4F140E5}"/>
              </a:ext>
            </a:extLst>
          </p:cNvPr>
          <p:cNvSpPr/>
          <p:nvPr/>
        </p:nvSpPr>
        <p:spPr>
          <a:xfrm>
            <a:off x="920359" y="626922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7" name="図 6">
            <a:extLst>
              <a:ext uri="{FF2B5EF4-FFF2-40B4-BE49-F238E27FC236}">
                <a16:creationId xmlns:a16="http://schemas.microsoft.com/office/drawing/2014/main" id="{2FE1D5AB-347C-42A9-A2C1-15340AA734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3041" y="2980125"/>
            <a:ext cx="3023382" cy="3023382"/>
          </a:xfrm>
          <a:prstGeom prst="rect">
            <a:avLst/>
          </a:prstGeom>
        </p:spPr>
      </p:pic>
    </p:spTree>
    <p:extLst>
      <p:ext uri="{BB962C8B-B14F-4D97-AF65-F5344CB8AC3E}">
        <p14:creationId xmlns:p14="http://schemas.microsoft.com/office/powerpoint/2010/main" val="16815697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四角形: 角を丸くする 5">
            <a:hlinkClick r:id="rId2" action="ppaction://hlinksldjump"/>
            <a:extLst>
              <a:ext uri="{FF2B5EF4-FFF2-40B4-BE49-F238E27FC236}">
                <a16:creationId xmlns:a16="http://schemas.microsoft.com/office/drawing/2014/main" id="{5F2CE6DA-5823-434E-A3C2-552F09CF480B}"/>
              </a:ext>
            </a:extLst>
          </p:cNvPr>
          <p:cNvSpPr/>
          <p:nvPr/>
        </p:nvSpPr>
        <p:spPr>
          <a:xfrm>
            <a:off x="2823302" y="3528811"/>
            <a:ext cx="2923505" cy="130076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スタート</a:t>
            </a:r>
            <a:endParaRPr kumimoji="1" lang="en-US" altLang="ja-JP" sz="3200" dirty="0"/>
          </a:p>
        </p:txBody>
      </p:sp>
      <p:sp>
        <p:nvSpPr>
          <p:cNvPr id="2" name="タイトル 1">
            <a:extLst>
              <a:ext uri="{FF2B5EF4-FFF2-40B4-BE49-F238E27FC236}">
                <a16:creationId xmlns:a16="http://schemas.microsoft.com/office/drawing/2014/main" id="{0272FB9F-C511-41B7-89F8-C2D50C707DBC}"/>
              </a:ext>
            </a:extLst>
          </p:cNvPr>
          <p:cNvSpPr>
            <a:spLocks noGrp="1"/>
          </p:cNvSpPr>
          <p:nvPr>
            <p:ph type="title"/>
          </p:nvPr>
        </p:nvSpPr>
        <p:spPr>
          <a:xfrm>
            <a:off x="1095777" y="1492406"/>
            <a:ext cx="10515600" cy="1325563"/>
          </a:xfrm>
        </p:spPr>
        <p:txBody>
          <a:bodyPr>
            <a:normAutofit/>
          </a:bodyPr>
          <a:lstStyle/>
          <a:p>
            <a:r>
              <a:rPr kumimoji="1" lang="ja-JP" altLang="en-US" dirty="0"/>
              <a:t>自転車の交通ルールの動画を見てみよう</a:t>
            </a:r>
          </a:p>
        </p:txBody>
      </p:sp>
      <p:pic>
        <p:nvPicPr>
          <p:cNvPr id="5" name="図 4">
            <a:extLst>
              <a:ext uri="{FF2B5EF4-FFF2-40B4-BE49-F238E27FC236}">
                <a16:creationId xmlns:a16="http://schemas.microsoft.com/office/drawing/2014/main" id="{6CFBF9C1-AB89-492F-8EA5-355C0B0BC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8577" y="3429000"/>
            <a:ext cx="3986791" cy="2352565"/>
          </a:xfrm>
          <a:prstGeom prst="rect">
            <a:avLst/>
          </a:prstGeom>
        </p:spPr>
      </p:pic>
      <p:sp>
        <p:nvSpPr>
          <p:cNvPr id="7" name="正方形/長方形 6">
            <a:extLst>
              <a:ext uri="{FF2B5EF4-FFF2-40B4-BE49-F238E27FC236}">
                <a16:creationId xmlns:a16="http://schemas.microsoft.com/office/drawing/2014/main" id="{C7A0F798-B9DA-46CC-9497-6ADF179CC7AF}"/>
              </a:ext>
            </a:extLst>
          </p:cNvPr>
          <p:cNvSpPr/>
          <p:nvPr/>
        </p:nvSpPr>
        <p:spPr>
          <a:xfrm>
            <a:off x="1316675" y="6043621"/>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72583677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24564" y="5673382"/>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dirty="0"/>
              <a:t>つぎへ</a:t>
            </a:r>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5" y="618383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1 -1ながらスマホ">
            <a:hlinkClick r:id="" action="ppaction://media"/>
            <a:extLst>
              <a:ext uri="{FF2B5EF4-FFF2-40B4-BE49-F238E27FC236}">
                <a16:creationId xmlns:a16="http://schemas.microsoft.com/office/drawing/2014/main" id="{0A9D228A-5037-4F85-B089-1E4693A733F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17592" y="212501"/>
            <a:ext cx="9708234" cy="5460881"/>
          </a:xfrm>
          <a:prstGeom prst="rect">
            <a:avLst/>
          </a:prstGeom>
        </p:spPr>
      </p:pic>
    </p:spTree>
    <p:extLst>
      <p:ext uri="{BB962C8B-B14F-4D97-AF65-F5344CB8AC3E}">
        <p14:creationId xmlns:p14="http://schemas.microsoft.com/office/powerpoint/2010/main" val="177348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4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57644" y="5718220"/>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dirty="0"/>
              <a:t>つぎへ</a:t>
            </a:r>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5" y="618383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2-1夜間ライト">
            <a:hlinkClick r:id="" action="ppaction://media"/>
            <a:extLst>
              <a:ext uri="{FF2B5EF4-FFF2-40B4-BE49-F238E27FC236}">
                <a16:creationId xmlns:a16="http://schemas.microsoft.com/office/drawing/2014/main" id="{E7566E52-BC68-43EF-8FD0-B198D52D367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56297" y="212501"/>
            <a:ext cx="9901347" cy="5569508"/>
          </a:xfrm>
          <a:prstGeom prst="rect">
            <a:avLst/>
          </a:prstGeom>
        </p:spPr>
      </p:pic>
    </p:spTree>
    <p:extLst>
      <p:ext uri="{BB962C8B-B14F-4D97-AF65-F5344CB8AC3E}">
        <p14:creationId xmlns:p14="http://schemas.microsoft.com/office/powerpoint/2010/main" val="72371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8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四角形: 角を丸くする 18">
            <a:extLst>
              <a:ext uri="{FF2B5EF4-FFF2-40B4-BE49-F238E27FC236}">
                <a16:creationId xmlns:a16="http://schemas.microsoft.com/office/drawing/2014/main" id="{6A4F73FA-7BA7-45DC-B18A-675113990FB6}"/>
              </a:ext>
            </a:extLst>
          </p:cNvPr>
          <p:cNvSpPr/>
          <p:nvPr/>
        </p:nvSpPr>
        <p:spPr>
          <a:xfrm>
            <a:off x="930964" y="357296"/>
            <a:ext cx="5165036" cy="810093"/>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コンテンツ プレースホルダー 2">
            <a:extLst>
              <a:ext uri="{FF2B5EF4-FFF2-40B4-BE49-F238E27FC236}">
                <a16:creationId xmlns:a16="http://schemas.microsoft.com/office/drawing/2014/main" id="{485F8AB3-5BC2-41A4-8A23-C61271AFBC05}"/>
              </a:ext>
            </a:extLst>
          </p:cNvPr>
          <p:cNvSpPr>
            <a:spLocks noGrp="1"/>
          </p:cNvSpPr>
          <p:nvPr>
            <p:ph idx="1"/>
          </p:nvPr>
        </p:nvSpPr>
        <p:spPr>
          <a:xfrm>
            <a:off x="946227" y="1440061"/>
            <a:ext cx="4823507" cy="555262"/>
          </a:xfrm>
        </p:spPr>
        <p:txBody>
          <a:bodyPr>
            <a:noAutofit/>
          </a:bodyPr>
          <a:lstStyle/>
          <a:p>
            <a:pPr marL="0" indent="0">
              <a:buNone/>
            </a:pPr>
            <a:r>
              <a:rPr kumimoji="1" lang="ja-JP" altLang="en-US" sz="3200" b="1" dirty="0">
                <a:solidFill>
                  <a:srgbClr val="002060"/>
                </a:solidFill>
              </a:rPr>
              <a:t>歩道が通行できる人</a:t>
            </a:r>
          </a:p>
        </p:txBody>
      </p:sp>
      <p:sp>
        <p:nvSpPr>
          <p:cNvPr id="5" name="コンテンツ プレースホルダー 2">
            <a:extLst>
              <a:ext uri="{FF2B5EF4-FFF2-40B4-BE49-F238E27FC236}">
                <a16:creationId xmlns:a16="http://schemas.microsoft.com/office/drawing/2014/main" id="{2169AF6E-2E12-4671-8ECD-AF4153E957AB}"/>
              </a:ext>
            </a:extLst>
          </p:cNvPr>
          <p:cNvSpPr txBox="1">
            <a:spLocks/>
          </p:cNvSpPr>
          <p:nvPr/>
        </p:nvSpPr>
        <p:spPr>
          <a:xfrm>
            <a:off x="2297384" y="500715"/>
            <a:ext cx="3976493" cy="5552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3600" b="1" u="sng" dirty="0">
                <a:solidFill>
                  <a:srgbClr val="FF0000"/>
                </a:solidFill>
              </a:rPr>
              <a:t>歩道は例外</a:t>
            </a:r>
            <a:endParaRPr lang="en-US" altLang="ja-JP" sz="3600" b="1" u="sng" dirty="0">
              <a:solidFill>
                <a:srgbClr val="FF0000"/>
              </a:solidFill>
            </a:endParaRPr>
          </a:p>
        </p:txBody>
      </p:sp>
      <p:sp>
        <p:nvSpPr>
          <p:cNvPr id="7" name="コンテンツ プレースホルダー 2">
            <a:extLst>
              <a:ext uri="{FF2B5EF4-FFF2-40B4-BE49-F238E27FC236}">
                <a16:creationId xmlns:a16="http://schemas.microsoft.com/office/drawing/2014/main" id="{639CA93E-DBF7-492B-997F-B3CAA917E9EA}"/>
              </a:ext>
            </a:extLst>
          </p:cNvPr>
          <p:cNvSpPr txBox="1">
            <a:spLocks/>
          </p:cNvSpPr>
          <p:nvPr/>
        </p:nvSpPr>
        <p:spPr>
          <a:xfrm>
            <a:off x="946227" y="2314667"/>
            <a:ext cx="10655300" cy="27269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t>○　小学生や幼児</a:t>
            </a:r>
            <a:endParaRPr lang="en-US" altLang="ja-JP" b="1" dirty="0"/>
          </a:p>
          <a:p>
            <a:pPr marL="0" indent="0">
              <a:buFont typeface="Arial" panose="020B0604020202020204" pitchFamily="34" charset="0"/>
              <a:buNone/>
            </a:pPr>
            <a:endParaRPr lang="en-US" altLang="ja-JP" b="1" dirty="0"/>
          </a:p>
          <a:p>
            <a:pPr marL="0" indent="0">
              <a:buFont typeface="Arial" panose="020B0604020202020204" pitchFamily="34" charset="0"/>
              <a:buNone/>
            </a:pPr>
            <a:r>
              <a:rPr lang="ja-JP" altLang="en-US" b="1" dirty="0"/>
              <a:t>○　</a:t>
            </a:r>
            <a:r>
              <a:rPr lang="en-US" altLang="ja-JP" b="1" dirty="0"/>
              <a:t>70</a:t>
            </a:r>
            <a:r>
              <a:rPr lang="ja-JP" altLang="en-US" b="1" dirty="0"/>
              <a:t>歳以上の高齢者</a:t>
            </a:r>
            <a:endParaRPr lang="en-US" altLang="ja-JP" b="1" dirty="0"/>
          </a:p>
          <a:p>
            <a:pPr marL="0" indent="0">
              <a:buFont typeface="Arial" panose="020B0604020202020204" pitchFamily="34" charset="0"/>
              <a:buNone/>
            </a:pPr>
            <a:endParaRPr lang="en-US" altLang="ja-JP" b="1" dirty="0"/>
          </a:p>
          <a:p>
            <a:pPr marL="0" indent="0">
              <a:buFont typeface="Arial" panose="020B0604020202020204" pitchFamily="34" charset="0"/>
              <a:buNone/>
            </a:pPr>
            <a:r>
              <a:rPr lang="ja-JP" altLang="en-US" b="1" dirty="0"/>
              <a:t>○　身体が不自由な人</a:t>
            </a:r>
            <a:endParaRPr lang="en-US" altLang="ja-JP" b="1" dirty="0"/>
          </a:p>
        </p:txBody>
      </p:sp>
      <p:pic>
        <p:nvPicPr>
          <p:cNvPr id="9" name="図 8">
            <a:extLst>
              <a:ext uri="{FF2B5EF4-FFF2-40B4-BE49-F238E27FC236}">
                <a16:creationId xmlns:a16="http://schemas.microsoft.com/office/drawing/2014/main" id="{D0ABA063-B6A0-4006-8F54-1A691CE603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1588430"/>
            <a:ext cx="1853050" cy="1596115"/>
          </a:xfrm>
          <a:prstGeom prst="rect">
            <a:avLst/>
          </a:prstGeom>
        </p:spPr>
      </p:pic>
      <p:pic>
        <p:nvPicPr>
          <p:cNvPr id="11" name="図 10">
            <a:extLst>
              <a:ext uri="{FF2B5EF4-FFF2-40B4-BE49-F238E27FC236}">
                <a16:creationId xmlns:a16="http://schemas.microsoft.com/office/drawing/2014/main" id="{8A23EE3D-8EB1-40CA-93EC-02221DC0FD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8416" y="2880089"/>
            <a:ext cx="1546919" cy="1596115"/>
          </a:xfrm>
          <a:prstGeom prst="rect">
            <a:avLst/>
          </a:prstGeom>
        </p:spPr>
      </p:pic>
      <p:pic>
        <p:nvPicPr>
          <p:cNvPr id="13" name="図 12">
            <a:extLst>
              <a:ext uri="{FF2B5EF4-FFF2-40B4-BE49-F238E27FC236}">
                <a16:creationId xmlns:a16="http://schemas.microsoft.com/office/drawing/2014/main" id="{13F58595-FC6B-46F3-A51E-AC0E06F044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22268" y="3813890"/>
            <a:ext cx="1337702" cy="2068566"/>
          </a:xfrm>
          <a:prstGeom prst="rect">
            <a:avLst/>
          </a:prstGeom>
        </p:spPr>
      </p:pic>
      <p:sp>
        <p:nvSpPr>
          <p:cNvPr id="2" name="スライド番号プレースホルダー 1">
            <a:extLst>
              <a:ext uri="{FF2B5EF4-FFF2-40B4-BE49-F238E27FC236}">
                <a16:creationId xmlns:a16="http://schemas.microsoft.com/office/drawing/2014/main" id="{DFACCBDE-EAC2-4977-88CB-11ACBB3075BD}"/>
              </a:ext>
            </a:extLst>
          </p:cNvPr>
          <p:cNvSpPr>
            <a:spLocks noGrp="1"/>
          </p:cNvSpPr>
          <p:nvPr>
            <p:ph type="sldNum" sz="quarter" idx="12"/>
          </p:nvPr>
        </p:nvSpPr>
        <p:spPr/>
        <p:txBody>
          <a:bodyPr/>
          <a:lstStyle/>
          <a:p>
            <a:fld id="{12BF77B7-7FA8-498A-8B61-BB17B407316C}" type="slidenum">
              <a:rPr kumimoji="1" lang="ja-JP" altLang="en-US" smtClean="0"/>
              <a:t>8</a:t>
            </a:fld>
            <a:endParaRPr kumimoji="1" lang="ja-JP" altLang="en-US"/>
          </a:p>
        </p:txBody>
      </p:sp>
      <p:sp>
        <p:nvSpPr>
          <p:cNvPr id="18" name="四角形: 角を丸くする 17">
            <a:hlinkClick r:id="rId5" action="ppaction://hlinksldjump"/>
            <a:extLst>
              <a:ext uri="{FF2B5EF4-FFF2-40B4-BE49-F238E27FC236}">
                <a16:creationId xmlns:a16="http://schemas.microsoft.com/office/drawing/2014/main" id="{27E17510-2049-4A1B-BDF0-DB080086A799}"/>
              </a:ext>
            </a:extLst>
          </p:cNvPr>
          <p:cNvSpPr/>
          <p:nvPr/>
        </p:nvSpPr>
        <p:spPr>
          <a:xfrm>
            <a:off x="9432113" y="5882456"/>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sp>
        <p:nvSpPr>
          <p:cNvPr id="14" name="正方形/長方形 13">
            <a:extLst>
              <a:ext uri="{FF2B5EF4-FFF2-40B4-BE49-F238E27FC236}">
                <a16:creationId xmlns:a16="http://schemas.microsoft.com/office/drawing/2014/main" id="{F8ABF33E-2609-429A-8432-01087CE08686}"/>
              </a:ext>
            </a:extLst>
          </p:cNvPr>
          <p:cNvSpPr/>
          <p:nvPr/>
        </p:nvSpPr>
        <p:spPr>
          <a:xfrm>
            <a:off x="709002" y="6126452"/>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37394343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57644" y="5718220"/>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dirty="0"/>
              <a:t>つぎへ</a:t>
            </a:r>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5" y="618383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3-1左側通行">
            <a:hlinkClick r:id="" action="ppaction://media"/>
            <a:extLst>
              <a:ext uri="{FF2B5EF4-FFF2-40B4-BE49-F238E27FC236}">
                <a16:creationId xmlns:a16="http://schemas.microsoft.com/office/drawing/2014/main" id="{BE408E83-3B92-4F24-A250-17D5C7BD88F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34850" y="113193"/>
            <a:ext cx="9947321" cy="5595368"/>
          </a:xfrm>
          <a:prstGeom prst="rect">
            <a:avLst/>
          </a:prstGeom>
        </p:spPr>
      </p:pic>
    </p:spTree>
    <p:extLst>
      <p:ext uri="{BB962C8B-B14F-4D97-AF65-F5344CB8AC3E}">
        <p14:creationId xmlns:p14="http://schemas.microsoft.com/office/powerpoint/2010/main" val="3955863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7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57644" y="5718220"/>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dirty="0"/>
              <a:t>つぎへ</a:t>
            </a:r>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5" y="618383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4-1飲酒運転">
            <a:hlinkClick r:id="" action="ppaction://media"/>
            <a:extLst>
              <a:ext uri="{FF2B5EF4-FFF2-40B4-BE49-F238E27FC236}">
                <a16:creationId xmlns:a16="http://schemas.microsoft.com/office/drawing/2014/main" id="{04403B55-B7EA-4BC2-8EB1-4FD06614778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15391" y="212501"/>
            <a:ext cx="9694525" cy="5453170"/>
          </a:xfrm>
          <a:prstGeom prst="rect">
            <a:avLst/>
          </a:prstGeom>
        </p:spPr>
      </p:pic>
    </p:spTree>
    <p:extLst>
      <p:ext uri="{BB962C8B-B14F-4D97-AF65-F5344CB8AC3E}">
        <p14:creationId xmlns:p14="http://schemas.microsoft.com/office/powerpoint/2010/main" val="426789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3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57644" y="5718220"/>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dirty="0"/>
              <a:t>おわり</a:t>
            </a:r>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5" y="6183834"/>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5-1一時停止">
            <a:hlinkClick r:id="" action="ppaction://media"/>
            <a:extLst>
              <a:ext uri="{FF2B5EF4-FFF2-40B4-BE49-F238E27FC236}">
                <a16:creationId xmlns:a16="http://schemas.microsoft.com/office/drawing/2014/main" id="{A6F296B1-A8B7-4351-9863-56EBB72F00D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7375" y="54233"/>
            <a:ext cx="9903744" cy="5570856"/>
          </a:xfrm>
          <a:prstGeom prst="rect">
            <a:avLst/>
          </a:prstGeom>
        </p:spPr>
      </p:pic>
    </p:spTree>
    <p:extLst>
      <p:ext uri="{BB962C8B-B14F-4D97-AF65-F5344CB8AC3E}">
        <p14:creationId xmlns:p14="http://schemas.microsoft.com/office/powerpoint/2010/main" val="396169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8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7C70078-34B4-4A9A-AA8B-CBC87F7E8A9F}"/>
              </a:ext>
            </a:extLst>
          </p:cNvPr>
          <p:cNvSpPr>
            <a:spLocks noGrp="1"/>
          </p:cNvSpPr>
          <p:nvPr>
            <p:ph type="title"/>
          </p:nvPr>
        </p:nvSpPr>
        <p:spPr>
          <a:xfrm>
            <a:off x="3414529" y="778888"/>
            <a:ext cx="10077911" cy="3556847"/>
          </a:xfrm>
        </p:spPr>
        <p:txBody>
          <a:bodyPr>
            <a:noAutofit/>
          </a:bodyPr>
          <a:lstStyle/>
          <a:p>
            <a:r>
              <a:rPr kumimoji="1" lang="ja-JP" altLang="en-US" sz="5400" dirty="0">
                <a:latin typeface="+mn-ea"/>
                <a:ea typeface="+mn-ea"/>
              </a:rPr>
              <a:t>勉強を終わります</a:t>
            </a:r>
            <a:br>
              <a:rPr kumimoji="1" lang="en-US" altLang="ja-JP" sz="5400" dirty="0"/>
            </a:br>
            <a:endParaRPr kumimoji="1" lang="ja-JP" altLang="en-US" sz="5400" dirty="0"/>
          </a:p>
        </p:txBody>
      </p:sp>
      <p:sp>
        <p:nvSpPr>
          <p:cNvPr id="6" name="正方形/長方形 5">
            <a:extLst>
              <a:ext uri="{FF2B5EF4-FFF2-40B4-BE49-F238E27FC236}">
                <a16:creationId xmlns:a16="http://schemas.microsoft.com/office/drawing/2014/main" id="{97CDE84D-B4FD-43BD-80F8-E6345A44B4CB}"/>
              </a:ext>
            </a:extLst>
          </p:cNvPr>
          <p:cNvSpPr/>
          <p:nvPr/>
        </p:nvSpPr>
        <p:spPr>
          <a:xfrm>
            <a:off x="3350537" y="3497861"/>
            <a:ext cx="7619428" cy="1754326"/>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dirty="0">
                <a:ln/>
                <a:solidFill>
                  <a:srgbClr val="FF0000"/>
                </a:solidFill>
              </a:rPr>
              <a:t>キーボードの左上の</a:t>
            </a:r>
            <a:endParaRPr lang="en-US" altLang="ja-JP" sz="2400" b="1" dirty="0">
              <a:ln/>
              <a:solidFill>
                <a:srgbClr val="FF0000"/>
              </a:solidFill>
            </a:endParaRPr>
          </a:p>
          <a:p>
            <a:pPr algn="ctr"/>
            <a:r>
              <a:rPr lang="ja-JP" altLang="en-US" sz="6000" b="1" dirty="0">
                <a:ln/>
                <a:solidFill>
                  <a:srgbClr val="FF0000"/>
                </a:solidFill>
              </a:rPr>
              <a:t>「</a:t>
            </a:r>
            <a:r>
              <a:rPr lang="en-US" altLang="ja-JP" sz="6000" b="1" dirty="0">
                <a:ln/>
                <a:solidFill>
                  <a:srgbClr val="FF0000"/>
                </a:solidFill>
              </a:rPr>
              <a:t>ESC</a:t>
            </a:r>
            <a:r>
              <a:rPr lang="ja-JP" altLang="en-US" sz="6000" b="1" dirty="0">
                <a:ln/>
                <a:solidFill>
                  <a:srgbClr val="FF0000"/>
                </a:solidFill>
              </a:rPr>
              <a:t>」</a:t>
            </a:r>
            <a:r>
              <a:rPr lang="ja-JP" altLang="en-US" sz="2400" b="1" dirty="0">
                <a:ln/>
                <a:solidFill>
                  <a:srgbClr val="FF0000"/>
                </a:solidFill>
              </a:rPr>
              <a:t>キーを</a:t>
            </a:r>
            <a:endParaRPr lang="en-US" altLang="ja-JP" sz="2400" b="1" dirty="0">
              <a:ln/>
              <a:solidFill>
                <a:srgbClr val="FF0000"/>
              </a:solidFill>
            </a:endParaRPr>
          </a:p>
          <a:p>
            <a:pPr algn="ctr"/>
            <a:r>
              <a:rPr lang="ja-JP" altLang="en-US" sz="2400" b="1" cap="none" spc="0" dirty="0">
                <a:ln/>
                <a:solidFill>
                  <a:srgbClr val="FF0000"/>
                </a:solidFill>
                <a:effectLst/>
              </a:rPr>
              <a:t>押しておわります</a:t>
            </a:r>
          </a:p>
        </p:txBody>
      </p:sp>
      <p:pic>
        <p:nvPicPr>
          <p:cNvPr id="7" name="図 6">
            <a:extLst>
              <a:ext uri="{FF2B5EF4-FFF2-40B4-BE49-F238E27FC236}">
                <a16:creationId xmlns:a16="http://schemas.microsoft.com/office/drawing/2014/main" id="{B7E0A6EE-ADFD-46C7-9CF8-D368F5ECC4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408" y="905730"/>
            <a:ext cx="4485237" cy="4485237"/>
          </a:xfrm>
          <a:prstGeom prst="rect">
            <a:avLst/>
          </a:prstGeom>
        </p:spPr>
      </p:pic>
      <p:pic>
        <p:nvPicPr>
          <p:cNvPr id="10" name="図 9">
            <a:extLst>
              <a:ext uri="{FF2B5EF4-FFF2-40B4-BE49-F238E27FC236}">
                <a16:creationId xmlns:a16="http://schemas.microsoft.com/office/drawing/2014/main" id="{1CC6517C-5377-4A2F-A4C3-4AB5CDFD1F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4857" y="3279728"/>
            <a:ext cx="2356735" cy="2356735"/>
          </a:xfrm>
          <a:prstGeom prst="rect">
            <a:avLst/>
          </a:prstGeom>
        </p:spPr>
      </p:pic>
      <p:sp>
        <p:nvSpPr>
          <p:cNvPr id="11" name="タイトル 1">
            <a:extLst>
              <a:ext uri="{FF2B5EF4-FFF2-40B4-BE49-F238E27FC236}">
                <a16:creationId xmlns:a16="http://schemas.microsoft.com/office/drawing/2014/main" id="{EAEAB37E-4384-43CF-AEF5-8B57A2B13783}"/>
              </a:ext>
            </a:extLst>
          </p:cNvPr>
          <p:cNvSpPr txBox="1">
            <a:spLocks/>
          </p:cNvSpPr>
          <p:nvPr/>
        </p:nvSpPr>
        <p:spPr>
          <a:xfrm>
            <a:off x="720408" y="5881959"/>
            <a:ext cx="10077911" cy="783642"/>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kumimoji="1" sz="4400" kern="1200" cap="none">
                <a:ln w="3175" cmpd="sng">
                  <a:noFill/>
                </a:ln>
                <a:solidFill>
                  <a:schemeClr val="tx1">
                    <a:lumMod val="85000"/>
                    <a:lumOff val="15000"/>
                  </a:schemeClr>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sz="3600" dirty="0">
                <a:latin typeface="+mn-ea"/>
                <a:ea typeface="+mn-ea"/>
              </a:rPr>
              <a:t>お疲れ様でした。よく頑張りました。</a:t>
            </a:r>
          </a:p>
        </p:txBody>
      </p:sp>
    </p:spTree>
    <p:extLst>
      <p:ext uri="{BB962C8B-B14F-4D97-AF65-F5344CB8AC3E}">
        <p14:creationId xmlns:p14="http://schemas.microsoft.com/office/powerpoint/2010/main" val="1405715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四角形: 角を丸くする 14">
            <a:extLst>
              <a:ext uri="{FF2B5EF4-FFF2-40B4-BE49-F238E27FC236}">
                <a16:creationId xmlns:a16="http://schemas.microsoft.com/office/drawing/2014/main" id="{5A541F9A-2DC8-4F0C-BA81-7DE978547AA0}"/>
              </a:ext>
            </a:extLst>
          </p:cNvPr>
          <p:cNvSpPr/>
          <p:nvPr/>
        </p:nvSpPr>
        <p:spPr>
          <a:xfrm>
            <a:off x="222625" y="787103"/>
            <a:ext cx="6345599" cy="810093"/>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4" name="コンテンツ プレースホルダー 3">
            <a:extLst>
              <a:ext uri="{FF2B5EF4-FFF2-40B4-BE49-F238E27FC236}">
                <a16:creationId xmlns:a16="http://schemas.microsoft.com/office/drawing/2014/main" id="{687F88E3-AF26-4E31-8742-F99D05E45B1D}"/>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989425" y="787103"/>
            <a:ext cx="1518345" cy="1518345"/>
          </a:xfrm>
          <a:prstGeom prst="rect">
            <a:avLst/>
          </a:prstGeom>
        </p:spPr>
      </p:pic>
      <p:sp>
        <p:nvSpPr>
          <p:cNvPr id="6" name="コンテンツ プレースホルダー 2">
            <a:extLst>
              <a:ext uri="{FF2B5EF4-FFF2-40B4-BE49-F238E27FC236}">
                <a16:creationId xmlns:a16="http://schemas.microsoft.com/office/drawing/2014/main" id="{F53CF4FB-1EC8-48AE-A267-AA5B724A2D6D}"/>
              </a:ext>
            </a:extLst>
          </p:cNvPr>
          <p:cNvSpPr txBox="1">
            <a:spLocks/>
          </p:cNvSpPr>
          <p:nvPr/>
        </p:nvSpPr>
        <p:spPr>
          <a:xfrm>
            <a:off x="1476747" y="970076"/>
            <a:ext cx="6652041" cy="5552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u="sng" dirty="0">
                <a:solidFill>
                  <a:srgbClr val="FF0000"/>
                </a:solidFill>
              </a:rPr>
              <a:t>他に歩道通行できる場合　</a:t>
            </a:r>
            <a:endParaRPr lang="en-US" altLang="ja-JP" b="1" u="sng" dirty="0">
              <a:solidFill>
                <a:srgbClr val="FF0000"/>
              </a:solidFill>
            </a:endParaRPr>
          </a:p>
        </p:txBody>
      </p:sp>
      <p:sp>
        <p:nvSpPr>
          <p:cNvPr id="8" name="コンテンツ プレースホルダー 2">
            <a:extLst>
              <a:ext uri="{FF2B5EF4-FFF2-40B4-BE49-F238E27FC236}">
                <a16:creationId xmlns:a16="http://schemas.microsoft.com/office/drawing/2014/main" id="{7A75E947-CEF2-42A4-9E69-BE5EBCEC5D18}"/>
              </a:ext>
            </a:extLst>
          </p:cNvPr>
          <p:cNvSpPr txBox="1">
            <a:spLocks/>
          </p:cNvSpPr>
          <p:nvPr/>
        </p:nvSpPr>
        <p:spPr>
          <a:xfrm>
            <a:off x="222625" y="2147770"/>
            <a:ext cx="11370056" cy="34816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t>○　「自転車及び歩行者専用」 の標識がある場合</a:t>
            </a:r>
            <a:endParaRPr lang="en-US" altLang="ja-JP" b="1" dirty="0"/>
          </a:p>
          <a:p>
            <a:pPr marL="0" indent="0">
              <a:buFont typeface="Arial" panose="020B0604020202020204" pitchFamily="34" charset="0"/>
              <a:buNone/>
            </a:pPr>
            <a:endParaRPr lang="en-US" altLang="ja-JP" b="1" dirty="0"/>
          </a:p>
          <a:p>
            <a:pPr marL="0" indent="0">
              <a:buFont typeface="Arial" panose="020B0604020202020204" pitchFamily="34" charset="0"/>
              <a:buNone/>
            </a:pPr>
            <a:r>
              <a:rPr lang="ja-JP" altLang="en-US" b="1" dirty="0"/>
              <a:t>○　工事や駐車車両があり、車道の左側を通行するのが難しいとき</a:t>
            </a:r>
            <a:endParaRPr lang="en-US" altLang="ja-JP" b="1" dirty="0"/>
          </a:p>
          <a:p>
            <a:pPr marL="0" indent="0">
              <a:buFont typeface="Arial" panose="020B0604020202020204" pitchFamily="34" charset="0"/>
              <a:buNone/>
            </a:pPr>
            <a:endParaRPr lang="en-US" altLang="ja-JP" b="1" dirty="0"/>
          </a:p>
          <a:p>
            <a:pPr marL="0" indent="0">
              <a:buFont typeface="Arial" panose="020B0604020202020204" pitchFamily="34" charset="0"/>
              <a:buNone/>
            </a:pPr>
            <a:r>
              <a:rPr lang="ja-JP" altLang="en-US" b="1" dirty="0"/>
              <a:t>○　通行車両が多く、道がせまいため、車とぶつかってしまう危険があるとき</a:t>
            </a:r>
          </a:p>
        </p:txBody>
      </p:sp>
      <p:sp>
        <p:nvSpPr>
          <p:cNvPr id="2" name="スライド番号プレースホルダー 1">
            <a:extLst>
              <a:ext uri="{FF2B5EF4-FFF2-40B4-BE49-F238E27FC236}">
                <a16:creationId xmlns:a16="http://schemas.microsoft.com/office/drawing/2014/main" id="{D660B581-F6BD-40E6-8B1E-919664BE9327}"/>
              </a:ext>
            </a:extLst>
          </p:cNvPr>
          <p:cNvSpPr>
            <a:spLocks noGrp="1"/>
          </p:cNvSpPr>
          <p:nvPr>
            <p:ph type="sldNum" sz="quarter" idx="12"/>
          </p:nvPr>
        </p:nvSpPr>
        <p:spPr/>
        <p:txBody>
          <a:bodyPr/>
          <a:lstStyle/>
          <a:p>
            <a:fld id="{12BF77B7-7FA8-498A-8B61-BB17B407316C}" type="slidenum">
              <a:rPr kumimoji="1" lang="ja-JP" altLang="en-US" smtClean="0"/>
              <a:t>9</a:t>
            </a:fld>
            <a:endParaRPr kumimoji="1" lang="ja-JP" altLang="en-US"/>
          </a:p>
        </p:txBody>
      </p:sp>
      <p:sp>
        <p:nvSpPr>
          <p:cNvPr id="14" name="四角形: 角を丸くする 13">
            <a:hlinkClick r:id="rId3" action="ppaction://hlinksldjump"/>
            <a:extLst>
              <a:ext uri="{FF2B5EF4-FFF2-40B4-BE49-F238E27FC236}">
                <a16:creationId xmlns:a16="http://schemas.microsoft.com/office/drawing/2014/main" id="{11E461EC-F8FB-4872-A92A-7C145AFFEC9E}"/>
              </a:ext>
            </a:extLst>
          </p:cNvPr>
          <p:cNvSpPr/>
          <p:nvPr/>
        </p:nvSpPr>
        <p:spPr>
          <a:xfrm>
            <a:off x="9300228" y="5832278"/>
            <a:ext cx="2107345" cy="77482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つぎへ</a:t>
            </a:r>
          </a:p>
        </p:txBody>
      </p:sp>
      <p:pic>
        <p:nvPicPr>
          <p:cNvPr id="5" name="図 4">
            <a:extLst>
              <a:ext uri="{FF2B5EF4-FFF2-40B4-BE49-F238E27FC236}">
                <a16:creationId xmlns:a16="http://schemas.microsoft.com/office/drawing/2014/main" id="{F5C134E4-4DB4-4D34-87FF-571E07B676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6076" y="791026"/>
            <a:ext cx="1518345" cy="1518345"/>
          </a:xfrm>
          <a:prstGeom prst="rect">
            <a:avLst/>
          </a:prstGeom>
        </p:spPr>
      </p:pic>
      <p:sp>
        <p:nvSpPr>
          <p:cNvPr id="11" name="正方形/長方形 10">
            <a:extLst>
              <a:ext uri="{FF2B5EF4-FFF2-40B4-BE49-F238E27FC236}">
                <a16:creationId xmlns:a16="http://schemas.microsoft.com/office/drawing/2014/main" id="{DEABA600-CB6D-48C4-8A09-F680CE9068E2}"/>
              </a:ext>
            </a:extLst>
          </p:cNvPr>
          <p:cNvSpPr/>
          <p:nvPr/>
        </p:nvSpPr>
        <p:spPr>
          <a:xfrm>
            <a:off x="784427" y="6017567"/>
            <a:ext cx="761942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75491180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オーガニック">
  <a:themeElements>
    <a:clrScheme name="オーガニック">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オーガニック">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オーガニック">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3827</Words>
  <Application>Microsoft Office PowerPoint</Application>
  <PresentationFormat>ワイド画面</PresentationFormat>
  <Paragraphs>533</Paragraphs>
  <Slides>83</Slides>
  <Notes>0</Notes>
  <HiddenSlides>0</HiddenSlides>
  <MMClips>5</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83</vt:i4>
      </vt:variant>
    </vt:vector>
  </HeadingPairs>
  <TitlesOfParts>
    <vt:vector size="91" baseType="lpstr">
      <vt:lpstr>HGP創英角ｺﾞｼｯｸUB</vt:lpstr>
      <vt:lpstr>HG丸ｺﾞｼｯｸM-PRO</vt:lpstr>
      <vt:lpstr>ＭＳ Ｐゴシック</vt:lpstr>
      <vt:lpstr>ＭＳ Ｐ明朝</vt:lpstr>
      <vt:lpstr>Arial</vt:lpstr>
      <vt:lpstr>Calibri</vt:lpstr>
      <vt:lpstr>Garamond</vt:lpstr>
      <vt:lpstr>オーガニック</vt:lpstr>
      <vt:lpstr>セーフティーサイクルステップアップスクール 　～高学年向け～　　　　　　　 　　　　　　　</vt:lpstr>
      <vt:lpstr>自転車に乗るときの約束</vt:lpstr>
      <vt:lpstr>自転車の仕組み</vt:lpstr>
      <vt:lpstr>「ブタベルサハラ」で 自転車点検をしましょう</vt:lpstr>
      <vt:lpstr>右側に立つと危ない！車は自転車の右側から走ってくる！</vt:lpstr>
      <vt:lpstr>交通ルール「４つの約束」</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事故にあった場合は？</vt:lpstr>
      <vt:lpstr>  道路標識を理解しましょう</vt:lpstr>
      <vt:lpstr> 標識を理解しましょう</vt:lpstr>
      <vt:lpstr>自転車の交通ルールの ○× 問題をやってみよう  </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vt:lpstr>
      <vt:lpstr>×　</vt:lpstr>
      <vt:lpstr>（高学年向け）</vt:lpstr>
      <vt:lpstr>PowerPoint プレゼンテーション</vt:lpstr>
      <vt:lpstr>PowerPoint プレゼンテーション</vt:lpstr>
      <vt:lpstr>道路標識○×クイズをやってみよう。</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（高学年向け）</vt:lpstr>
      <vt:lpstr>PowerPoint プレゼンテーション</vt:lpstr>
      <vt:lpstr>PowerPoint プレゼンテーション</vt:lpstr>
      <vt:lpstr>自転車を運転している時の危険シーンを 考えてみよう。</vt:lpstr>
      <vt:lpstr>PowerPoint プレゼンテーション</vt:lpstr>
      <vt:lpstr>PowerPoint プレゼンテーション</vt:lpstr>
      <vt:lpstr>PowerPoint プレゼンテーション</vt:lpstr>
      <vt:lpstr>PowerPoint プレゼンテーション</vt:lpstr>
      <vt:lpstr>自転車の交通ルールの動画を見てみよう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勉強を終わります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2024-09-03T02:32:46Z</dcterms:created>
  <dcterms:modified xsi:type="dcterms:W3CDTF">2024-09-03T02:32:48Z</dcterms:modified>
</cp:coreProperties>
</file>