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4"/>
  </p:notesMasterIdLst>
  <p:sldIdLst>
    <p:sldId id="269" r:id="rId2"/>
    <p:sldId id="270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77" autoAdjust="0"/>
    <p:restoredTop sz="94830" autoAdjust="0"/>
  </p:normalViewPr>
  <p:slideViewPr>
    <p:cSldViewPr snapToGrid="0">
      <p:cViewPr varScale="1">
        <p:scale>
          <a:sx n="57" d="100"/>
          <a:sy n="57" d="100"/>
        </p:scale>
        <p:origin x="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52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753D6-E0F9-5D47-81E7-BB443A2C9485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884686-1344-3B4D-A661-9341C8D2EB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555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93AD-F48F-964D-A191-58594AB39D26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2DD7-6857-774E-A521-B2CF4681A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472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93AD-F48F-964D-A191-58594AB39D26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2DD7-6857-774E-A521-B2CF4681A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95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93AD-F48F-964D-A191-58594AB39D26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2DD7-6857-774E-A521-B2CF4681A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968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93AD-F48F-964D-A191-58594AB39D26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2DD7-6857-774E-A521-B2CF4681A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5302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93AD-F48F-964D-A191-58594AB39D26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2DD7-6857-774E-A521-B2CF4681A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8267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93AD-F48F-964D-A191-58594AB39D26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2DD7-6857-774E-A521-B2CF4681A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108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93AD-F48F-964D-A191-58594AB39D26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2DD7-6857-774E-A521-B2CF4681A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343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93AD-F48F-964D-A191-58594AB39D26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2DD7-6857-774E-A521-B2CF4681A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6888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93AD-F48F-964D-A191-58594AB39D26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2DD7-6857-774E-A521-B2CF4681A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9254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93AD-F48F-964D-A191-58594AB39D26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2DD7-6857-774E-A521-B2CF4681A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073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93AD-F48F-964D-A191-58594AB39D26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2DD7-6857-774E-A521-B2CF4681A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1936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A93AD-F48F-964D-A191-58594AB39D26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52DD7-6857-774E-A521-B2CF4681A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535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EBAE66-56BE-81E0-9D5C-87A18A9CE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E110C703-AB5C-E38D-66AB-7A94BE5B06E7}"/>
              </a:ext>
            </a:extLst>
          </p:cNvPr>
          <p:cNvSpPr/>
          <p:nvPr/>
        </p:nvSpPr>
        <p:spPr>
          <a:xfrm>
            <a:off x="0" y="0"/>
            <a:ext cx="6858000" cy="51174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en-US" altLang="ja-JP" b="1" dirty="0">
                <a:latin typeface="BIZ UDGothic" panose="020B0400000000000000" pitchFamily="49" charset="-128"/>
                <a:ea typeface="BIZ UDGothic" panose="020B0400000000000000" pitchFamily="49" charset="-128"/>
              </a:rPr>
              <a:t>【</a:t>
            </a:r>
            <a:r>
              <a:rPr kumimoji="1" lang="ja-JP" altLang="en-US" b="1" dirty="0">
                <a:latin typeface="BIZ UDGothic" panose="020B0400000000000000" pitchFamily="49" charset="-128"/>
                <a:ea typeface="BIZ UDGothic" panose="020B0400000000000000" pitchFamily="49" charset="-128"/>
              </a:rPr>
              <a:t>別紙１</a:t>
            </a:r>
            <a:r>
              <a:rPr kumimoji="1" lang="en-US" altLang="ja-JP" b="1" dirty="0">
                <a:latin typeface="BIZ UDGothic" panose="020B0400000000000000" pitchFamily="49" charset="-128"/>
                <a:ea typeface="BIZ UDGothic" panose="020B0400000000000000" pitchFamily="49" charset="-128"/>
              </a:rPr>
              <a:t>】</a:t>
            </a:r>
            <a:r>
              <a:rPr kumimoji="1" lang="ja-JP" altLang="en-US" b="1" dirty="0">
                <a:latin typeface="BIZ UDGothic" panose="020B0400000000000000" pitchFamily="49" charset="-128"/>
                <a:ea typeface="BIZ UDGothic" panose="020B0400000000000000" pitchFamily="49" charset="-128"/>
              </a:rPr>
              <a:t>指導改善に向けた</a:t>
            </a:r>
            <a:r>
              <a:rPr kumimoji="1" lang="ja-JP" altLang="en-US" sz="2400" b="1" dirty="0">
                <a:solidFill>
                  <a:srgbClr val="FFC000"/>
                </a:solidFill>
                <a:latin typeface="BIZ UDGothic" panose="020B0400000000000000" pitchFamily="49" charset="-128"/>
                <a:ea typeface="BIZ UDGothic" panose="020B0400000000000000" pitchFamily="49" charset="-128"/>
              </a:rPr>
              <a:t>５</a:t>
            </a:r>
            <a:r>
              <a:rPr kumimoji="1" lang="ja-JP" altLang="en-US" b="1" dirty="0">
                <a:latin typeface="BIZ UDGothic" panose="020B0400000000000000" pitchFamily="49" charset="-128"/>
                <a:ea typeface="BIZ UDGothic" panose="020B0400000000000000" pitchFamily="49" charset="-128"/>
              </a:rPr>
              <a:t>つのステップ活用シート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F809300-78F5-BC4C-85AD-908A003D344E}"/>
              </a:ext>
            </a:extLst>
          </p:cNvPr>
          <p:cNvSpPr txBox="1"/>
          <p:nvPr/>
        </p:nvSpPr>
        <p:spPr>
          <a:xfrm>
            <a:off x="129918" y="601289"/>
            <a:ext cx="2822832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r>
              <a:rPr kumimoji="1" lang="en-US" altLang="ja-JP" sz="1400" b="1" dirty="0">
                <a:solidFill>
                  <a:schemeClr val="bg1"/>
                </a:solidFill>
                <a:latin typeface="BIZ UDGothic" panose="020B0400000000000000" pitchFamily="49" charset="-128"/>
                <a:ea typeface="BIZ UDGothic" panose="020B0400000000000000" pitchFamily="49" charset="-128"/>
              </a:rPr>
              <a:t>① </a:t>
            </a:r>
            <a:r>
              <a:rPr kumimoji="1" lang="ja-JP" altLang="en-US" sz="1400" b="1" dirty="0">
                <a:solidFill>
                  <a:schemeClr val="bg1"/>
                </a:solidFill>
                <a:latin typeface="BIZ UDGothic" panose="020B0400000000000000" pitchFamily="49" charset="-128"/>
                <a:ea typeface="BIZ UDGothic" panose="020B0400000000000000" pitchFamily="49" charset="-128"/>
              </a:rPr>
              <a:t>児童の</a:t>
            </a:r>
            <a:r>
              <a:rPr kumimoji="1" lang="ja-JP" altLang="en-US" sz="1400" b="1" dirty="0">
                <a:solidFill>
                  <a:srgbClr val="FFC000"/>
                </a:solidFill>
                <a:latin typeface="BIZ UDGothic" panose="020B0400000000000000" pitchFamily="49" charset="-128"/>
                <a:ea typeface="BIZ UDGothic" panose="020B0400000000000000" pitchFamily="49" charset="-128"/>
              </a:rPr>
              <a:t>誤りを把握・分析</a:t>
            </a:r>
            <a:r>
              <a:rPr kumimoji="1" lang="ja-JP" altLang="en-US" sz="1400" b="1" dirty="0">
                <a:solidFill>
                  <a:schemeClr val="bg1"/>
                </a:solidFill>
                <a:latin typeface="BIZ UDGothic" panose="020B0400000000000000" pitchFamily="49" charset="-128"/>
                <a:ea typeface="BIZ UDGothic" panose="020B0400000000000000" pitchFamily="49" charset="-128"/>
              </a:rPr>
              <a:t>する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204F6859-FE37-0569-4CDA-94BE250F41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430918"/>
              </p:ext>
            </p:extLst>
          </p:nvPr>
        </p:nvGraphicFramePr>
        <p:xfrm>
          <a:off x="3410563" y="1027806"/>
          <a:ext cx="3235644" cy="2490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003">
                  <a:extLst>
                    <a:ext uri="{9D8B030D-6E8A-4147-A177-3AD203B41FA5}">
                      <a16:colId xmlns:a16="http://schemas.microsoft.com/office/drawing/2014/main" val="727474144"/>
                    </a:ext>
                  </a:extLst>
                </a:gridCol>
                <a:gridCol w="1627548">
                  <a:extLst>
                    <a:ext uri="{9D8B030D-6E8A-4147-A177-3AD203B41FA5}">
                      <a16:colId xmlns:a16="http://schemas.microsoft.com/office/drawing/2014/main" val="2560378038"/>
                    </a:ext>
                  </a:extLst>
                </a:gridCol>
                <a:gridCol w="430031">
                  <a:extLst>
                    <a:ext uri="{9D8B030D-6E8A-4147-A177-3AD203B41FA5}">
                      <a16:colId xmlns:a16="http://schemas.microsoft.com/office/drawing/2014/main" val="3470406311"/>
                    </a:ext>
                  </a:extLst>
                </a:gridCol>
                <a:gridCol w="430031">
                  <a:extLst>
                    <a:ext uri="{9D8B030D-6E8A-4147-A177-3AD203B41FA5}">
                      <a16:colId xmlns:a16="http://schemas.microsoft.com/office/drawing/2014/main" val="1328706634"/>
                    </a:ext>
                  </a:extLst>
                </a:gridCol>
                <a:gridCol w="430031">
                  <a:extLst>
                    <a:ext uri="{9D8B030D-6E8A-4147-A177-3AD203B41FA5}">
                      <a16:colId xmlns:a16="http://schemas.microsoft.com/office/drawing/2014/main" val="2920119690"/>
                    </a:ext>
                  </a:extLst>
                </a:gridCol>
              </a:tblGrid>
              <a:tr h="355728">
                <a:tc>
                  <a:txBody>
                    <a:bodyPr/>
                    <a:lstStyle/>
                    <a:p>
                      <a:endParaRPr kumimoji="1" lang="ja-JP" altLang="en-US" sz="1100" spc="-9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37551" marR="37551" marT="47690" marB="476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spc="-90" baseline="0" dirty="0">
                          <a:solidFill>
                            <a:schemeClr val="tx1"/>
                          </a:solidFill>
                        </a:rPr>
                        <a:t>解答類型</a:t>
                      </a:r>
                    </a:p>
                  </a:txBody>
                  <a:tcPr marL="37551" marR="37551" marT="47690" marB="47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spc="-90" baseline="0" dirty="0">
                          <a:solidFill>
                            <a:schemeClr val="tx1"/>
                          </a:solidFill>
                        </a:rPr>
                        <a:t>自校</a:t>
                      </a:r>
                    </a:p>
                  </a:txBody>
                  <a:tcPr marL="37551" marR="37551" marT="47690" marB="4769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spc="-90" baseline="0" dirty="0">
                          <a:solidFill>
                            <a:schemeClr val="tx1"/>
                          </a:solidFill>
                        </a:rPr>
                        <a:t>県</a:t>
                      </a:r>
                    </a:p>
                  </a:txBody>
                  <a:tcPr marL="37551" marR="37551" marT="47690" marB="4769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spc="-90" baseline="0" dirty="0">
                          <a:solidFill>
                            <a:schemeClr val="tx1"/>
                          </a:solidFill>
                        </a:rPr>
                        <a:t>全国</a:t>
                      </a:r>
                    </a:p>
                  </a:txBody>
                  <a:tcPr marL="37551" marR="37551" marT="47690" marB="47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3433604"/>
                  </a:ext>
                </a:extLst>
              </a:tr>
              <a:tr h="35572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spc="-90" baseline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</a:t>
                      </a:r>
                      <a:endParaRPr kumimoji="1" lang="ja-JP" altLang="en-US" sz="1100" spc="-90" baseline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37551" marR="37551" marT="47690" marB="47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spc="-90" baseline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37551" marR="37551" marT="47690" marB="47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b="1" spc="-90" baseline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7551" marR="37551" marT="47690" marB="4769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b="1" spc="-90" baseline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7551" marR="37551" marT="47690" marB="4769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b="1" spc="-90" baseline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7551" marR="37551" marT="47690" marB="47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036089"/>
                  </a:ext>
                </a:extLst>
              </a:tr>
              <a:tr h="35572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spc="-90" baseline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</a:t>
                      </a:r>
                      <a:endParaRPr kumimoji="1" lang="ja-JP" altLang="en-US" sz="1100" spc="-90" baseline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37551" marR="37551" marT="47690" marB="47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spc="-90" baseline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37551" marR="37551" marT="47690" marB="47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b="1" spc="-90" baseline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7551" marR="37551" marT="47690" marB="4769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b="1" spc="-90" baseline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7551" marR="37551" marT="47690" marB="4769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b="1" spc="-90" baseline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7551" marR="37551" marT="47690" marB="47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7452532"/>
                  </a:ext>
                </a:extLst>
              </a:tr>
              <a:tr h="35572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spc="-90" baseline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</a:t>
                      </a:r>
                      <a:endParaRPr kumimoji="1" lang="ja-JP" altLang="en-US" sz="1100" spc="-90" baseline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37551" marR="37551" marT="47690" marB="47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spc="-90" baseline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37551" marR="37551" marT="47690" marB="47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b="1" spc="-90" baseline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7551" marR="37551" marT="47690" marB="4769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b="1" spc="-90" baseline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7551" marR="37551" marT="47690" marB="4769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b="1" spc="-90" baseline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7551" marR="37551" marT="47690" marB="47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9298510"/>
                  </a:ext>
                </a:extLst>
              </a:tr>
              <a:tr h="35572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spc="-90" baseline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4</a:t>
                      </a:r>
                      <a:endParaRPr kumimoji="1" lang="ja-JP" altLang="en-US" sz="1100" spc="-90" baseline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37551" marR="37551" marT="47690" marB="47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spc="-90" baseline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37551" marR="37551" marT="47690" marB="47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b="1" spc="-90" baseline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7551" marR="37551" marT="47690" marB="4769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b="1" spc="-90" baseline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7551" marR="37551" marT="47690" marB="4769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b="1" spc="-90" baseline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7551" marR="37551" marT="47690" marB="47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1315039"/>
                  </a:ext>
                </a:extLst>
              </a:tr>
              <a:tr h="35572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spc="-90" baseline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99</a:t>
                      </a:r>
                      <a:endParaRPr kumimoji="1" lang="ja-JP" altLang="en-US" sz="1100" spc="-90" baseline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37551" marR="37551" marT="47690" marB="47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spc="-90" baseline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上記以外の解答</a:t>
                      </a:r>
                    </a:p>
                  </a:txBody>
                  <a:tcPr marL="37551" marR="37551" marT="47690" marB="47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b="1" spc="-90" baseline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7551" marR="37551" marT="47690" marB="4769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b="1" spc="-90" baseline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7551" marR="37551" marT="47690" marB="4769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b="1" spc="-90" baseline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7551" marR="37551" marT="47690" marB="47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6963399"/>
                  </a:ext>
                </a:extLst>
              </a:tr>
              <a:tr h="35572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spc="-90" baseline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0</a:t>
                      </a:r>
                      <a:endParaRPr kumimoji="1" lang="ja-JP" altLang="en-US" sz="1100" spc="-90" baseline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37551" marR="37551" marT="47690" marB="47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spc="-90" baseline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無解答</a:t>
                      </a:r>
                    </a:p>
                  </a:txBody>
                  <a:tcPr marL="37551" marR="37551" marT="47690" marB="47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b="1" spc="-90" baseline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7551" marR="37551" marT="47690" marB="4769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b="1" spc="-90" baseline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7551" marR="37551" marT="47690" marB="4769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b="1" spc="-90" baseline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7551" marR="37551" marT="47690" marB="47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6663139"/>
                  </a:ext>
                </a:extLst>
              </a:tr>
            </a:tbl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02C158F-EE74-CF4A-A4E8-144E5BAEABA0}"/>
              </a:ext>
            </a:extLst>
          </p:cNvPr>
          <p:cNvSpPr/>
          <p:nvPr/>
        </p:nvSpPr>
        <p:spPr>
          <a:xfrm>
            <a:off x="228600" y="3700697"/>
            <a:ext cx="6437054" cy="9062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lnSpc>
                <a:spcPts val="2000"/>
              </a:lnSpc>
            </a:pPr>
            <a:r>
              <a:rPr kumimoji="1" lang="ja-JP" altLang="en-US" sz="120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2E4D90F-1504-FDB8-5109-A403077791D9}"/>
              </a:ext>
            </a:extLst>
          </p:cNvPr>
          <p:cNvSpPr txBox="1"/>
          <p:nvPr/>
        </p:nvSpPr>
        <p:spPr>
          <a:xfrm>
            <a:off x="129918" y="4787719"/>
            <a:ext cx="3318675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solidFill>
                  <a:schemeClr val="bg1"/>
                </a:solidFill>
                <a:latin typeface="BIZ UDGothic" panose="020B0400000000000000" pitchFamily="49" charset="-128"/>
                <a:ea typeface="BIZ UDGothic" panose="020B0400000000000000" pitchFamily="49" charset="-128"/>
              </a:rPr>
              <a:t>②</a:t>
            </a:r>
            <a:r>
              <a:rPr kumimoji="1" lang="ja-JP" altLang="en-US" sz="1400" b="1" dirty="0">
                <a:solidFill>
                  <a:schemeClr val="bg1"/>
                </a:solidFill>
                <a:latin typeface="BIZ UDGothic" panose="020B0400000000000000" pitchFamily="49" charset="-128"/>
                <a:ea typeface="BIZ UDGothic" panose="020B0400000000000000" pitchFamily="49" charset="-128"/>
              </a:rPr>
              <a:t> 大切にする</a:t>
            </a:r>
            <a:r>
              <a:rPr kumimoji="1" lang="ja-JP" altLang="en-US" sz="1400" b="1" dirty="0">
                <a:solidFill>
                  <a:srgbClr val="FFC000"/>
                </a:solidFill>
                <a:latin typeface="BIZ UDGothic" panose="020B0400000000000000" pitchFamily="49" charset="-128"/>
                <a:ea typeface="BIZ UDGothic" panose="020B0400000000000000" pitchFamily="49" charset="-128"/>
              </a:rPr>
              <a:t>見方・考え方</a:t>
            </a:r>
            <a:r>
              <a:rPr kumimoji="1" lang="ja-JP" altLang="en-US" sz="1400" b="1" dirty="0">
                <a:solidFill>
                  <a:schemeClr val="bg1"/>
                </a:solidFill>
                <a:latin typeface="BIZ UDGothic" panose="020B0400000000000000" pitchFamily="49" charset="-128"/>
                <a:ea typeface="BIZ UDGothic" panose="020B0400000000000000" pitchFamily="49" charset="-128"/>
              </a:rPr>
              <a:t>を理解する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E2C0DB9-CC52-8849-3087-3FE55A8330D9}"/>
              </a:ext>
            </a:extLst>
          </p:cNvPr>
          <p:cNvSpPr/>
          <p:nvPr/>
        </p:nvSpPr>
        <p:spPr>
          <a:xfrm>
            <a:off x="8492685" y="420465"/>
            <a:ext cx="5519997" cy="705867"/>
          </a:xfrm>
          <a:prstGeom prst="rect">
            <a:avLst/>
          </a:prstGeom>
          <a:noFill/>
          <a:ln w="19050"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lnSpc>
                <a:spcPts val="1600"/>
              </a:lnSpc>
            </a:pPr>
            <a:r>
              <a:rPr kumimoji="1" lang="ja-JP" altLang="en-US" sz="120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endParaRPr kumimoji="1" lang="ja-JP" altLang="en-US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941B5DA1-7B85-60F6-F4A5-9C08DF395D33}"/>
              </a:ext>
            </a:extLst>
          </p:cNvPr>
          <p:cNvSpPr/>
          <p:nvPr/>
        </p:nvSpPr>
        <p:spPr>
          <a:xfrm>
            <a:off x="228600" y="5158496"/>
            <a:ext cx="6438900" cy="828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lnSpc>
                <a:spcPts val="2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802C158F-EE74-CF4A-A4E8-144E5BAEABA0}"/>
              </a:ext>
            </a:extLst>
          </p:cNvPr>
          <p:cNvSpPr/>
          <p:nvPr/>
        </p:nvSpPr>
        <p:spPr>
          <a:xfrm>
            <a:off x="228601" y="1027809"/>
            <a:ext cx="3047999" cy="2490091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lnSpc>
                <a:spcPts val="2000"/>
              </a:lnSpc>
            </a:pPr>
            <a:r>
              <a:rPr kumimoji="1" lang="ja-JP" altLang="en-US" sz="120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EBEFD6DF-1F98-B811-7FC3-C6EBC25A6D52}"/>
              </a:ext>
            </a:extLst>
          </p:cNvPr>
          <p:cNvSpPr/>
          <p:nvPr/>
        </p:nvSpPr>
        <p:spPr>
          <a:xfrm>
            <a:off x="244218" y="1036305"/>
            <a:ext cx="2197267" cy="2393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50" b="1" dirty="0">
                <a:solidFill>
                  <a:schemeClr val="tx1"/>
                </a:solidFill>
                <a:latin typeface="+mn-ea"/>
              </a:rPr>
              <a:t>つまずきが見られた問題</a:t>
            </a:r>
            <a:endParaRPr lang="ja-JP" altLang="en-US" sz="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EBEFD6DF-1F98-B811-7FC3-C6EBC25A6D52}"/>
              </a:ext>
            </a:extLst>
          </p:cNvPr>
          <p:cNvSpPr/>
          <p:nvPr/>
        </p:nvSpPr>
        <p:spPr>
          <a:xfrm>
            <a:off x="244218" y="3710385"/>
            <a:ext cx="2634832" cy="2393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50" b="1" dirty="0">
                <a:solidFill>
                  <a:schemeClr val="tx1"/>
                </a:solidFill>
                <a:latin typeface="+mn-ea"/>
              </a:rPr>
              <a:t>なぜ誤答を選んだのか</a:t>
            </a:r>
            <a:endParaRPr lang="ja-JP" altLang="en-US" sz="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18179F49-73FF-E778-DE89-12FD5A296B63}"/>
              </a:ext>
            </a:extLst>
          </p:cNvPr>
          <p:cNvSpPr txBox="1"/>
          <p:nvPr/>
        </p:nvSpPr>
        <p:spPr>
          <a:xfrm>
            <a:off x="129919" y="6103075"/>
            <a:ext cx="3146682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r>
              <a:rPr kumimoji="1" lang="en-US" altLang="ja-JP" sz="1400" b="1" dirty="0">
                <a:solidFill>
                  <a:schemeClr val="bg1"/>
                </a:solidFill>
                <a:latin typeface="BIZ UDGothic" panose="020B0400000000000000" pitchFamily="49" charset="-128"/>
                <a:ea typeface="BIZ UDGothic" panose="020B0400000000000000" pitchFamily="49" charset="-128"/>
              </a:rPr>
              <a:t>③</a:t>
            </a:r>
            <a:r>
              <a:rPr kumimoji="1" lang="ja-JP" altLang="en-US" sz="1400" b="1" dirty="0">
                <a:solidFill>
                  <a:schemeClr val="bg1"/>
                </a:solidFill>
                <a:latin typeface="BIZ UDGothic" panose="020B0400000000000000" pitchFamily="49" charset="-128"/>
                <a:ea typeface="BIZ UDGothic" panose="020B0400000000000000" pitchFamily="49" charset="-128"/>
              </a:rPr>
              <a:t> 学年をまたいだ</a:t>
            </a:r>
            <a:r>
              <a:rPr kumimoji="1" lang="ja-JP" altLang="en-US" sz="1400" b="1" dirty="0">
                <a:solidFill>
                  <a:srgbClr val="FFC000"/>
                </a:solidFill>
                <a:latin typeface="BIZ UDGothic" panose="020B0400000000000000" pitchFamily="49" charset="-128"/>
                <a:ea typeface="BIZ UDGothic" panose="020B0400000000000000" pitchFamily="49" charset="-128"/>
              </a:rPr>
              <a:t>系統性を把握</a:t>
            </a:r>
            <a:r>
              <a:rPr kumimoji="1" lang="ja-JP" altLang="en-US" sz="1400" b="1" dirty="0">
                <a:solidFill>
                  <a:schemeClr val="bg1"/>
                </a:solidFill>
                <a:latin typeface="BIZ UDGothic" panose="020B0400000000000000" pitchFamily="49" charset="-128"/>
                <a:ea typeface="BIZ UDGothic" panose="020B0400000000000000" pitchFamily="49" charset="-128"/>
              </a:rPr>
              <a:t>する</a:t>
            </a:r>
          </a:p>
        </p:txBody>
      </p: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083684"/>
              </p:ext>
            </p:extLst>
          </p:nvPr>
        </p:nvGraphicFramePr>
        <p:xfrm>
          <a:off x="228600" y="6477612"/>
          <a:ext cx="6438901" cy="3279912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540028">
                  <a:extLst>
                    <a:ext uri="{9D8B030D-6E8A-4147-A177-3AD203B41FA5}">
                      <a16:colId xmlns:a16="http://schemas.microsoft.com/office/drawing/2014/main" val="2632815973"/>
                    </a:ext>
                  </a:extLst>
                </a:gridCol>
                <a:gridCol w="898972">
                  <a:extLst>
                    <a:ext uri="{9D8B030D-6E8A-4147-A177-3AD203B41FA5}">
                      <a16:colId xmlns:a16="http://schemas.microsoft.com/office/drawing/2014/main" val="343895079"/>
                    </a:ext>
                  </a:extLst>
                </a:gridCol>
                <a:gridCol w="1960371">
                  <a:extLst>
                    <a:ext uri="{9D8B030D-6E8A-4147-A177-3AD203B41FA5}">
                      <a16:colId xmlns:a16="http://schemas.microsoft.com/office/drawing/2014/main" val="3839955674"/>
                    </a:ext>
                  </a:extLst>
                </a:gridCol>
                <a:gridCol w="1519765">
                  <a:extLst>
                    <a:ext uri="{9D8B030D-6E8A-4147-A177-3AD203B41FA5}">
                      <a16:colId xmlns:a16="http://schemas.microsoft.com/office/drawing/2014/main" val="2053452813"/>
                    </a:ext>
                  </a:extLst>
                </a:gridCol>
                <a:gridCol w="1519765">
                  <a:extLst>
                    <a:ext uri="{9D8B030D-6E8A-4147-A177-3AD203B41FA5}">
                      <a16:colId xmlns:a16="http://schemas.microsoft.com/office/drawing/2014/main" val="544068793"/>
                    </a:ext>
                  </a:extLst>
                </a:gridCol>
              </a:tblGrid>
              <a:tr h="365840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学年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領域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学習内容（例）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育成を目指す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資質・能力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教科書該当ページ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637953"/>
                  </a:ext>
                </a:extLst>
              </a:tr>
              <a:tr h="479736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１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kumimoji="1" lang="en-US" altLang="ja-JP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0712539"/>
                  </a:ext>
                </a:extLst>
              </a:tr>
              <a:tr h="479736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２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kumimoji="1" lang="en-US" altLang="ja-JP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6639410"/>
                  </a:ext>
                </a:extLst>
              </a:tr>
              <a:tr h="479736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３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kumimoji="1" lang="en-US" altLang="ja-JP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9587710"/>
                  </a:ext>
                </a:extLst>
              </a:tr>
              <a:tr h="479736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４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6305273"/>
                  </a:ext>
                </a:extLst>
              </a:tr>
              <a:tr h="500114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５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kumimoji="1" lang="en-US" altLang="ja-JP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kumimoji="1" lang="en-US" altLang="ja-JP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kumimoji="1" lang="en-US" altLang="ja-JP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15161"/>
                  </a:ext>
                </a:extLst>
              </a:tr>
              <a:tr h="479736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６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kumimoji="1" lang="en-US" altLang="ja-JP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kumimoji="1" lang="en-US" altLang="ja-JP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kumimoji="1" lang="en-US" altLang="ja-JP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9587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2721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EBAE66-56BE-81E0-9D5C-87A18A9CE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41B5DA1-7B85-60F6-F4A5-9C08DF395D33}"/>
              </a:ext>
            </a:extLst>
          </p:cNvPr>
          <p:cNvSpPr/>
          <p:nvPr/>
        </p:nvSpPr>
        <p:spPr>
          <a:xfrm>
            <a:off x="234693" y="1057632"/>
            <a:ext cx="6437054" cy="115135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lnSpc>
                <a:spcPts val="2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E2C0DB9-CC52-8849-3087-3FE55A8330D9}"/>
              </a:ext>
            </a:extLst>
          </p:cNvPr>
          <p:cNvSpPr/>
          <p:nvPr/>
        </p:nvSpPr>
        <p:spPr>
          <a:xfrm>
            <a:off x="8492685" y="420465"/>
            <a:ext cx="5519997" cy="705867"/>
          </a:xfrm>
          <a:prstGeom prst="rect">
            <a:avLst/>
          </a:prstGeom>
          <a:noFill/>
          <a:ln w="19050"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lnSpc>
                <a:spcPts val="1600"/>
              </a:lnSpc>
            </a:pPr>
            <a:r>
              <a:rPr kumimoji="1" lang="ja-JP" altLang="en-US" sz="120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endParaRPr kumimoji="1" lang="ja-JP" altLang="en-US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6D43DAA-945B-9E78-76F8-14E310521310}"/>
              </a:ext>
            </a:extLst>
          </p:cNvPr>
          <p:cNvSpPr txBox="1"/>
          <p:nvPr/>
        </p:nvSpPr>
        <p:spPr>
          <a:xfrm>
            <a:off x="129918" y="639167"/>
            <a:ext cx="4024639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r>
              <a:rPr kumimoji="1" lang="en-US" altLang="ja-JP" sz="1400" b="1" dirty="0">
                <a:solidFill>
                  <a:schemeClr val="bg1"/>
                </a:solidFill>
                <a:latin typeface="BIZ UDGothic" panose="020B0400000000000000" pitchFamily="49" charset="-128"/>
                <a:ea typeface="BIZ UDGothic" panose="020B0400000000000000" pitchFamily="49" charset="-128"/>
              </a:rPr>
              <a:t>④</a:t>
            </a:r>
            <a:r>
              <a:rPr kumimoji="1" lang="ja-JP" altLang="en-US" sz="1400" b="1" dirty="0">
                <a:solidFill>
                  <a:schemeClr val="bg1"/>
                </a:solidFill>
                <a:latin typeface="BIZ UDGothic" panose="020B0400000000000000" pitchFamily="49" charset="-128"/>
                <a:ea typeface="BIZ UDGothic" panose="020B0400000000000000" pitchFamily="49" charset="-128"/>
              </a:rPr>
              <a:t> 担当する学年で</a:t>
            </a:r>
            <a:r>
              <a:rPr kumimoji="1" lang="ja-JP" altLang="en-US" sz="1400" b="1" dirty="0">
                <a:solidFill>
                  <a:srgbClr val="FFC000"/>
                </a:solidFill>
                <a:latin typeface="BIZ UDGothic" panose="020B0400000000000000" pitchFamily="49" charset="-128"/>
                <a:ea typeface="BIZ UDGothic" panose="020B0400000000000000" pitchFamily="49" charset="-128"/>
              </a:rPr>
              <a:t>自分が取り組むこと</a:t>
            </a:r>
            <a:r>
              <a:rPr kumimoji="1" lang="ja-JP" altLang="en-US" sz="1400" b="1" dirty="0">
                <a:solidFill>
                  <a:schemeClr val="bg1"/>
                </a:solidFill>
                <a:latin typeface="BIZ UDGothic" panose="020B0400000000000000" pitchFamily="49" charset="-128"/>
                <a:ea typeface="BIZ UDGothic" panose="020B0400000000000000" pitchFamily="49" charset="-128"/>
              </a:rPr>
              <a:t>を決める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18179F49-73FF-E778-DE89-12FD5A296B63}"/>
              </a:ext>
            </a:extLst>
          </p:cNvPr>
          <p:cNvSpPr txBox="1"/>
          <p:nvPr/>
        </p:nvSpPr>
        <p:spPr>
          <a:xfrm>
            <a:off x="129918" y="3812170"/>
            <a:ext cx="2448182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solidFill>
                  <a:schemeClr val="bg1"/>
                </a:solidFill>
                <a:latin typeface="BIZ UDGothic" panose="020B0400000000000000" pitchFamily="49" charset="-128"/>
                <a:ea typeface="BIZ UDGothic" panose="020B0400000000000000" pitchFamily="49" charset="-128"/>
              </a:rPr>
              <a:t>⑤</a:t>
            </a:r>
            <a:r>
              <a:rPr kumimoji="1" lang="ja-JP" altLang="en-US" sz="1400" b="1" dirty="0">
                <a:solidFill>
                  <a:schemeClr val="bg1"/>
                </a:solidFill>
                <a:latin typeface="BIZ UDGothic" panose="020B0400000000000000" pitchFamily="49" charset="-128"/>
                <a:ea typeface="BIZ UDGothic" panose="020B0400000000000000" pitchFamily="49" charset="-128"/>
              </a:rPr>
              <a:t> 児童の</a:t>
            </a:r>
            <a:r>
              <a:rPr kumimoji="1" lang="ja-JP" altLang="en-US" sz="1400" b="1" dirty="0">
                <a:solidFill>
                  <a:srgbClr val="FFC000"/>
                </a:solidFill>
                <a:latin typeface="BIZ UDGothic" panose="020B0400000000000000" pitchFamily="49" charset="-128"/>
                <a:ea typeface="BIZ UDGothic" panose="020B0400000000000000" pitchFamily="49" charset="-128"/>
              </a:rPr>
              <a:t>学習状況を見取る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941B5DA1-7B85-60F6-F4A5-9C08DF395D33}"/>
              </a:ext>
            </a:extLst>
          </p:cNvPr>
          <p:cNvSpPr/>
          <p:nvPr/>
        </p:nvSpPr>
        <p:spPr>
          <a:xfrm>
            <a:off x="228600" y="4229167"/>
            <a:ext cx="6438900" cy="123184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lnSpc>
                <a:spcPts val="2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BEFD6DF-1F98-B811-7FC3-C6EBC25A6D52}"/>
              </a:ext>
            </a:extLst>
          </p:cNvPr>
          <p:cNvSpPr/>
          <p:nvPr/>
        </p:nvSpPr>
        <p:spPr>
          <a:xfrm>
            <a:off x="244218" y="1119084"/>
            <a:ext cx="2197267" cy="2393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50" b="1" dirty="0">
                <a:solidFill>
                  <a:schemeClr val="tx1"/>
                </a:solidFill>
                <a:latin typeface="+mn-ea"/>
              </a:rPr>
              <a:t>いつ</a:t>
            </a:r>
            <a:endParaRPr lang="ja-JP" altLang="en-US" sz="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EBEFD6DF-1F98-B811-7FC3-C6EBC25A6D52}"/>
              </a:ext>
            </a:extLst>
          </p:cNvPr>
          <p:cNvSpPr/>
          <p:nvPr/>
        </p:nvSpPr>
        <p:spPr>
          <a:xfrm>
            <a:off x="244218" y="2396047"/>
            <a:ext cx="2197267" cy="2393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50" b="1" dirty="0">
                <a:solidFill>
                  <a:schemeClr val="tx1"/>
                </a:solidFill>
                <a:latin typeface="+mn-ea"/>
              </a:rPr>
              <a:t>何を</a:t>
            </a:r>
            <a:endParaRPr lang="ja-JP" altLang="en-US" sz="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941B5DA1-7B85-60F6-F4A5-9C08DF395D33}"/>
              </a:ext>
            </a:extLst>
          </p:cNvPr>
          <p:cNvSpPr/>
          <p:nvPr/>
        </p:nvSpPr>
        <p:spPr>
          <a:xfrm>
            <a:off x="228600" y="2385191"/>
            <a:ext cx="6437054" cy="115135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lnSpc>
                <a:spcPts val="2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941B5DA1-7B85-60F6-F4A5-9C08DF395D33}"/>
              </a:ext>
            </a:extLst>
          </p:cNvPr>
          <p:cNvSpPr/>
          <p:nvPr/>
        </p:nvSpPr>
        <p:spPr>
          <a:xfrm>
            <a:off x="210473" y="6550573"/>
            <a:ext cx="6437054" cy="277122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lnSpc>
                <a:spcPts val="2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18179F49-73FF-E778-DE89-12FD5A296B63}"/>
              </a:ext>
            </a:extLst>
          </p:cNvPr>
          <p:cNvSpPr txBox="1"/>
          <p:nvPr/>
        </p:nvSpPr>
        <p:spPr>
          <a:xfrm>
            <a:off x="204123" y="6223746"/>
            <a:ext cx="2551232" cy="30777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BIZ UDGothic" panose="020B0400000000000000" pitchFamily="49" charset="-128"/>
                <a:ea typeface="BIZ UDGothic" panose="020B0400000000000000" pitchFamily="49" charset="-128"/>
              </a:rPr>
              <a:t>５つのステップの振り返り</a:t>
            </a:r>
          </a:p>
        </p:txBody>
      </p:sp>
      <p:sp>
        <p:nvSpPr>
          <p:cNvPr id="16" name="二等辺三角形 15"/>
          <p:cNvSpPr/>
          <p:nvPr/>
        </p:nvSpPr>
        <p:spPr>
          <a:xfrm flipV="1">
            <a:off x="2578100" y="5629958"/>
            <a:ext cx="1701800" cy="332854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046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10643</TotalTime>
  <Words>123</Words>
  <Application>Microsoft Office PowerPoint</Application>
  <PresentationFormat>A4 210 x 297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BIZ UDPゴシック</vt:lpstr>
      <vt:lpstr>BIZ UDGothic</vt:lpstr>
      <vt:lpstr>UD デジタル 教科書体 NK-R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</dc:title>
  <dc:creator>-</dc:creator>
  <cp:lastModifiedBy>義務教育課　西田　健太</cp:lastModifiedBy>
  <cp:revision>21</cp:revision>
  <cp:lastPrinted>2025-09-24T23:43:26Z</cp:lastPrinted>
  <dcterms:created xsi:type="dcterms:W3CDTF">2025-08-02T05:29:17Z</dcterms:created>
  <dcterms:modified xsi:type="dcterms:W3CDTF">2026-03-04T06:27:47Z</dcterms:modified>
</cp:coreProperties>
</file>