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5"/>
  </p:notesMasterIdLst>
  <p:sldIdLst>
    <p:sldId id="282" r:id="rId2"/>
    <p:sldId id="284" r:id="rId3"/>
    <p:sldId id="265" r:id="rId4"/>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77" autoAdjust="0"/>
    <p:restoredTop sz="94830" autoAdjust="0"/>
  </p:normalViewPr>
  <p:slideViewPr>
    <p:cSldViewPr snapToGrid="0">
      <p:cViewPr varScale="1">
        <p:scale>
          <a:sx n="73" d="100"/>
          <a:sy n="73" d="100"/>
        </p:scale>
        <p:origin x="276" y="72"/>
      </p:cViewPr>
      <p:guideLst/>
    </p:cSldViewPr>
  </p:slideViewPr>
  <p:notesTextViewPr>
    <p:cViewPr>
      <p:scale>
        <a:sx n="1" d="1"/>
        <a:sy n="1" d="1"/>
      </p:scale>
      <p:origin x="0" y="0"/>
    </p:cViewPr>
  </p:notesTextViewPr>
  <p:sorterViewPr>
    <p:cViewPr>
      <p:scale>
        <a:sx n="200" d="100"/>
        <a:sy n="200" d="100"/>
      </p:scale>
      <p:origin x="0" y="-529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C2C753D6-E0F9-5D47-81E7-BB443A2C9485}" type="datetimeFigureOut">
              <a:rPr kumimoji="1" lang="ja-JP" altLang="en-US" smtClean="0"/>
              <a:t>2026/3/4</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CD884686-1344-3B4D-A661-9341C8D2EBBF}" type="slidenum">
              <a:rPr kumimoji="1" lang="ja-JP" altLang="en-US" smtClean="0"/>
              <a:t>‹#›</a:t>
            </a:fld>
            <a:endParaRPr kumimoji="1" lang="ja-JP" altLang="en-US"/>
          </a:p>
        </p:txBody>
      </p:sp>
    </p:spTree>
    <p:extLst>
      <p:ext uri="{BB962C8B-B14F-4D97-AF65-F5344CB8AC3E}">
        <p14:creationId xmlns:p14="http://schemas.microsoft.com/office/powerpoint/2010/main" val="30015556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13A93AD-F48F-964D-A191-58594AB39D26}" type="datetimeFigureOut">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252DD7-6857-774E-A521-B2CF4681A9F8}" type="slidenum">
              <a:rPr kumimoji="1" lang="ja-JP" altLang="en-US" smtClean="0"/>
              <a:t>‹#›</a:t>
            </a:fld>
            <a:endParaRPr kumimoji="1" lang="ja-JP" altLang="en-US"/>
          </a:p>
        </p:txBody>
      </p:sp>
    </p:spTree>
    <p:extLst>
      <p:ext uri="{BB962C8B-B14F-4D97-AF65-F5344CB8AC3E}">
        <p14:creationId xmlns:p14="http://schemas.microsoft.com/office/powerpoint/2010/main" val="441472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13A93AD-F48F-964D-A191-58594AB39D26}" type="datetimeFigureOut">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252DD7-6857-774E-A521-B2CF4681A9F8}" type="slidenum">
              <a:rPr kumimoji="1" lang="ja-JP" altLang="en-US" smtClean="0"/>
              <a:t>‹#›</a:t>
            </a:fld>
            <a:endParaRPr kumimoji="1" lang="ja-JP" altLang="en-US"/>
          </a:p>
        </p:txBody>
      </p:sp>
    </p:spTree>
    <p:extLst>
      <p:ext uri="{BB962C8B-B14F-4D97-AF65-F5344CB8AC3E}">
        <p14:creationId xmlns:p14="http://schemas.microsoft.com/office/powerpoint/2010/main" val="147495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13A93AD-F48F-964D-A191-58594AB39D26}" type="datetimeFigureOut">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252DD7-6857-774E-A521-B2CF4681A9F8}" type="slidenum">
              <a:rPr kumimoji="1" lang="ja-JP" altLang="en-US" smtClean="0"/>
              <a:t>‹#›</a:t>
            </a:fld>
            <a:endParaRPr kumimoji="1" lang="ja-JP" altLang="en-US"/>
          </a:p>
        </p:txBody>
      </p:sp>
    </p:spTree>
    <p:extLst>
      <p:ext uri="{BB962C8B-B14F-4D97-AF65-F5344CB8AC3E}">
        <p14:creationId xmlns:p14="http://schemas.microsoft.com/office/powerpoint/2010/main" val="1742968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13A93AD-F48F-964D-A191-58594AB39D26}" type="datetimeFigureOut">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252DD7-6857-774E-A521-B2CF4681A9F8}" type="slidenum">
              <a:rPr kumimoji="1" lang="ja-JP" altLang="en-US" smtClean="0"/>
              <a:t>‹#›</a:t>
            </a:fld>
            <a:endParaRPr kumimoji="1" lang="ja-JP" altLang="en-US"/>
          </a:p>
        </p:txBody>
      </p:sp>
    </p:spTree>
    <p:extLst>
      <p:ext uri="{BB962C8B-B14F-4D97-AF65-F5344CB8AC3E}">
        <p14:creationId xmlns:p14="http://schemas.microsoft.com/office/powerpoint/2010/main" val="945302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13A93AD-F48F-964D-A191-58594AB39D26}" type="datetimeFigureOut">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252DD7-6857-774E-A521-B2CF4681A9F8}" type="slidenum">
              <a:rPr kumimoji="1" lang="ja-JP" altLang="en-US" smtClean="0"/>
              <a:t>‹#›</a:t>
            </a:fld>
            <a:endParaRPr kumimoji="1" lang="ja-JP" altLang="en-US"/>
          </a:p>
        </p:txBody>
      </p:sp>
    </p:spTree>
    <p:extLst>
      <p:ext uri="{BB962C8B-B14F-4D97-AF65-F5344CB8AC3E}">
        <p14:creationId xmlns:p14="http://schemas.microsoft.com/office/powerpoint/2010/main" val="3688267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13A93AD-F48F-964D-A191-58594AB39D26}" type="datetimeFigureOut">
              <a:rPr kumimoji="1" lang="ja-JP" altLang="en-US" smtClean="0"/>
              <a:t>2026/3/4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252DD7-6857-774E-A521-B2CF4681A9F8}" type="slidenum">
              <a:rPr kumimoji="1" lang="ja-JP" altLang="en-US" smtClean="0"/>
              <a:t>‹#›</a:t>
            </a:fld>
            <a:endParaRPr kumimoji="1" lang="ja-JP" altLang="en-US"/>
          </a:p>
        </p:txBody>
      </p:sp>
    </p:spTree>
    <p:extLst>
      <p:ext uri="{BB962C8B-B14F-4D97-AF65-F5344CB8AC3E}">
        <p14:creationId xmlns:p14="http://schemas.microsoft.com/office/powerpoint/2010/main" val="252108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13A93AD-F48F-964D-A191-58594AB39D26}" type="datetimeFigureOut">
              <a:rPr kumimoji="1" lang="ja-JP" altLang="en-US" smtClean="0"/>
              <a:t>2026/3/4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4252DD7-6857-774E-A521-B2CF4681A9F8}" type="slidenum">
              <a:rPr kumimoji="1" lang="ja-JP" altLang="en-US" smtClean="0"/>
              <a:t>‹#›</a:t>
            </a:fld>
            <a:endParaRPr kumimoji="1" lang="ja-JP" altLang="en-US"/>
          </a:p>
        </p:txBody>
      </p:sp>
    </p:spTree>
    <p:extLst>
      <p:ext uri="{BB962C8B-B14F-4D97-AF65-F5344CB8AC3E}">
        <p14:creationId xmlns:p14="http://schemas.microsoft.com/office/powerpoint/2010/main" val="1328343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13A93AD-F48F-964D-A191-58594AB39D26}" type="datetimeFigureOut">
              <a:rPr kumimoji="1" lang="ja-JP" altLang="en-US" smtClean="0"/>
              <a:t>2026/3/4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4252DD7-6857-774E-A521-B2CF4681A9F8}" type="slidenum">
              <a:rPr kumimoji="1" lang="ja-JP" altLang="en-US" smtClean="0"/>
              <a:t>‹#›</a:t>
            </a:fld>
            <a:endParaRPr kumimoji="1" lang="ja-JP" altLang="en-US"/>
          </a:p>
        </p:txBody>
      </p:sp>
    </p:spTree>
    <p:extLst>
      <p:ext uri="{BB962C8B-B14F-4D97-AF65-F5344CB8AC3E}">
        <p14:creationId xmlns:p14="http://schemas.microsoft.com/office/powerpoint/2010/main" val="536888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3A93AD-F48F-964D-A191-58594AB39D26}" type="datetimeFigureOut">
              <a:rPr kumimoji="1" lang="ja-JP" altLang="en-US" smtClean="0"/>
              <a:t>2026/3/4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4252DD7-6857-774E-A521-B2CF4681A9F8}" type="slidenum">
              <a:rPr kumimoji="1" lang="ja-JP" altLang="en-US" smtClean="0"/>
              <a:t>‹#›</a:t>
            </a:fld>
            <a:endParaRPr kumimoji="1" lang="ja-JP" altLang="en-US"/>
          </a:p>
        </p:txBody>
      </p:sp>
    </p:spTree>
    <p:extLst>
      <p:ext uri="{BB962C8B-B14F-4D97-AF65-F5344CB8AC3E}">
        <p14:creationId xmlns:p14="http://schemas.microsoft.com/office/powerpoint/2010/main" val="859254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2"/>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13A93AD-F48F-964D-A191-58594AB39D26}" type="datetimeFigureOut">
              <a:rPr kumimoji="1" lang="ja-JP" altLang="en-US" smtClean="0"/>
              <a:t>2026/3/4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252DD7-6857-774E-A521-B2CF4681A9F8}" type="slidenum">
              <a:rPr kumimoji="1" lang="ja-JP" altLang="en-US" smtClean="0"/>
              <a:t>‹#›</a:t>
            </a:fld>
            <a:endParaRPr kumimoji="1" lang="ja-JP" altLang="en-US"/>
          </a:p>
        </p:txBody>
      </p:sp>
    </p:spTree>
    <p:extLst>
      <p:ext uri="{BB962C8B-B14F-4D97-AF65-F5344CB8AC3E}">
        <p14:creationId xmlns:p14="http://schemas.microsoft.com/office/powerpoint/2010/main" val="767073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2"/>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13A93AD-F48F-964D-A191-58594AB39D26}" type="datetimeFigureOut">
              <a:rPr kumimoji="1" lang="ja-JP" altLang="en-US" smtClean="0"/>
              <a:t>2026/3/4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252DD7-6857-774E-A521-B2CF4681A9F8}" type="slidenum">
              <a:rPr kumimoji="1" lang="ja-JP" altLang="en-US" smtClean="0"/>
              <a:t>‹#›</a:t>
            </a:fld>
            <a:endParaRPr kumimoji="1" lang="ja-JP" altLang="en-US"/>
          </a:p>
        </p:txBody>
      </p:sp>
    </p:spTree>
    <p:extLst>
      <p:ext uri="{BB962C8B-B14F-4D97-AF65-F5344CB8AC3E}">
        <p14:creationId xmlns:p14="http://schemas.microsoft.com/office/powerpoint/2010/main" val="2101936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7"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13A93AD-F48F-964D-A191-58594AB39D26}" type="datetimeFigureOut">
              <a:rPr kumimoji="1" lang="ja-JP" altLang="en-US" smtClean="0"/>
              <a:t>2026/3/4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4252DD7-6857-774E-A521-B2CF4681A9F8}" type="slidenum">
              <a:rPr kumimoji="1" lang="ja-JP" altLang="en-US" smtClean="0"/>
              <a:t>‹#›</a:t>
            </a:fld>
            <a:endParaRPr kumimoji="1" lang="ja-JP" altLang="en-US"/>
          </a:p>
        </p:txBody>
      </p:sp>
    </p:spTree>
    <p:extLst>
      <p:ext uri="{BB962C8B-B14F-4D97-AF65-F5344CB8AC3E}">
        <p14:creationId xmlns:p14="http://schemas.microsoft.com/office/powerpoint/2010/main" val="14875353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F450A5-7346-2EBD-B099-3AC720AF8882}"/>
            </a:ext>
          </a:extLst>
        </p:cNvPr>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5850A287-24ED-C9D3-DB5B-B96841F3D61B}"/>
              </a:ext>
            </a:extLst>
          </p:cNvPr>
          <p:cNvSpPr/>
          <p:nvPr/>
        </p:nvSpPr>
        <p:spPr>
          <a:xfrm>
            <a:off x="2373086" y="957054"/>
            <a:ext cx="4045079" cy="2531767"/>
          </a:xfrm>
          <a:prstGeom prst="rect">
            <a:avLst/>
          </a:pr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ts val="1800"/>
              </a:lnSpc>
            </a:pP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児童が小数のたし算の筆算の学習で「</a:t>
            </a: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５＋</a:t>
            </a:r>
            <a:r>
              <a:rPr kumimoji="1" lang="en-US" altLang="ja-JP" sz="1200" spc="-90" dirty="0">
                <a:solidFill>
                  <a:schemeClr val="tx1"/>
                </a:solidFill>
                <a:latin typeface="UD デジタル 教科書体 NK-R" panose="02020400000000000000" pitchFamily="18" charset="-128"/>
                <a:ea typeface="UD デジタル 教科書体 NK-R" panose="02020400000000000000" pitchFamily="18" charset="-128"/>
              </a:rPr>
              <a:t>3.</a:t>
            </a: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７」を計算す</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る際、どのような誤りが考えられますか。</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800"/>
              </a:lnSpc>
            </a:pP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　　教材研究を行うことで、多くの先生方が、左の図のように誤りを想定し、整数のたし算の筆算と同様に右端にそろえて書いて計算したと考えるでしょう。そして、このような誤りを把握した際には、児童が位をそろえることに気付くことができるように指導すればよいという見通しをもつことができます。</a:t>
            </a:r>
            <a:endParaRPr kumimoji="1" lang="en-US" altLang="ja-JP" sz="12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800"/>
              </a:lnSpc>
            </a:pP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　　このように</a:t>
            </a:r>
            <a:r>
              <a:rPr kumimoji="1" lang="ja-JP" altLang="en-US" sz="1200" b="1" spc="-90" dirty="0">
                <a:solidFill>
                  <a:srgbClr val="0070C0"/>
                </a:solidFill>
                <a:latin typeface="BIZ UDPゴシック" panose="020B0400000000000000" pitchFamily="50" charset="-128"/>
                <a:ea typeface="BIZ UDPゴシック" panose="020B0400000000000000" pitchFamily="50" charset="-128"/>
              </a:rPr>
              <a:t>教材研究を通して、典型的な誤りとその理由を想定</a:t>
            </a: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することができれば、</a:t>
            </a:r>
            <a:r>
              <a:rPr kumimoji="1" lang="ja-JP" altLang="en-US" sz="1200" b="1" spc="-90" dirty="0">
                <a:solidFill>
                  <a:srgbClr val="0070C0"/>
                </a:solidFill>
                <a:latin typeface="BIZ UDPゴシック" panose="020B0400000000000000" pitchFamily="50" charset="-128"/>
                <a:ea typeface="BIZ UDPゴシック" panose="020B0400000000000000" pitchFamily="50" charset="-128"/>
              </a:rPr>
              <a:t>児童の誤りを生かしながら</a:t>
            </a: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学習内容を深く理解するための学習活動や指導・支援の方法が考えやすくなります。</a:t>
            </a:r>
            <a:endParaRPr kumimoji="1" lang="en-US" altLang="ja-JP" sz="1200" spc="-9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角丸四角形 1">
            <a:extLst>
              <a:ext uri="{FF2B5EF4-FFF2-40B4-BE49-F238E27FC236}">
                <a16:creationId xmlns:a16="http://schemas.microsoft.com/office/drawing/2014/main" id="{05D3B836-53F1-1959-685C-ACB2363589C9}"/>
              </a:ext>
            </a:extLst>
          </p:cNvPr>
          <p:cNvSpPr/>
          <p:nvPr/>
        </p:nvSpPr>
        <p:spPr>
          <a:xfrm>
            <a:off x="0" y="0"/>
            <a:ext cx="6858000" cy="511748"/>
          </a:xfrm>
          <a:prstGeom prst="roundRect">
            <a:avLst>
              <a:gd name="adj" fmla="val 0"/>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t"/>
          <a:lstStyle/>
          <a:p>
            <a:pPr algn="ctr"/>
            <a:r>
              <a:rPr kumimoji="1" lang="en-US" altLang="ja-JP" b="1" dirty="0">
                <a:latin typeface="BIZ UDGothic" panose="020B0400000000000000" pitchFamily="49" charset="-128"/>
                <a:ea typeface="BIZ UDGothic" panose="020B0400000000000000" pitchFamily="49" charset="-128"/>
              </a:rPr>
              <a:t>【</a:t>
            </a:r>
            <a:r>
              <a:rPr kumimoji="1" lang="ja-JP" altLang="en-US" b="1" dirty="0">
                <a:latin typeface="BIZ UDGothic" panose="020B0400000000000000" pitchFamily="49" charset="-128"/>
                <a:ea typeface="BIZ UDGothic" panose="020B0400000000000000" pitchFamily="49" charset="-128"/>
              </a:rPr>
              <a:t>別紙２</a:t>
            </a:r>
            <a:r>
              <a:rPr kumimoji="1" lang="en-US" altLang="ja-JP" b="1" dirty="0">
                <a:latin typeface="BIZ UDGothic" panose="020B0400000000000000" pitchFamily="49" charset="-128"/>
                <a:ea typeface="BIZ UDGothic" panose="020B0400000000000000" pitchFamily="49" charset="-128"/>
              </a:rPr>
              <a:t>】</a:t>
            </a:r>
            <a:r>
              <a:rPr kumimoji="1" lang="ja-JP" altLang="en-US" b="1" dirty="0">
                <a:latin typeface="BIZ UDGothic" panose="020B0400000000000000" pitchFamily="49" charset="-128"/>
                <a:ea typeface="BIZ UDGothic" panose="020B0400000000000000" pitchFamily="49" charset="-128"/>
              </a:rPr>
              <a:t>算数の指導で大切にしたい</a:t>
            </a:r>
            <a:r>
              <a:rPr kumimoji="1" lang="ja-JP" altLang="en-US" sz="2400" b="1" dirty="0">
                <a:solidFill>
                  <a:srgbClr val="FFC000"/>
                </a:solidFill>
                <a:latin typeface="BIZ UDGothic" panose="020B0400000000000000" pitchFamily="49" charset="-128"/>
                <a:ea typeface="BIZ UDGothic" panose="020B0400000000000000" pitchFamily="49" charset="-128"/>
              </a:rPr>
              <a:t>３</a:t>
            </a:r>
            <a:r>
              <a:rPr kumimoji="1" lang="ja-JP" altLang="en-US" b="1" dirty="0">
                <a:latin typeface="BIZ UDGothic" panose="020B0400000000000000" pitchFamily="49" charset="-128"/>
                <a:ea typeface="BIZ UDGothic" panose="020B0400000000000000" pitchFamily="49" charset="-128"/>
              </a:rPr>
              <a:t>つのポイント活用シート</a:t>
            </a:r>
          </a:p>
        </p:txBody>
      </p:sp>
      <p:sp>
        <p:nvSpPr>
          <p:cNvPr id="5" name="テキスト ボックス 4">
            <a:extLst>
              <a:ext uri="{FF2B5EF4-FFF2-40B4-BE49-F238E27FC236}">
                <a16:creationId xmlns:a16="http://schemas.microsoft.com/office/drawing/2014/main" id="{A57D4CDD-9135-17F0-2C91-048F16D8B3DA}"/>
              </a:ext>
            </a:extLst>
          </p:cNvPr>
          <p:cNvSpPr txBox="1"/>
          <p:nvPr/>
        </p:nvSpPr>
        <p:spPr>
          <a:xfrm>
            <a:off x="328282" y="572027"/>
            <a:ext cx="3329318" cy="276999"/>
          </a:xfrm>
          <a:prstGeom prst="rect">
            <a:avLst/>
          </a:prstGeom>
          <a:solidFill>
            <a:srgbClr val="002060"/>
          </a:solidFill>
        </p:spPr>
        <p:txBody>
          <a:bodyPr wrap="square" rtlCol="0" anchor="ctr">
            <a:spAutoFit/>
          </a:bodyPr>
          <a:lstStyle/>
          <a:p>
            <a:r>
              <a:rPr kumimoji="1" lang="en-US" altLang="ja-JP" sz="1200" b="1" dirty="0">
                <a:solidFill>
                  <a:schemeClr val="bg1"/>
                </a:solidFill>
                <a:latin typeface="BIZ UDPゴシック" panose="020B0400000000000000" pitchFamily="50" charset="-128"/>
                <a:ea typeface="BIZ UDPゴシック" panose="020B0400000000000000" pitchFamily="50" charset="-128"/>
              </a:rPr>
              <a:t>Point</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１　児童の典型的な誤りを指導に生かす</a:t>
            </a:r>
          </a:p>
        </p:txBody>
      </p:sp>
      <p:grpSp>
        <p:nvGrpSpPr>
          <p:cNvPr id="13" name="グループ化 12">
            <a:extLst>
              <a:ext uri="{FF2B5EF4-FFF2-40B4-BE49-F238E27FC236}">
                <a16:creationId xmlns:a16="http://schemas.microsoft.com/office/drawing/2014/main" id="{0F192651-5BF7-74AA-16DB-605EA613546C}"/>
              </a:ext>
            </a:extLst>
          </p:cNvPr>
          <p:cNvGrpSpPr/>
          <p:nvPr/>
        </p:nvGrpSpPr>
        <p:grpSpPr>
          <a:xfrm>
            <a:off x="328282" y="1512415"/>
            <a:ext cx="1888439" cy="1391816"/>
            <a:chOff x="328282" y="1457165"/>
            <a:chExt cx="1888439" cy="1391816"/>
          </a:xfrm>
        </p:grpSpPr>
        <p:sp>
          <p:nvSpPr>
            <p:cNvPr id="42" name="メモ 41">
              <a:extLst>
                <a:ext uri="{FF2B5EF4-FFF2-40B4-BE49-F238E27FC236}">
                  <a16:creationId xmlns:a16="http://schemas.microsoft.com/office/drawing/2014/main" id="{98A1A901-BE3A-29D1-D986-33CFC799CA7E}"/>
                </a:ext>
              </a:extLst>
            </p:cNvPr>
            <p:cNvSpPr/>
            <p:nvPr/>
          </p:nvSpPr>
          <p:spPr>
            <a:xfrm>
              <a:off x="328282" y="1457165"/>
              <a:ext cx="1800333" cy="1391816"/>
            </a:xfrm>
            <a:prstGeom prst="foldedCorner">
              <a:avLst>
                <a:gd name="adj" fmla="val 1004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6" name="テキスト ボックス 45">
              <a:extLst>
                <a:ext uri="{FF2B5EF4-FFF2-40B4-BE49-F238E27FC236}">
                  <a16:creationId xmlns:a16="http://schemas.microsoft.com/office/drawing/2014/main" id="{3816F592-B64E-FFFC-3DE9-6C6E7214C022}"/>
                </a:ext>
              </a:extLst>
            </p:cNvPr>
            <p:cNvSpPr txBox="1"/>
            <p:nvPr/>
          </p:nvSpPr>
          <p:spPr>
            <a:xfrm>
              <a:off x="566149" y="1597436"/>
              <a:ext cx="1606770" cy="276999"/>
            </a:xfrm>
            <a:prstGeom prst="rect">
              <a:avLst/>
            </a:prstGeom>
            <a:noFill/>
          </p:spPr>
          <p:txBody>
            <a:bodyPr wrap="square" rtlCol="0">
              <a:spAutoFit/>
            </a:bodyPr>
            <a:lstStyle/>
            <a:p>
              <a:r>
                <a:rPr kumimoji="1" lang="ja-JP" altLang="en-US" sz="1200"/>
                <a:t>誤　　　　　正</a:t>
              </a:r>
              <a:endParaRPr kumimoji="1" lang="en-US" altLang="ja-JP" sz="1200" dirty="0"/>
            </a:p>
          </p:txBody>
        </p:sp>
        <p:sp>
          <p:nvSpPr>
            <p:cNvPr id="49" name="テキスト ボックス 48">
              <a:extLst>
                <a:ext uri="{FF2B5EF4-FFF2-40B4-BE49-F238E27FC236}">
                  <a16:creationId xmlns:a16="http://schemas.microsoft.com/office/drawing/2014/main" id="{38FBCB8E-0F1B-05D0-DE1C-ABD31D3B231B}"/>
                </a:ext>
              </a:extLst>
            </p:cNvPr>
            <p:cNvSpPr txBox="1"/>
            <p:nvPr/>
          </p:nvSpPr>
          <p:spPr>
            <a:xfrm>
              <a:off x="733430" y="1851731"/>
              <a:ext cx="330685" cy="307777"/>
            </a:xfrm>
            <a:prstGeom prst="rect">
              <a:avLst/>
            </a:prstGeom>
            <a:noFill/>
          </p:spPr>
          <p:txBody>
            <a:bodyPr wrap="square" rtlCol="0">
              <a:spAutoFit/>
            </a:bodyPr>
            <a:lstStyle/>
            <a:p>
              <a:r>
                <a:rPr kumimoji="1" lang="en-US" altLang="ja-JP" sz="1400" dirty="0"/>
                <a:t>5</a:t>
              </a:r>
            </a:p>
          </p:txBody>
        </p:sp>
        <p:sp>
          <p:nvSpPr>
            <p:cNvPr id="50" name="テキスト ボックス 49">
              <a:extLst>
                <a:ext uri="{FF2B5EF4-FFF2-40B4-BE49-F238E27FC236}">
                  <a16:creationId xmlns:a16="http://schemas.microsoft.com/office/drawing/2014/main" id="{C1595318-1754-C676-ECDB-2DDE3593D510}"/>
                </a:ext>
              </a:extLst>
            </p:cNvPr>
            <p:cNvSpPr txBox="1"/>
            <p:nvPr/>
          </p:nvSpPr>
          <p:spPr>
            <a:xfrm>
              <a:off x="462176" y="2041105"/>
              <a:ext cx="847725" cy="307777"/>
            </a:xfrm>
            <a:prstGeom prst="rect">
              <a:avLst/>
            </a:prstGeom>
            <a:noFill/>
          </p:spPr>
          <p:txBody>
            <a:bodyPr wrap="square" rtlCol="0">
              <a:spAutoFit/>
            </a:bodyPr>
            <a:lstStyle/>
            <a:p>
              <a:r>
                <a:rPr kumimoji="1" lang="en-US" altLang="ja-JP" sz="1400" dirty="0"/>
                <a:t>+ 3.7</a:t>
              </a:r>
            </a:p>
          </p:txBody>
        </p:sp>
        <p:cxnSp>
          <p:nvCxnSpPr>
            <p:cNvPr id="53" name="直線コネクタ 52">
              <a:extLst>
                <a:ext uri="{FF2B5EF4-FFF2-40B4-BE49-F238E27FC236}">
                  <a16:creationId xmlns:a16="http://schemas.microsoft.com/office/drawing/2014/main" id="{EDD182C7-3D0E-3E3E-0EB0-70BF4C29FA3B}"/>
                </a:ext>
              </a:extLst>
            </p:cNvPr>
            <p:cNvCxnSpPr/>
            <p:nvPr/>
          </p:nvCxnSpPr>
          <p:spPr>
            <a:xfrm>
              <a:off x="473151" y="2353287"/>
              <a:ext cx="5810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テキスト ボックス 70">
              <a:extLst>
                <a:ext uri="{FF2B5EF4-FFF2-40B4-BE49-F238E27FC236}">
                  <a16:creationId xmlns:a16="http://schemas.microsoft.com/office/drawing/2014/main" id="{8AB907DD-6FD0-55FF-6C4A-CCF8694FBA61}"/>
                </a:ext>
              </a:extLst>
            </p:cNvPr>
            <p:cNvSpPr txBox="1"/>
            <p:nvPr/>
          </p:nvSpPr>
          <p:spPr>
            <a:xfrm>
              <a:off x="472114" y="2322638"/>
              <a:ext cx="847725" cy="307777"/>
            </a:xfrm>
            <a:prstGeom prst="rect">
              <a:avLst/>
            </a:prstGeom>
            <a:noFill/>
          </p:spPr>
          <p:txBody>
            <a:bodyPr wrap="square" rtlCol="0">
              <a:spAutoFit/>
            </a:bodyPr>
            <a:lstStyle/>
            <a:p>
              <a:r>
                <a:rPr kumimoji="1" lang="en-US" altLang="ja-JP" sz="1400" dirty="0"/>
                <a:t>   4.2</a:t>
              </a:r>
            </a:p>
          </p:txBody>
        </p:sp>
        <p:sp>
          <p:nvSpPr>
            <p:cNvPr id="78" name="テキスト ボックス 77">
              <a:extLst>
                <a:ext uri="{FF2B5EF4-FFF2-40B4-BE49-F238E27FC236}">
                  <a16:creationId xmlns:a16="http://schemas.microsoft.com/office/drawing/2014/main" id="{7C1C399C-2E35-68CA-72D2-E041B91396A2}"/>
                </a:ext>
              </a:extLst>
            </p:cNvPr>
            <p:cNvSpPr txBox="1"/>
            <p:nvPr/>
          </p:nvSpPr>
          <p:spPr>
            <a:xfrm>
              <a:off x="1491166" y="1856598"/>
              <a:ext cx="330685" cy="307777"/>
            </a:xfrm>
            <a:prstGeom prst="rect">
              <a:avLst/>
            </a:prstGeom>
            <a:noFill/>
          </p:spPr>
          <p:txBody>
            <a:bodyPr wrap="square" rtlCol="0">
              <a:spAutoFit/>
            </a:bodyPr>
            <a:lstStyle/>
            <a:p>
              <a:r>
                <a:rPr kumimoji="1" lang="en-US" altLang="ja-JP" sz="1400" dirty="0"/>
                <a:t>5</a:t>
              </a:r>
            </a:p>
          </p:txBody>
        </p:sp>
        <p:sp>
          <p:nvSpPr>
            <p:cNvPr id="79" name="テキスト ボックス 78">
              <a:extLst>
                <a:ext uri="{FF2B5EF4-FFF2-40B4-BE49-F238E27FC236}">
                  <a16:creationId xmlns:a16="http://schemas.microsoft.com/office/drawing/2014/main" id="{92CB5B79-D6CA-AF09-3D57-E56E9421A53F}"/>
                </a:ext>
              </a:extLst>
            </p:cNvPr>
            <p:cNvSpPr txBox="1"/>
            <p:nvPr/>
          </p:nvSpPr>
          <p:spPr>
            <a:xfrm>
              <a:off x="1359058" y="2045972"/>
              <a:ext cx="847725" cy="307777"/>
            </a:xfrm>
            <a:prstGeom prst="rect">
              <a:avLst/>
            </a:prstGeom>
            <a:noFill/>
          </p:spPr>
          <p:txBody>
            <a:bodyPr wrap="square" rtlCol="0">
              <a:spAutoFit/>
            </a:bodyPr>
            <a:lstStyle/>
            <a:p>
              <a:r>
                <a:rPr kumimoji="1" lang="en-US" altLang="ja-JP" sz="1400" dirty="0"/>
                <a:t>+ 3.7</a:t>
              </a:r>
            </a:p>
          </p:txBody>
        </p:sp>
        <p:cxnSp>
          <p:nvCxnSpPr>
            <p:cNvPr id="80" name="直線コネクタ 79">
              <a:extLst>
                <a:ext uri="{FF2B5EF4-FFF2-40B4-BE49-F238E27FC236}">
                  <a16:creationId xmlns:a16="http://schemas.microsoft.com/office/drawing/2014/main" id="{8EC912F3-175A-5944-2A16-054F2605B4E2}"/>
                </a:ext>
              </a:extLst>
            </p:cNvPr>
            <p:cNvCxnSpPr/>
            <p:nvPr/>
          </p:nvCxnSpPr>
          <p:spPr>
            <a:xfrm>
              <a:off x="1370033" y="2358154"/>
              <a:ext cx="5810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テキスト ボックス 76">
              <a:extLst>
                <a:ext uri="{FF2B5EF4-FFF2-40B4-BE49-F238E27FC236}">
                  <a16:creationId xmlns:a16="http://schemas.microsoft.com/office/drawing/2014/main" id="{A1CD5B1C-2988-7617-0F7B-10033397AE19}"/>
                </a:ext>
              </a:extLst>
            </p:cNvPr>
            <p:cNvSpPr txBox="1"/>
            <p:nvPr/>
          </p:nvSpPr>
          <p:spPr>
            <a:xfrm>
              <a:off x="1368996" y="2327505"/>
              <a:ext cx="847725" cy="307777"/>
            </a:xfrm>
            <a:prstGeom prst="rect">
              <a:avLst/>
            </a:prstGeom>
            <a:noFill/>
          </p:spPr>
          <p:txBody>
            <a:bodyPr wrap="square" rtlCol="0">
              <a:spAutoFit/>
            </a:bodyPr>
            <a:lstStyle/>
            <a:p>
              <a:r>
                <a:rPr kumimoji="1" lang="en-US" altLang="ja-JP" sz="1400" dirty="0"/>
                <a:t>   8.7</a:t>
              </a:r>
            </a:p>
          </p:txBody>
        </p:sp>
        <p:sp>
          <p:nvSpPr>
            <p:cNvPr id="81" name="三角形 80">
              <a:extLst>
                <a:ext uri="{FF2B5EF4-FFF2-40B4-BE49-F238E27FC236}">
                  <a16:creationId xmlns:a16="http://schemas.microsoft.com/office/drawing/2014/main" id="{1A576D4C-C193-FBD2-4131-9B90A4E2AA22}"/>
                </a:ext>
              </a:extLst>
            </p:cNvPr>
            <p:cNvSpPr/>
            <p:nvPr/>
          </p:nvSpPr>
          <p:spPr>
            <a:xfrm rot="5400000">
              <a:off x="951919" y="2211860"/>
              <a:ext cx="524840" cy="107047"/>
            </a:xfrm>
            <a:prstGeom prst="triangle">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5" name="正方形/長方形 14">
            <a:extLst>
              <a:ext uri="{FF2B5EF4-FFF2-40B4-BE49-F238E27FC236}">
                <a16:creationId xmlns:a16="http://schemas.microsoft.com/office/drawing/2014/main" id="{0FCE0234-91FB-26E5-EF8E-40C3C0FC0D3C}"/>
              </a:ext>
            </a:extLst>
          </p:cNvPr>
          <p:cNvSpPr/>
          <p:nvPr/>
        </p:nvSpPr>
        <p:spPr>
          <a:xfrm>
            <a:off x="1063185" y="434065"/>
            <a:ext cx="5519997" cy="705867"/>
          </a:xfrm>
          <a:prstGeom prst="rect">
            <a:avLst/>
          </a:prstGeom>
          <a:noFill/>
          <a:ln w="19050">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lnSpc>
                <a:spcPts val="1600"/>
              </a:lnSpc>
            </a:pPr>
            <a:r>
              <a:rPr kumimoji="1" lang="ja-JP" altLang="en-US" sz="1200">
                <a:solidFill>
                  <a:schemeClr val="tx1"/>
                </a:solidFill>
                <a:latin typeface="UD デジタル 教科書体 NK-R" panose="02020400000000000000" pitchFamily="18" charset="-128"/>
                <a:ea typeface="UD デジタル 教科書体 NK-R" panose="02020400000000000000" pitchFamily="18" charset="-128"/>
              </a:rPr>
              <a:t>　　</a:t>
            </a: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 name="二等辺三角形 2">
            <a:extLst>
              <a:ext uri="{FF2B5EF4-FFF2-40B4-BE49-F238E27FC236}">
                <a16:creationId xmlns:a16="http://schemas.microsoft.com/office/drawing/2014/main" id="{E5D9A89D-6A37-A241-90AB-E0E77E6ADB5C}"/>
              </a:ext>
            </a:extLst>
          </p:cNvPr>
          <p:cNvSpPr/>
          <p:nvPr/>
        </p:nvSpPr>
        <p:spPr>
          <a:xfrm rot="10800000">
            <a:off x="2632710" y="3597982"/>
            <a:ext cx="1592580" cy="302041"/>
          </a:xfrm>
          <a:prstGeom prst="triangl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角丸四角形吹き出し 44">
            <a:extLst>
              <a:ext uri="{FF2B5EF4-FFF2-40B4-BE49-F238E27FC236}">
                <a16:creationId xmlns:a16="http://schemas.microsoft.com/office/drawing/2014/main" id="{7CC3B936-351F-74BF-1E48-587679C9A52D}"/>
              </a:ext>
            </a:extLst>
          </p:cNvPr>
          <p:cNvSpPr/>
          <p:nvPr/>
        </p:nvSpPr>
        <p:spPr>
          <a:xfrm>
            <a:off x="1491167" y="4009184"/>
            <a:ext cx="4368614" cy="705867"/>
          </a:xfrm>
          <a:prstGeom prst="wedgeRoundRectCallout">
            <a:avLst>
              <a:gd name="adj1" fmla="val -54174"/>
              <a:gd name="adj2" fmla="val 7460"/>
              <a:gd name="adj3" fmla="val 16667"/>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E5B97F4F-276C-69F3-7776-78D47EC8709D}"/>
              </a:ext>
            </a:extLst>
          </p:cNvPr>
          <p:cNvSpPr/>
          <p:nvPr/>
        </p:nvSpPr>
        <p:spPr>
          <a:xfrm>
            <a:off x="1573056" y="4032698"/>
            <a:ext cx="4657117" cy="698878"/>
          </a:xfrm>
          <a:prstGeom prst="rect">
            <a:avLst/>
          </a:prstGeom>
          <a:noFill/>
          <a:ln w="19050">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lnSpc>
                <a:spcPts val="1600"/>
              </a:lnSpc>
            </a:pP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　　あなたが次に行う授業では、どのような問題を取り上げますか。</a:t>
            </a:r>
            <a:endParaRPr kumimoji="1" lang="en-US" altLang="ja-JP" sz="12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600"/>
              </a:lnSpc>
            </a:pP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　　その問題を解決する際、児童はどのような誤りをすると思いますか。</a:t>
            </a:r>
            <a:endParaRPr kumimoji="1" lang="en-US" altLang="ja-JP" sz="12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600"/>
              </a:lnSpc>
            </a:pP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　　児童の誤りを生かすためにどのような指導の工夫を行いますか。</a:t>
            </a: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8" name="正方形/長方形 7">
            <a:extLst>
              <a:ext uri="{FF2B5EF4-FFF2-40B4-BE49-F238E27FC236}">
                <a16:creationId xmlns:a16="http://schemas.microsoft.com/office/drawing/2014/main" id="{8A5EAA51-F99D-C1FA-9776-81EDC872FB23}"/>
              </a:ext>
            </a:extLst>
          </p:cNvPr>
          <p:cNvSpPr/>
          <p:nvPr/>
        </p:nvSpPr>
        <p:spPr>
          <a:xfrm>
            <a:off x="462177" y="4970624"/>
            <a:ext cx="5955988" cy="4369769"/>
          </a:xfrm>
          <a:prstGeom prst="rect">
            <a:avLst/>
          </a:prstGeom>
          <a:solidFill>
            <a:schemeClr val="accent4">
              <a:lumMod val="20000"/>
              <a:lumOff val="8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lnSpc>
                <a:spcPts val="2000"/>
              </a:lnSpc>
            </a:pPr>
            <a:r>
              <a:rPr kumimoji="1" lang="ja-JP" altLang="en-US" sz="1200">
                <a:solidFill>
                  <a:schemeClr val="tx1"/>
                </a:solidFill>
                <a:latin typeface="UD デジタル 教科書体 NK-R" panose="02020400000000000000" pitchFamily="18" charset="-128"/>
                <a:ea typeface="UD デジタル 教科書体 NK-R" panose="02020400000000000000" pitchFamily="18" charset="-128"/>
              </a:rPr>
              <a:t>　</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9" name="正方形/長方形 8">
            <a:extLst>
              <a:ext uri="{FF2B5EF4-FFF2-40B4-BE49-F238E27FC236}">
                <a16:creationId xmlns:a16="http://schemas.microsoft.com/office/drawing/2014/main" id="{C9505C5D-0080-1445-9154-E6B920DAD505}"/>
              </a:ext>
            </a:extLst>
          </p:cNvPr>
          <p:cNvSpPr/>
          <p:nvPr/>
        </p:nvSpPr>
        <p:spPr>
          <a:xfrm>
            <a:off x="517470" y="4999913"/>
            <a:ext cx="1091430" cy="4693002"/>
          </a:xfrm>
          <a:prstGeom prst="rect">
            <a:avLst/>
          </a:prstGeom>
          <a:noFill/>
          <a:ln w="19050">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lnSpc>
                <a:spcPts val="1250"/>
              </a:lnSpc>
            </a:pPr>
            <a:r>
              <a:rPr kumimoji="1" lang="ja-JP" altLang="en-US" sz="1000" spc="-90" dirty="0">
                <a:solidFill>
                  <a:schemeClr val="tx1"/>
                </a:solidFill>
                <a:latin typeface="UD デジタル 教科書体 NK-R" panose="02020400000000000000" pitchFamily="18" charset="-128"/>
                <a:ea typeface="UD デジタル 教科書体 NK-R" panose="02020400000000000000" pitchFamily="18" charset="-128"/>
              </a:rPr>
              <a:t>問題</a:t>
            </a: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r>
              <a:rPr kumimoji="1" lang="ja-JP" altLang="en-US" sz="1000" spc="-90" dirty="0">
                <a:solidFill>
                  <a:schemeClr val="tx1"/>
                </a:solidFill>
                <a:latin typeface="UD デジタル 教科書体 NK-R" panose="02020400000000000000" pitchFamily="18" charset="-128"/>
                <a:ea typeface="UD デジタル 教科書体 NK-R" panose="02020400000000000000" pitchFamily="18" charset="-128"/>
              </a:rPr>
              <a:t>想定される誤り</a:t>
            </a: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r>
              <a:rPr kumimoji="1" lang="ja-JP" altLang="en-US" sz="1000" spc="-90" dirty="0">
                <a:solidFill>
                  <a:schemeClr val="tx1"/>
                </a:solidFill>
                <a:latin typeface="UD デジタル 教科書体 NK-R" panose="02020400000000000000" pitchFamily="18" charset="-128"/>
                <a:ea typeface="UD デジタル 教科書体 NK-R" panose="02020400000000000000" pitchFamily="18" charset="-128"/>
              </a:rPr>
              <a:t>指導の工夫</a:t>
            </a:r>
            <a:endPar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endParaRPr>
          </a:p>
        </p:txBody>
      </p:sp>
      <p:pic>
        <p:nvPicPr>
          <p:cNvPr id="11" name="図 10">
            <a:extLst>
              <a:ext uri="{FF2B5EF4-FFF2-40B4-BE49-F238E27FC236}">
                <a16:creationId xmlns:a16="http://schemas.microsoft.com/office/drawing/2014/main" id="{B1DB1512-19B8-0459-67DE-954C8EB8B761}"/>
              </a:ext>
            </a:extLst>
          </p:cNvPr>
          <p:cNvPicPr>
            <a:picLocks noChangeAspect="1"/>
          </p:cNvPicPr>
          <p:nvPr/>
        </p:nvPicPr>
        <p:blipFill>
          <a:blip r:embed="rId2"/>
          <a:srcRect r="50526" b="60502"/>
          <a:stretch>
            <a:fillRect/>
          </a:stretch>
        </p:blipFill>
        <p:spPr>
          <a:xfrm>
            <a:off x="788414" y="4167468"/>
            <a:ext cx="479449" cy="504256"/>
          </a:xfrm>
          <a:prstGeom prst="rect">
            <a:avLst/>
          </a:prstGeom>
        </p:spPr>
      </p:pic>
    </p:spTree>
    <p:extLst>
      <p:ext uri="{BB962C8B-B14F-4D97-AF65-F5344CB8AC3E}">
        <p14:creationId xmlns:p14="http://schemas.microsoft.com/office/powerpoint/2010/main" val="3913797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BAE66-56BE-81E0-9D5C-87A18A9CE8D6}"/>
            </a:ext>
          </a:extLst>
        </p:cNvPr>
        <p:cNvGrpSpPr/>
        <p:nvPr/>
      </p:nvGrpSpPr>
      <p:grpSpPr>
        <a:xfrm>
          <a:off x="0" y="0"/>
          <a:ext cx="0" cy="0"/>
          <a:chOff x="0" y="0"/>
          <a:chExt cx="0" cy="0"/>
        </a:xfrm>
      </p:grpSpPr>
      <p:sp>
        <p:nvSpPr>
          <p:cNvPr id="24" name="テキスト ボックス 23">
            <a:extLst>
              <a:ext uri="{FF2B5EF4-FFF2-40B4-BE49-F238E27FC236}">
                <a16:creationId xmlns:a16="http://schemas.microsoft.com/office/drawing/2014/main" id="{8F51E68D-C612-4D3A-74D6-95C2ED66483E}"/>
              </a:ext>
            </a:extLst>
          </p:cNvPr>
          <p:cNvSpPr txBox="1"/>
          <p:nvPr/>
        </p:nvSpPr>
        <p:spPr>
          <a:xfrm>
            <a:off x="328281" y="888423"/>
            <a:ext cx="3328427" cy="276999"/>
          </a:xfrm>
          <a:prstGeom prst="rect">
            <a:avLst/>
          </a:prstGeom>
          <a:solidFill>
            <a:srgbClr val="002060"/>
          </a:solidFill>
        </p:spPr>
        <p:txBody>
          <a:bodyPr wrap="square" rtlCol="0" anchor="ctr">
            <a:spAutoFit/>
          </a:bodyPr>
          <a:lstStyle/>
          <a:p>
            <a:r>
              <a:rPr kumimoji="1" lang="en-US" altLang="ja-JP" sz="1200" b="1" dirty="0">
                <a:solidFill>
                  <a:schemeClr val="bg1"/>
                </a:solidFill>
                <a:latin typeface="BIZ UDPゴシック" panose="020B0400000000000000" pitchFamily="50" charset="-128"/>
                <a:ea typeface="BIZ UDPゴシック" panose="020B0400000000000000" pitchFamily="50" charset="-128"/>
              </a:rPr>
              <a:t>Point</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２　学習内容に関わる系統性を理解する</a:t>
            </a:r>
          </a:p>
        </p:txBody>
      </p:sp>
      <p:sp>
        <p:nvSpPr>
          <p:cNvPr id="38" name="正方形/長方形 37">
            <a:extLst>
              <a:ext uri="{FF2B5EF4-FFF2-40B4-BE49-F238E27FC236}">
                <a16:creationId xmlns:a16="http://schemas.microsoft.com/office/drawing/2014/main" id="{2C7F320E-DD0D-FF5E-51EA-24013088BC8A}"/>
              </a:ext>
            </a:extLst>
          </p:cNvPr>
          <p:cNvSpPr/>
          <p:nvPr/>
        </p:nvSpPr>
        <p:spPr>
          <a:xfrm>
            <a:off x="3562350" y="1546368"/>
            <a:ext cx="2953325" cy="4190089"/>
          </a:xfrm>
          <a:prstGeom prst="rect">
            <a:avLst/>
          </a:pr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ts val="1900"/>
              </a:lnSpc>
            </a:pP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左の表は、「〇〇〇〇〇〇〇〇〇」に関係する各学年の学習内容と育成を目指す資質・能力の例を示したものです。　　</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9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指導に当たっては、育成を目指す資質・能力の発達の系統を意識するとともに、各領域の学習内容相互の関連も考慮する必要があります。</a:t>
            </a:r>
            <a:endParaRPr kumimoji="1" lang="en-US" altLang="ja-JP" sz="1200" dirty="0">
              <a:solidFill>
                <a:srgbClr val="FF0000"/>
              </a:solidFill>
              <a:latin typeface="UD デジタル 教科書体 NK-R" panose="02020400000000000000" pitchFamily="18" charset="-128"/>
              <a:ea typeface="UD デジタル 教科書体 NK-R" panose="02020400000000000000" pitchFamily="18" charset="-128"/>
            </a:endParaRPr>
          </a:p>
          <a:p>
            <a:pPr algn="just">
              <a:lnSpc>
                <a:spcPts val="1900"/>
              </a:lnSpc>
            </a:pP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　　そのため、担当学年の前後に</a:t>
            </a:r>
            <a:r>
              <a:rPr kumimoji="1" lang="ja-JP" altLang="en-US" sz="1200" b="1" spc="-90" dirty="0">
                <a:solidFill>
                  <a:srgbClr val="0070C0"/>
                </a:solidFill>
                <a:latin typeface="BIZ UDPゴシック" panose="020B0400000000000000" pitchFamily="50" charset="-128"/>
                <a:ea typeface="BIZ UDPゴシック" panose="020B0400000000000000" pitchFamily="50" charset="-128"/>
              </a:rPr>
              <a:t>児童が、「何を」、「どのように」学習して資質・能力を身に付けるのかというつながり</a:t>
            </a: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を考える必要があります。</a:t>
            </a:r>
            <a:endParaRPr kumimoji="1" lang="en-US" altLang="ja-JP" sz="12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900"/>
              </a:lnSpc>
            </a:pP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　　教師が育成を目指す資質・能力の系統性を理解することで、大切にしたい見方・考え方や数学的活動、数学的な表現を明確にすることができます。また、児童の定着状況に応じた学び直しや補充学習の機会を設定する判断基準になるなど、学年をまたいだ指導を円滑に行う上で重要です。</a:t>
            </a:r>
            <a:endParaRPr kumimoji="1" lang="en-US" altLang="ja-JP" sz="1200" spc="-90" dirty="0">
              <a:solidFill>
                <a:schemeClr val="tx1"/>
              </a:solidFill>
              <a:latin typeface="UD デジタル 教科書体 NK-R" panose="02020400000000000000" pitchFamily="18" charset="-128"/>
              <a:ea typeface="UD デジタル 教科書体 NK-R" panose="02020400000000000000" pitchFamily="18" charset="-128"/>
            </a:endParaRPr>
          </a:p>
        </p:txBody>
      </p:sp>
      <p:graphicFrame>
        <p:nvGraphicFramePr>
          <p:cNvPr id="40" name="表 39">
            <a:extLst>
              <a:ext uri="{FF2B5EF4-FFF2-40B4-BE49-F238E27FC236}">
                <a16:creationId xmlns:a16="http://schemas.microsoft.com/office/drawing/2014/main" id="{803C3896-9AB1-E9D1-B1C0-7D3BB82D0BDE}"/>
              </a:ext>
            </a:extLst>
          </p:cNvPr>
          <p:cNvGraphicFramePr>
            <a:graphicFrameLocks noGrp="1"/>
          </p:cNvGraphicFramePr>
          <p:nvPr>
            <p:extLst>
              <p:ext uri="{D42A27DB-BD31-4B8C-83A1-F6EECF244321}">
                <p14:modId xmlns:p14="http://schemas.microsoft.com/office/powerpoint/2010/main" val="94059384"/>
              </p:ext>
            </p:extLst>
          </p:nvPr>
        </p:nvGraphicFramePr>
        <p:xfrm>
          <a:off x="328281" y="1562333"/>
          <a:ext cx="3049919" cy="4174124"/>
        </p:xfrm>
        <a:graphic>
          <a:graphicData uri="http://schemas.openxmlformats.org/drawingml/2006/table">
            <a:tbl>
              <a:tblPr firstRow="1" bandRow="1">
                <a:tableStyleId>{7E9639D4-E3E2-4D34-9284-5A2195B3D0D7}</a:tableStyleId>
              </a:tblPr>
              <a:tblGrid>
                <a:gridCol w="429260">
                  <a:extLst>
                    <a:ext uri="{9D8B030D-6E8A-4147-A177-3AD203B41FA5}">
                      <a16:colId xmlns:a16="http://schemas.microsoft.com/office/drawing/2014/main" val="2632815973"/>
                    </a:ext>
                  </a:extLst>
                </a:gridCol>
                <a:gridCol w="1337906">
                  <a:extLst>
                    <a:ext uri="{9D8B030D-6E8A-4147-A177-3AD203B41FA5}">
                      <a16:colId xmlns:a16="http://schemas.microsoft.com/office/drawing/2014/main" val="3839955674"/>
                    </a:ext>
                  </a:extLst>
                </a:gridCol>
                <a:gridCol w="1282753">
                  <a:extLst>
                    <a:ext uri="{9D8B030D-6E8A-4147-A177-3AD203B41FA5}">
                      <a16:colId xmlns:a16="http://schemas.microsoft.com/office/drawing/2014/main" val="2053452813"/>
                    </a:ext>
                  </a:extLst>
                </a:gridCol>
              </a:tblGrid>
              <a:tr h="522254">
                <a:tc>
                  <a:txBody>
                    <a:bodyPr/>
                    <a:lstStyle/>
                    <a:p>
                      <a:pPr algn="ctr">
                        <a:lnSpc>
                          <a:spcPts val="1100"/>
                        </a:lnSpc>
                      </a:pPr>
                      <a:r>
                        <a:rPr kumimoji="1" lang="ja-JP" altLang="en-US" sz="1200" spc="-90" baseline="0" dirty="0">
                          <a:solidFill>
                            <a:schemeClr val="tx1"/>
                          </a:solidFill>
                        </a:rPr>
                        <a:t>学年</a:t>
                      </a:r>
                      <a:endParaRPr kumimoji="1" lang="ja-JP" altLang="en-US" sz="1200" spc="-90" baseline="0" dirty="0">
                        <a:solidFill>
                          <a:schemeClr val="tx1"/>
                        </a:solidFill>
                        <a:latin typeface="+mn-ea"/>
                        <a:ea typeface="+mn-ea"/>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lnSpc>
                          <a:spcPts val="1100"/>
                        </a:lnSpc>
                      </a:pPr>
                      <a:r>
                        <a:rPr kumimoji="1" lang="ja-JP" altLang="en-US" sz="1200" dirty="0">
                          <a:solidFill>
                            <a:schemeClr val="tx1"/>
                          </a:solidFill>
                        </a:rPr>
                        <a:t>学習内容</a:t>
                      </a:r>
                      <a:endParaRPr kumimoji="1" lang="ja-JP" altLang="en-US" sz="1200" dirty="0">
                        <a:solidFill>
                          <a:schemeClr val="tx1"/>
                        </a:solidFill>
                        <a:latin typeface="+mn-ea"/>
                        <a:ea typeface="+mn-ea"/>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lnSpc>
                          <a:spcPts val="1100"/>
                        </a:lnSpc>
                        <a:spcAft>
                          <a:spcPts val="300"/>
                        </a:spcAft>
                      </a:pPr>
                      <a:r>
                        <a:rPr kumimoji="1" lang="ja-JP" altLang="en-US" sz="1200" dirty="0">
                          <a:solidFill>
                            <a:schemeClr val="tx1"/>
                          </a:solidFill>
                          <a:latin typeface="+mn-ea"/>
                          <a:ea typeface="+mn-ea"/>
                        </a:rPr>
                        <a:t>育成を目指す</a:t>
                      </a:r>
                      <a:endParaRPr kumimoji="1" lang="en-US" altLang="ja-JP" sz="1200" dirty="0">
                        <a:solidFill>
                          <a:schemeClr val="tx1"/>
                        </a:solidFill>
                        <a:latin typeface="+mn-ea"/>
                        <a:ea typeface="+mn-ea"/>
                      </a:endParaRPr>
                    </a:p>
                    <a:p>
                      <a:pPr algn="ctr">
                        <a:lnSpc>
                          <a:spcPts val="1100"/>
                        </a:lnSpc>
                      </a:pPr>
                      <a:r>
                        <a:rPr kumimoji="1" lang="ja-JP" altLang="en-US" sz="1200" dirty="0">
                          <a:solidFill>
                            <a:schemeClr val="tx1"/>
                          </a:solidFill>
                          <a:latin typeface="+mn-ea"/>
                          <a:ea typeface="+mn-ea"/>
                        </a:rPr>
                        <a:t>資質・能力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574637953"/>
                  </a:ext>
                </a:extLst>
              </a:tr>
              <a:tr h="608645">
                <a:tc>
                  <a:txBody>
                    <a:bodyPr/>
                    <a:lstStyle/>
                    <a:p>
                      <a:pPr algn="ctr">
                        <a:lnSpc>
                          <a:spcPts val="12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１</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200"/>
                        </a:lnSpc>
                      </a:pP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200"/>
                        </a:lnSpc>
                      </a:pP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0712539"/>
                  </a:ext>
                </a:extLst>
              </a:tr>
              <a:tr h="608645">
                <a:tc>
                  <a:txBody>
                    <a:bodyPr/>
                    <a:lstStyle/>
                    <a:p>
                      <a:pPr algn="ctr">
                        <a:lnSpc>
                          <a:spcPts val="12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２</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200"/>
                        </a:lnSpc>
                      </a:pP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66639410"/>
                  </a:ext>
                </a:extLst>
              </a:tr>
              <a:tr h="608645">
                <a:tc>
                  <a:txBody>
                    <a:bodyPr/>
                    <a:lstStyle/>
                    <a:p>
                      <a:pPr algn="ctr">
                        <a:lnSpc>
                          <a:spcPts val="1200"/>
                        </a:lnSpc>
                      </a:pPr>
                      <a:r>
                        <a:rPr kumimoji="1" lang="ja-JP" altLang="en-US" sz="1200">
                          <a:solidFill>
                            <a:schemeClr val="tx1"/>
                          </a:solidFill>
                          <a:latin typeface="UD デジタル 教科書体 NK-R" panose="02020400000000000000" pitchFamily="18" charset="-128"/>
                          <a:ea typeface="UD デジタル 教科書体 NK-R" panose="02020400000000000000" pitchFamily="18" charset="-128"/>
                        </a:rPr>
                        <a:t>３</a:t>
                      </a: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200"/>
                        </a:lnSpc>
                      </a:pP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9587710"/>
                  </a:ext>
                </a:extLst>
              </a:tr>
              <a:tr h="608645">
                <a:tc>
                  <a:txBody>
                    <a:bodyPr/>
                    <a:lstStyle/>
                    <a:p>
                      <a:pPr algn="ctr">
                        <a:lnSpc>
                          <a:spcPts val="12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４</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685800" rtl="0" eaLnBrk="1" fontAlgn="auto" latinLnBrk="0" hangingPunct="1">
                        <a:lnSpc>
                          <a:spcPts val="1200"/>
                        </a:lnSpc>
                        <a:spcBef>
                          <a:spcPts val="0"/>
                        </a:spcBef>
                        <a:spcAft>
                          <a:spcPts val="0"/>
                        </a:spcAft>
                        <a:buClrTx/>
                        <a:buSzTx/>
                        <a:buFontTx/>
                        <a:buNone/>
                        <a:tabLst/>
                        <a:defRPr/>
                      </a:pP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200"/>
                        </a:lnSpc>
                      </a:pP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7915747"/>
                  </a:ext>
                </a:extLst>
              </a:tr>
              <a:tr h="608645">
                <a:tc>
                  <a:txBody>
                    <a:bodyPr/>
                    <a:lstStyle/>
                    <a:p>
                      <a:pPr algn="ctr">
                        <a:lnSpc>
                          <a:spcPts val="12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５</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685800" rtl="0" eaLnBrk="1" fontAlgn="auto" latinLnBrk="0" hangingPunct="1">
                        <a:lnSpc>
                          <a:spcPts val="1200"/>
                        </a:lnSpc>
                        <a:spcBef>
                          <a:spcPts val="0"/>
                        </a:spcBef>
                        <a:spcAft>
                          <a:spcPts val="0"/>
                        </a:spcAft>
                        <a:buClrTx/>
                        <a:buSzTx/>
                        <a:buFontTx/>
                        <a:buNone/>
                        <a:tabLst/>
                        <a:defRPr/>
                      </a:pP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685800" rtl="0" eaLnBrk="1" fontAlgn="auto" latinLnBrk="0" hangingPunct="1">
                        <a:lnSpc>
                          <a:spcPts val="1200"/>
                        </a:lnSpc>
                        <a:spcBef>
                          <a:spcPts val="0"/>
                        </a:spcBef>
                        <a:spcAft>
                          <a:spcPts val="0"/>
                        </a:spcAft>
                        <a:buClrTx/>
                        <a:buSzTx/>
                        <a:buFontTx/>
                        <a:buNone/>
                        <a:tabLst/>
                        <a:defRPr/>
                      </a:pPr>
                      <a:endParaRPr lang="ja-JP" altLang="en-US" dirty="0"/>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915161"/>
                  </a:ext>
                </a:extLst>
              </a:tr>
              <a:tr h="608645">
                <a:tc>
                  <a:txBody>
                    <a:bodyPr/>
                    <a:lstStyle/>
                    <a:p>
                      <a:pPr algn="ctr">
                        <a:lnSpc>
                          <a:spcPts val="1200"/>
                        </a:lnSpc>
                      </a:pPr>
                      <a:r>
                        <a:rPr kumimoji="1" lang="ja-JP" altLang="en-US" sz="1200">
                          <a:solidFill>
                            <a:schemeClr val="tx1"/>
                          </a:solidFill>
                          <a:latin typeface="UD デジタル 教科書体 NK-R" panose="02020400000000000000" pitchFamily="18" charset="-128"/>
                          <a:ea typeface="UD デジタル 教科書体 NK-R" panose="02020400000000000000" pitchFamily="18" charset="-128"/>
                        </a:rPr>
                        <a:t>６</a:t>
                      </a: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200"/>
                        </a:lnSpc>
                      </a:pP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200"/>
                        </a:lnSpc>
                      </a:pP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9587571"/>
                  </a:ext>
                </a:extLst>
              </a:tr>
            </a:tbl>
          </a:graphicData>
        </a:graphic>
      </p:graphicFrame>
      <p:sp>
        <p:nvSpPr>
          <p:cNvPr id="39" name="正方形/長方形 38">
            <a:extLst>
              <a:ext uri="{FF2B5EF4-FFF2-40B4-BE49-F238E27FC236}">
                <a16:creationId xmlns:a16="http://schemas.microsoft.com/office/drawing/2014/main" id="{EBEFD6DF-1F98-B811-7FC3-C6EBC25A6D52}"/>
              </a:ext>
            </a:extLst>
          </p:cNvPr>
          <p:cNvSpPr/>
          <p:nvPr/>
        </p:nvSpPr>
        <p:spPr>
          <a:xfrm>
            <a:off x="3980812" y="873350"/>
            <a:ext cx="1581788" cy="3132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900" dirty="0">
                <a:solidFill>
                  <a:schemeClr val="tx1"/>
                </a:solidFill>
                <a:latin typeface="BIZ UDPゴシック" panose="020B0400000000000000" pitchFamily="50" charset="-128"/>
                <a:ea typeface="BIZ UDPゴシック" panose="020B0400000000000000" pitchFamily="50" charset="-128"/>
              </a:rPr>
              <a:t>参考：小学校学習指導要領</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r>
              <a:rPr lang="ja-JP" altLang="en-US" sz="900" dirty="0">
                <a:solidFill>
                  <a:schemeClr val="tx1"/>
                </a:solidFill>
                <a:latin typeface="BIZ UDPゴシック" panose="020B0400000000000000" pitchFamily="50" charset="-128"/>
                <a:ea typeface="BIZ UDPゴシック" panose="020B0400000000000000" pitchFamily="50" charset="-128"/>
              </a:rPr>
              <a:t>　　　　（平成</a:t>
            </a:r>
            <a:r>
              <a:rPr lang="en-US" altLang="ja-JP" sz="900" dirty="0">
                <a:solidFill>
                  <a:schemeClr val="tx1"/>
                </a:solidFill>
                <a:latin typeface="BIZ UDPゴシック" panose="020B0400000000000000" pitchFamily="50" charset="-128"/>
                <a:ea typeface="BIZ UDPゴシック" panose="020B0400000000000000" pitchFamily="50" charset="-128"/>
              </a:rPr>
              <a:t>29</a:t>
            </a:r>
            <a:r>
              <a:rPr lang="ja-JP" altLang="en-US" sz="900" dirty="0">
                <a:solidFill>
                  <a:schemeClr val="tx1"/>
                </a:solidFill>
                <a:latin typeface="BIZ UDPゴシック" panose="020B0400000000000000" pitchFamily="50" charset="-128"/>
                <a:ea typeface="BIZ UDPゴシック" panose="020B0400000000000000" pitchFamily="50" charset="-128"/>
              </a:rPr>
              <a:t>年告示）解説</a:t>
            </a:r>
            <a:endParaRPr lang="en-US" altLang="ja-JP" sz="900" dirty="0">
              <a:solidFill>
                <a:schemeClr val="tx1"/>
              </a:solidFill>
              <a:latin typeface="BIZ UDPゴシック" panose="020B0400000000000000" pitchFamily="50" charset="-128"/>
              <a:ea typeface="BIZ UDPゴシック" panose="020B0400000000000000" pitchFamily="50" charset="-128"/>
            </a:endParaRPr>
          </a:p>
        </p:txBody>
      </p:sp>
      <p:sp>
        <p:nvSpPr>
          <p:cNvPr id="41" name="二等辺三角形 40"/>
          <p:cNvSpPr/>
          <p:nvPr/>
        </p:nvSpPr>
        <p:spPr>
          <a:xfrm rot="5400000">
            <a:off x="3699717" y="975251"/>
            <a:ext cx="238086" cy="110240"/>
          </a:xfrm>
          <a:prstGeom prst="triangl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548A0796-499E-8BC7-05A5-9B9199BB6E13}"/>
              </a:ext>
            </a:extLst>
          </p:cNvPr>
          <p:cNvSpPr/>
          <p:nvPr/>
        </p:nvSpPr>
        <p:spPr>
          <a:xfrm>
            <a:off x="1063185" y="434065"/>
            <a:ext cx="5519997" cy="705867"/>
          </a:xfrm>
          <a:prstGeom prst="rect">
            <a:avLst/>
          </a:prstGeom>
          <a:noFill/>
          <a:ln w="19050">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lnSpc>
                <a:spcPts val="1600"/>
              </a:lnSpc>
            </a:pPr>
            <a:r>
              <a:rPr kumimoji="1" lang="ja-JP" altLang="en-US" sz="1200">
                <a:solidFill>
                  <a:schemeClr val="tx1"/>
                </a:solidFill>
                <a:latin typeface="UD デジタル 教科書体 NK-R" panose="02020400000000000000" pitchFamily="18" charset="-128"/>
                <a:ea typeface="UD デジタル 教科書体 NK-R" panose="02020400000000000000" pitchFamily="18" charset="-128"/>
              </a:rPr>
              <a:t>　　</a:t>
            </a: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pic>
        <p:nvPicPr>
          <p:cNvPr id="34" name="図 33"/>
          <p:cNvPicPr>
            <a:picLocks noChangeAspect="1"/>
          </p:cNvPicPr>
          <p:nvPr/>
        </p:nvPicPr>
        <p:blipFill>
          <a:blip r:embed="rId2"/>
          <a:stretch>
            <a:fillRect/>
          </a:stretch>
        </p:blipFill>
        <p:spPr>
          <a:xfrm>
            <a:off x="5605991" y="795782"/>
            <a:ext cx="466631" cy="473329"/>
          </a:xfrm>
          <a:prstGeom prst="rect">
            <a:avLst/>
          </a:prstGeom>
        </p:spPr>
      </p:pic>
      <p:sp>
        <p:nvSpPr>
          <p:cNvPr id="37" name="二等辺三角形 36"/>
          <p:cNvSpPr/>
          <p:nvPr/>
        </p:nvSpPr>
        <p:spPr>
          <a:xfrm rot="10800000">
            <a:off x="2632710" y="5898383"/>
            <a:ext cx="1592580" cy="302041"/>
          </a:xfrm>
          <a:prstGeom prst="triangl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角丸四角形吹き出し 42">
            <a:extLst>
              <a:ext uri="{FF2B5EF4-FFF2-40B4-BE49-F238E27FC236}">
                <a16:creationId xmlns:a16="http://schemas.microsoft.com/office/drawing/2014/main" id="{3E359C78-CCA6-80A8-365F-4D359AE3A25C}"/>
              </a:ext>
            </a:extLst>
          </p:cNvPr>
          <p:cNvSpPr/>
          <p:nvPr/>
        </p:nvSpPr>
        <p:spPr>
          <a:xfrm>
            <a:off x="1333501" y="6284829"/>
            <a:ext cx="5028146" cy="960260"/>
          </a:xfrm>
          <a:prstGeom prst="wedgeRoundRectCallout">
            <a:avLst>
              <a:gd name="adj1" fmla="val -54174"/>
              <a:gd name="adj2" fmla="val 7460"/>
              <a:gd name="adj3" fmla="val 16667"/>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a:extLst>
              <a:ext uri="{FF2B5EF4-FFF2-40B4-BE49-F238E27FC236}">
                <a16:creationId xmlns:a16="http://schemas.microsoft.com/office/drawing/2014/main" id="{8E49F769-8A45-BF90-CB96-6B45F47D16E0}"/>
              </a:ext>
            </a:extLst>
          </p:cNvPr>
          <p:cNvSpPr/>
          <p:nvPr/>
        </p:nvSpPr>
        <p:spPr>
          <a:xfrm>
            <a:off x="1333500" y="6331868"/>
            <a:ext cx="5028146" cy="917885"/>
          </a:xfrm>
          <a:prstGeom prst="rect">
            <a:avLst/>
          </a:prstGeom>
          <a:noFill/>
          <a:ln w="19050">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lnSpc>
                <a:spcPts val="1600"/>
              </a:lnSpc>
            </a:pP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　　あなたが次に行う授業では、取り上げる問題に関連して、児童は前学年までにどのようなことを学習していますか。</a:t>
            </a:r>
            <a:endParaRPr kumimoji="1" lang="en-US" altLang="ja-JP" sz="12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600"/>
              </a:lnSpc>
            </a:pP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　　また、次の学年以降にどのようなことを学習しますか。</a:t>
            </a:r>
            <a:endParaRPr kumimoji="1" lang="en-US" altLang="ja-JP" sz="12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600"/>
              </a:lnSpc>
            </a:pP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　　そして、どのような数学的活動や数学的な表現を大切にしますか。</a:t>
            </a:r>
            <a:endParaRPr kumimoji="1" lang="en-US" altLang="ja-JP" sz="1200" spc="-9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5" name="正方形/長方形 44">
            <a:extLst>
              <a:ext uri="{FF2B5EF4-FFF2-40B4-BE49-F238E27FC236}">
                <a16:creationId xmlns:a16="http://schemas.microsoft.com/office/drawing/2014/main" id="{802C158F-EE74-CF4A-A4E8-144E5BAEABA0}"/>
              </a:ext>
            </a:extLst>
          </p:cNvPr>
          <p:cNvSpPr/>
          <p:nvPr/>
        </p:nvSpPr>
        <p:spPr>
          <a:xfrm>
            <a:off x="328281" y="7377118"/>
            <a:ext cx="6187394" cy="1969808"/>
          </a:xfrm>
          <a:prstGeom prst="rect">
            <a:avLst/>
          </a:prstGeom>
          <a:solidFill>
            <a:schemeClr val="accent4">
              <a:lumMod val="20000"/>
              <a:lumOff val="8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lnSpc>
                <a:spcPts val="2000"/>
              </a:lnSpc>
            </a:pPr>
            <a:r>
              <a:rPr kumimoji="1" lang="ja-JP" altLang="en-US" sz="1200">
                <a:solidFill>
                  <a:schemeClr val="tx1"/>
                </a:solidFill>
                <a:latin typeface="UD デジタル 教科書体 NK-R" panose="02020400000000000000" pitchFamily="18" charset="-128"/>
                <a:ea typeface="UD デジタル 教科書体 NK-R" panose="02020400000000000000" pitchFamily="18" charset="-128"/>
              </a:rPr>
              <a:t>　</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7" name="正方形/長方形 46">
            <a:extLst>
              <a:ext uri="{FF2B5EF4-FFF2-40B4-BE49-F238E27FC236}">
                <a16:creationId xmlns:a16="http://schemas.microsoft.com/office/drawing/2014/main" id="{8E49F769-8A45-BF90-CB96-6B45F47D16E0}"/>
              </a:ext>
            </a:extLst>
          </p:cNvPr>
          <p:cNvSpPr/>
          <p:nvPr/>
        </p:nvSpPr>
        <p:spPr>
          <a:xfrm>
            <a:off x="417181" y="7397943"/>
            <a:ext cx="5012069" cy="1660962"/>
          </a:xfrm>
          <a:prstGeom prst="rect">
            <a:avLst/>
          </a:prstGeom>
          <a:noFill/>
          <a:ln w="19050">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lnSpc>
                <a:spcPts val="1250"/>
              </a:lnSpc>
            </a:pPr>
            <a:r>
              <a:rPr kumimoji="1" lang="ja-JP" altLang="en-US" sz="1000" spc="-90" dirty="0">
                <a:solidFill>
                  <a:schemeClr val="tx1"/>
                </a:solidFill>
                <a:latin typeface="UD デジタル 教科書体 NK-R" panose="02020400000000000000" pitchFamily="18" charset="-128"/>
                <a:ea typeface="UD デジタル 教科書体 NK-R" panose="02020400000000000000" pitchFamily="18" charset="-128"/>
              </a:rPr>
              <a:t>前学年までに学習したこと</a:t>
            </a: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r>
              <a:rPr kumimoji="1" lang="ja-JP" altLang="en-US" sz="1000" spc="-90" dirty="0">
                <a:solidFill>
                  <a:schemeClr val="tx1"/>
                </a:solidFill>
                <a:latin typeface="UD デジタル 教科書体 NK-R" panose="02020400000000000000" pitchFamily="18" charset="-128"/>
                <a:ea typeface="UD デジタル 教科書体 NK-R" panose="02020400000000000000" pitchFamily="18" charset="-128"/>
              </a:rPr>
              <a:t>次の学年以降に学習すること</a:t>
            </a: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r>
              <a:rPr kumimoji="1" lang="ja-JP" altLang="en-US" sz="1000" spc="-90" dirty="0">
                <a:solidFill>
                  <a:schemeClr val="tx1"/>
                </a:solidFill>
                <a:latin typeface="UD デジタル 教科書体 NK-R" panose="02020400000000000000" pitchFamily="18" charset="-128"/>
                <a:ea typeface="UD デジタル 教科書体 NK-R" panose="02020400000000000000" pitchFamily="18" charset="-128"/>
              </a:rPr>
              <a:t>大切にしたい見方・考え方や数学的活動、数学的な表現</a:t>
            </a:r>
            <a:endPar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7" name="正方形/長方形 16">
            <a:extLst>
              <a:ext uri="{FF2B5EF4-FFF2-40B4-BE49-F238E27FC236}">
                <a16:creationId xmlns:a16="http://schemas.microsoft.com/office/drawing/2014/main" id="{485DAAC2-E750-7332-7043-53A4464D30C4}"/>
              </a:ext>
            </a:extLst>
          </p:cNvPr>
          <p:cNvSpPr/>
          <p:nvPr/>
        </p:nvSpPr>
        <p:spPr>
          <a:xfrm>
            <a:off x="6047632" y="876052"/>
            <a:ext cx="743875" cy="3132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700" dirty="0">
                <a:solidFill>
                  <a:schemeClr val="tx1"/>
                </a:solidFill>
                <a:latin typeface="BIZ UDPゴシック" panose="020B0400000000000000" pitchFamily="50" charset="-128"/>
                <a:ea typeface="BIZ UDPゴシック" panose="020B0400000000000000" pitchFamily="50" charset="-128"/>
              </a:rPr>
              <a:t>算数編</a:t>
            </a:r>
            <a:endParaRPr lang="en-US" altLang="ja-JP" sz="700" dirty="0">
              <a:solidFill>
                <a:schemeClr val="tx1"/>
              </a:solidFill>
              <a:latin typeface="BIZ UDPゴシック" panose="020B0400000000000000" pitchFamily="50" charset="-128"/>
              <a:ea typeface="BIZ UDPゴシック" panose="020B0400000000000000" pitchFamily="50" charset="-128"/>
            </a:endParaRPr>
          </a:p>
          <a:p>
            <a:r>
              <a:rPr lang="ja-JP" altLang="en-US" sz="700" dirty="0">
                <a:solidFill>
                  <a:schemeClr val="tx1"/>
                </a:solidFill>
                <a:latin typeface="BIZ UDPゴシック" panose="020B0400000000000000" pitchFamily="50" charset="-128"/>
                <a:ea typeface="BIZ UDPゴシック" panose="020B0400000000000000" pitchFamily="50" charset="-128"/>
              </a:rPr>
              <a:t>（</a:t>
            </a:r>
            <a:r>
              <a:rPr lang="en-US" altLang="ja-JP" sz="700" dirty="0">
                <a:solidFill>
                  <a:schemeClr val="tx1"/>
                </a:solidFill>
                <a:latin typeface="BIZ UDPゴシック" panose="020B0400000000000000" pitchFamily="50" charset="-128"/>
                <a:ea typeface="BIZ UDPゴシック" panose="020B0400000000000000" pitchFamily="50" charset="-128"/>
              </a:rPr>
              <a:t>P.</a:t>
            </a:r>
            <a:r>
              <a:rPr lang="ja-JP" altLang="en-US" sz="700" dirty="0">
                <a:solidFill>
                  <a:schemeClr val="tx1"/>
                </a:solidFill>
                <a:latin typeface="BIZ UDPゴシック" panose="020B0400000000000000" pitchFamily="50" charset="-128"/>
                <a:ea typeface="BIZ UDPゴシック" panose="020B0400000000000000" pitchFamily="50" charset="-128"/>
              </a:rPr>
              <a:t>４２～７２）</a:t>
            </a:r>
          </a:p>
        </p:txBody>
      </p:sp>
      <p:pic>
        <p:nvPicPr>
          <p:cNvPr id="4" name="図 3">
            <a:extLst>
              <a:ext uri="{FF2B5EF4-FFF2-40B4-BE49-F238E27FC236}">
                <a16:creationId xmlns:a16="http://schemas.microsoft.com/office/drawing/2014/main" id="{3BEA15CD-5B0B-AE26-EC1F-6C1C8DD6A5BC}"/>
              </a:ext>
            </a:extLst>
          </p:cNvPr>
          <p:cNvPicPr>
            <a:picLocks noChangeAspect="1"/>
          </p:cNvPicPr>
          <p:nvPr/>
        </p:nvPicPr>
        <p:blipFill>
          <a:blip r:embed="rId3"/>
          <a:srcRect r="50526" b="60502"/>
          <a:stretch>
            <a:fillRect/>
          </a:stretch>
        </p:blipFill>
        <p:spPr>
          <a:xfrm>
            <a:off x="583736" y="6580488"/>
            <a:ext cx="479449" cy="504256"/>
          </a:xfrm>
          <a:prstGeom prst="rect">
            <a:avLst/>
          </a:prstGeom>
        </p:spPr>
      </p:pic>
      <p:sp>
        <p:nvSpPr>
          <p:cNvPr id="5" name="角丸四角形 1">
            <a:extLst>
              <a:ext uri="{FF2B5EF4-FFF2-40B4-BE49-F238E27FC236}">
                <a16:creationId xmlns:a16="http://schemas.microsoft.com/office/drawing/2014/main" id="{09FDD810-BF59-99D6-075B-90C41638B0F5}"/>
              </a:ext>
            </a:extLst>
          </p:cNvPr>
          <p:cNvSpPr/>
          <p:nvPr/>
        </p:nvSpPr>
        <p:spPr>
          <a:xfrm>
            <a:off x="0" y="0"/>
            <a:ext cx="6858000" cy="511748"/>
          </a:xfrm>
          <a:prstGeom prst="roundRect">
            <a:avLst>
              <a:gd name="adj" fmla="val 0"/>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t"/>
          <a:lstStyle/>
          <a:p>
            <a:pPr algn="ctr"/>
            <a:r>
              <a:rPr kumimoji="1" lang="en-US" altLang="ja-JP" b="1" dirty="0">
                <a:latin typeface="BIZ UDGothic" panose="020B0400000000000000" pitchFamily="49" charset="-128"/>
                <a:ea typeface="BIZ UDGothic" panose="020B0400000000000000" pitchFamily="49" charset="-128"/>
              </a:rPr>
              <a:t>【</a:t>
            </a:r>
            <a:r>
              <a:rPr kumimoji="1" lang="ja-JP" altLang="en-US" b="1" dirty="0">
                <a:latin typeface="BIZ UDGothic" panose="020B0400000000000000" pitchFamily="49" charset="-128"/>
                <a:ea typeface="BIZ UDGothic" panose="020B0400000000000000" pitchFamily="49" charset="-128"/>
              </a:rPr>
              <a:t>別紙２</a:t>
            </a:r>
            <a:r>
              <a:rPr kumimoji="1" lang="en-US" altLang="ja-JP" b="1" dirty="0">
                <a:latin typeface="BIZ UDGothic" panose="020B0400000000000000" pitchFamily="49" charset="-128"/>
                <a:ea typeface="BIZ UDGothic" panose="020B0400000000000000" pitchFamily="49" charset="-128"/>
              </a:rPr>
              <a:t>】</a:t>
            </a:r>
            <a:r>
              <a:rPr kumimoji="1" lang="ja-JP" altLang="en-US" b="1" dirty="0">
                <a:latin typeface="BIZ UDGothic" panose="020B0400000000000000" pitchFamily="49" charset="-128"/>
                <a:ea typeface="BIZ UDGothic" panose="020B0400000000000000" pitchFamily="49" charset="-128"/>
              </a:rPr>
              <a:t>算数の指導で大切にしたい</a:t>
            </a:r>
            <a:r>
              <a:rPr kumimoji="1" lang="ja-JP" altLang="en-US" sz="2400" b="1" dirty="0">
                <a:solidFill>
                  <a:srgbClr val="FFC000"/>
                </a:solidFill>
                <a:latin typeface="BIZ UDGothic" panose="020B0400000000000000" pitchFamily="49" charset="-128"/>
                <a:ea typeface="BIZ UDGothic" panose="020B0400000000000000" pitchFamily="49" charset="-128"/>
              </a:rPr>
              <a:t>３</a:t>
            </a:r>
            <a:r>
              <a:rPr kumimoji="1" lang="ja-JP" altLang="en-US" b="1" dirty="0">
                <a:latin typeface="BIZ UDGothic" panose="020B0400000000000000" pitchFamily="49" charset="-128"/>
                <a:ea typeface="BIZ UDGothic" panose="020B0400000000000000" pitchFamily="49" charset="-128"/>
              </a:rPr>
              <a:t>つのポイント活用シート</a:t>
            </a:r>
          </a:p>
        </p:txBody>
      </p:sp>
    </p:spTree>
    <p:extLst>
      <p:ext uri="{BB962C8B-B14F-4D97-AF65-F5344CB8AC3E}">
        <p14:creationId xmlns:p14="http://schemas.microsoft.com/office/powerpoint/2010/main" val="3247400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BAE66-56BE-81E0-9D5C-87A18A9CE8D6}"/>
            </a:ext>
          </a:extLst>
        </p:cNvPr>
        <p:cNvGrpSpPr/>
        <p:nvPr/>
      </p:nvGrpSpPr>
      <p:grpSpPr>
        <a:xfrm>
          <a:off x="0" y="0"/>
          <a:ext cx="0" cy="0"/>
          <a:chOff x="0" y="0"/>
          <a:chExt cx="0" cy="0"/>
        </a:xfrm>
      </p:grpSpPr>
      <p:sp>
        <p:nvSpPr>
          <p:cNvPr id="16" name="テキスト ボックス 15">
            <a:extLst>
              <a:ext uri="{FF2B5EF4-FFF2-40B4-BE49-F238E27FC236}">
                <a16:creationId xmlns:a16="http://schemas.microsoft.com/office/drawing/2014/main" id="{42187DB8-0C52-305D-3836-903F8825600E}"/>
              </a:ext>
            </a:extLst>
          </p:cNvPr>
          <p:cNvSpPr txBox="1"/>
          <p:nvPr/>
        </p:nvSpPr>
        <p:spPr>
          <a:xfrm>
            <a:off x="2323089" y="3317714"/>
            <a:ext cx="353943" cy="808560"/>
          </a:xfrm>
          <a:prstGeom prst="rect">
            <a:avLst/>
          </a:prstGeom>
          <a:noFill/>
        </p:spPr>
        <p:txBody>
          <a:bodyPr vert="eaVert" wrap="square" rtlCol="0">
            <a:spAutoFit/>
          </a:bodyPr>
          <a:lstStyle/>
          <a:p>
            <a:pPr algn="r"/>
            <a:r>
              <a:rPr kumimoji="1" lang="ja-JP" altLang="en-US" sz="1100" dirty="0">
                <a:latin typeface="BIZ UDGothic" panose="020B0400000000000000" pitchFamily="49" charset="-128"/>
                <a:ea typeface="BIZ UDGothic" panose="020B0400000000000000" pitchFamily="49" charset="-128"/>
              </a:rPr>
              <a:t>具体的</a:t>
            </a:r>
          </a:p>
        </p:txBody>
      </p:sp>
      <p:sp>
        <p:nvSpPr>
          <p:cNvPr id="17" name="テキスト ボックス 16">
            <a:extLst>
              <a:ext uri="{FF2B5EF4-FFF2-40B4-BE49-F238E27FC236}">
                <a16:creationId xmlns:a16="http://schemas.microsoft.com/office/drawing/2014/main" id="{BADD7A99-7F01-6CC1-A16F-0ADFC92D1812}"/>
              </a:ext>
            </a:extLst>
          </p:cNvPr>
          <p:cNvSpPr txBox="1"/>
          <p:nvPr/>
        </p:nvSpPr>
        <p:spPr>
          <a:xfrm>
            <a:off x="2323789" y="1761384"/>
            <a:ext cx="353943" cy="834429"/>
          </a:xfrm>
          <a:prstGeom prst="rect">
            <a:avLst/>
          </a:prstGeom>
          <a:noFill/>
        </p:spPr>
        <p:txBody>
          <a:bodyPr vert="eaVert" wrap="square" rtlCol="0">
            <a:spAutoFit/>
          </a:bodyPr>
          <a:lstStyle/>
          <a:p>
            <a:r>
              <a:rPr kumimoji="1" lang="ja-JP" altLang="en-US" sz="1100" dirty="0">
                <a:latin typeface="BIZ UDGothic" panose="020B0400000000000000" pitchFamily="49" charset="-128"/>
                <a:ea typeface="BIZ UDGothic" panose="020B0400000000000000" pitchFamily="49" charset="-128"/>
              </a:rPr>
              <a:t>抽象的</a:t>
            </a:r>
          </a:p>
        </p:txBody>
      </p:sp>
      <p:graphicFrame>
        <p:nvGraphicFramePr>
          <p:cNvPr id="19" name="表 18">
            <a:extLst>
              <a:ext uri="{FF2B5EF4-FFF2-40B4-BE49-F238E27FC236}">
                <a16:creationId xmlns:a16="http://schemas.microsoft.com/office/drawing/2014/main" id="{78A5E81F-4C27-7602-2F79-84FC3E3164C1}"/>
              </a:ext>
            </a:extLst>
          </p:cNvPr>
          <p:cNvGraphicFramePr>
            <a:graphicFrameLocks noGrp="1"/>
          </p:cNvGraphicFramePr>
          <p:nvPr/>
        </p:nvGraphicFramePr>
        <p:xfrm>
          <a:off x="381622" y="1787549"/>
          <a:ext cx="1950012" cy="2358475"/>
        </p:xfrm>
        <a:graphic>
          <a:graphicData uri="http://schemas.openxmlformats.org/drawingml/2006/table">
            <a:tbl>
              <a:tblPr firstRow="1" bandRow="1">
                <a:tableStyleId>{5C22544A-7EE6-4342-B048-85BDC9FD1C3A}</a:tableStyleId>
              </a:tblPr>
              <a:tblGrid>
                <a:gridCol w="1950012">
                  <a:extLst>
                    <a:ext uri="{9D8B030D-6E8A-4147-A177-3AD203B41FA5}">
                      <a16:colId xmlns:a16="http://schemas.microsoft.com/office/drawing/2014/main" val="1035621232"/>
                    </a:ext>
                  </a:extLst>
                </a:gridCol>
              </a:tblGrid>
              <a:tr h="471695">
                <a:tc>
                  <a:txBody>
                    <a:bodyPr/>
                    <a:lstStyle/>
                    <a:p>
                      <a:pPr algn="ctr">
                        <a:lnSpc>
                          <a:spcPts val="1320"/>
                        </a:lnSpc>
                      </a:pPr>
                      <a:r>
                        <a:rPr kumimoji="1" lang="ja-JP" altLang="en-US" sz="1100" b="1" dirty="0">
                          <a:solidFill>
                            <a:schemeClr val="tx1"/>
                          </a:solidFill>
                        </a:rPr>
                        <a:t>数字、文字、式、記号</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extLst>
                  <a:ext uri="{0D108BD9-81ED-4DB2-BD59-A6C34878D82A}">
                    <a16:rowId xmlns:a16="http://schemas.microsoft.com/office/drawing/2014/main" val="1729354934"/>
                  </a:ext>
                </a:extLst>
              </a:tr>
              <a:tr h="471695">
                <a:tc>
                  <a:txBody>
                    <a:bodyPr/>
                    <a:lstStyle/>
                    <a:p>
                      <a:pPr marL="0" marR="0" lvl="0" indent="0" algn="ctr" defTabSz="685800" rtl="0" eaLnBrk="1" fontAlgn="auto" latinLnBrk="0" hangingPunct="1">
                        <a:lnSpc>
                          <a:spcPts val="1320"/>
                        </a:lnSpc>
                        <a:spcBef>
                          <a:spcPts val="0"/>
                        </a:spcBef>
                        <a:spcAft>
                          <a:spcPts val="0"/>
                        </a:spcAft>
                        <a:buClrTx/>
                        <a:buSzTx/>
                        <a:buFontTx/>
                        <a:buNone/>
                        <a:tabLst/>
                        <a:defRPr/>
                      </a:pPr>
                      <a:r>
                        <a:rPr kumimoji="1" lang="ja-JP" altLang="en-US" sz="1100" b="1" dirty="0">
                          <a:solidFill>
                            <a:schemeClr val="tx1"/>
                          </a:solidFill>
                        </a:rPr>
                        <a:t>言葉</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extLst>
                  <a:ext uri="{0D108BD9-81ED-4DB2-BD59-A6C34878D82A}">
                    <a16:rowId xmlns:a16="http://schemas.microsoft.com/office/drawing/2014/main" val="1623779852"/>
                  </a:ext>
                </a:extLst>
              </a:tr>
              <a:tr h="471695">
                <a:tc>
                  <a:txBody>
                    <a:bodyPr/>
                    <a:lstStyle/>
                    <a:p>
                      <a:pPr marL="0" marR="0" lvl="0" indent="0" algn="ctr" defTabSz="685800" rtl="0" eaLnBrk="1" fontAlgn="auto" latinLnBrk="0" hangingPunct="1">
                        <a:lnSpc>
                          <a:spcPts val="1320"/>
                        </a:lnSpc>
                        <a:spcBef>
                          <a:spcPts val="0"/>
                        </a:spcBef>
                        <a:spcAft>
                          <a:spcPts val="0"/>
                        </a:spcAft>
                        <a:buClrTx/>
                        <a:buSzTx/>
                        <a:buFontTx/>
                        <a:buNone/>
                        <a:tabLst/>
                        <a:defRPr/>
                      </a:pPr>
                      <a:r>
                        <a:rPr kumimoji="1" lang="ja-JP" altLang="en-US" sz="1100" b="1" dirty="0">
                          <a:solidFill>
                            <a:schemeClr val="tx1"/>
                          </a:solidFill>
                        </a:rPr>
                        <a:t>絵、図、表、グラフ</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1834760459"/>
                  </a:ext>
                </a:extLst>
              </a:tr>
              <a:tr h="471695">
                <a:tc>
                  <a:txBody>
                    <a:bodyPr/>
                    <a:lstStyle/>
                    <a:p>
                      <a:pPr marL="0" marR="0" lvl="0" indent="0" algn="ctr" defTabSz="685800" rtl="0" eaLnBrk="1" fontAlgn="auto" latinLnBrk="0" hangingPunct="1">
                        <a:lnSpc>
                          <a:spcPts val="1320"/>
                        </a:lnSpc>
                        <a:spcBef>
                          <a:spcPts val="0"/>
                        </a:spcBef>
                        <a:spcAft>
                          <a:spcPts val="0"/>
                        </a:spcAft>
                        <a:buClrTx/>
                        <a:buSzTx/>
                        <a:buFontTx/>
                        <a:buNone/>
                        <a:tabLst/>
                        <a:defRPr/>
                      </a:pPr>
                      <a:r>
                        <a:rPr kumimoji="1" lang="ja-JP" altLang="en-US" sz="1100" b="1" dirty="0">
                          <a:solidFill>
                            <a:schemeClr val="tx1"/>
                          </a:solidFill>
                        </a:rPr>
                        <a:t>具体物等の操作</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041931847"/>
                  </a:ext>
                </a:extLst>
              </a:tr>
              <a:tr h="471695">
                <a:tc>
                  <a:txBody>
                    <a:bodyPr/>
                    <a:lstStyle/>
                    <a:p>
                      <a:pPr algn="ctr">
                        <a:lnSpc>
                          <a:spcPts val="1320"/>
                        </a:lnSpc>
                      </a:pPr>
                      <a:r>
                        <a:rPr kumimoji="1" lang="ja-JP" altLang="en-US" sz="1100" b="1" dirty="0">
                          <a:solidFill>
                            <a:schemeClr val="tx1"/>
                          </a:solidFill>
                        </a:rPr>
                        <a:t>現実の場面、実物、実験</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234203386"/>
                  </a:ext>
                </a:extLst>
              </a:tr>
            </a:tbl>
          </a:graphicData>
        </a:graphic>
      </p:graphicFrame>
      <p:sp>
        <p:nvSpPr>
          <p:cNvPr id="20" name="正方形/長方形 19">
            <a:extLst>
              <a:ext uri="{FF2B5EF4-FFF2-40B4-BE49-F238E27FC236}">
                <a16:creationId xmlns:a16="http://schemas.microsoft.com/office/drawing/2014/main" id="{CD083775-AFA1-D69E-2FAF-6FE3273881C6}"/>
              </a:ext>
            </a:extLst>
          </p:cNvPr>
          <p:cNvSpPr/>
          <p:nvPr/>
        </p:nvSpPr>
        <p:spPr>
          <a:xfrm>
            <a:off x="2764485" y="1558947"/>
            <a:ext cx="3751190" cy="3472127"/>
          </a:xfrm>
          <a:prstGeom prst="rect">
            <a:avLst/>
          </a:pr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ts val="2000"/>
              </a:lnSpc>
            </a:pP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算数では、様々な数学的な表現が用いられます。</a:t>
            </a:r>
            <a:r>
              <a:rPr kumimoji="1" lang="ja-JP" altLang="en-US" sz="1200" b="1" spc="-90" dirty="0">
                <a:solidFill>
                  <a:srgbClr val="0070C0"/>
                </a:solidFill>
                <a:latin typeface="BIZ UDPゴシック" panose="020B0400000000000000" pitchFamily="50" charset="-128"/>
                <a:ea typeface="BIZ UDPゴシック" panose="020B0400000000000000" pitchFamily="50" charset="-128"/>
              </a:rPr>
              <a:t>問題を解決する場面</a:t>
            </a: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では、「現実の場面」や「具体物等の操作」などから、「言葉」や「式」、「記号」などへと</a:t>
            </a:r>
            <a:r>
              <a:rPr kumimoji="1" lang="ja-JP" altLang="en-US" sz="1200" b="1" spc="-90" dirty="0">
                <a:solidFill>
                  <a:srgbClr val="0070C0"/>
                </a:solidFill>
                <a:latin typeface="BIZ UDPゴシック" panose="020B0400000000000000" pitchFamily="50" charset="-128"/>
                <a:ea typeface="BIZ UDPゴシック" panose="020B0400000000000000" pitchFamily="50" charset="-128"/>
              </a:rPr>
              <a:t>抽象度を高めていく</a:t>
            </a: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活動が大切です。</a:t>
            </a:r>
            <a:endParaRPr kumimoji="1" lang="en-US" altLang="ja-JP" sz="12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2000"/>
              </a:lnSpc>
            </a:pP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200" b="1" spc="-90" dirty="0">
                <a:solidFill>
                  <a:srgbClr val="0070C0"/>
                </a:solidFill>
                <a:latin typeface="BIZ UDPゴシック" panose="020B0400000000000000" pitchFamily="50" charset="-128"/>
                <a:ea typeface="BIZ UDPゴシック" panose="020B0400000000000000" pitchFamily="50" charset="-128"/>
              </a:rPr>
              <a:t>問題を解決した後</a:t>
            </a: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は、「答えが出たから終わり」ではなく、解決したことを振り返り、</a:t>
            </a:r>
            <a:r>
              <a:rPr kumimoji="1" lang="ja-JP" altLang="en-US" sz="1200" b="1" spc="-90" dirty="0">
                <a:solidFill>
                  <a:srgbClr val="0070C0"/>
                </a:solidFill>
                <a:latin typeface="BIZ UDPゴシック" panose="020B0400000000000000" pitchFamily="50" charset="-128"/>
                <a:ea typeface="BIZ UDPゴシック" panose="020B0400000000000000" pitchFamily="50" charset="-128"/>
              </a:rPr>
              <a:t>それぞれの表現を関連付けて具体と抽象を行き来する</a:t>
            </a: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ことが大切です。そうすることで、</a:t>
            </a:r>
            <a:r>
              <a:rPr kumimoji="1" lang="ja-JP" altLang="en-US" sz="1200" b="1" spc="-90" dirty="0">
                <a:solidFill>
                  <a:srgbClr val="0070C0"/>
                </a:solidFill>
                <a:latin typeface="BIZ UDPゴシック" panose="020B0400000000000000" pitchFamily="50" charset="-128"/>
                <a:ea typeface="BIZ UDPゴシック" panose="020B0400000000000000" pitchFamily="50" charset="-128"/>
              </a:rPr>
              <a:t>児童が「つまり」と具体的な事柄を一般化して表現</a:t>
            </a: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したり、</a:t>
            </a:r>
            <a:r>
              <a:rPr kumimoji="1" lang="ja-JP" altLang="en-US" sz="1200" b="1" spc="-90" dirty="0">
                <a:solidFill>
                  <a:srgbClr val="0070C0"/>
                </a:solidFill>
                <a:latin typeface="BIZ UDPゴシック" panose="020B0400000000000000" pitchFamily="50" charset="-128"/>
                <a:ea typeface="BIZ UDPゴシック" panose="020B0400000000000000" pitchFamily="50" charset="-128"/>
              </a:rPr>
              <a:t>「例えば」と抽象的な事柄を具体的に表現</a:t>
            </a: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したりすることができるようになり、内容についての理解を深めることにつながります。</a:t>
            </a:r>
            <a:endParaRPr kumimoji="1" lang="en-US" altLang="ja-JP" sz="12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2000"/>
              </a:lnSpc>
            </a:pP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　　こうした経験をとおして、児童が表現の必要性や働き、よさについて実感を伴って理解することができるようになり、</a:t>
            </a:r>
            <a:r>
              <a:rPr kumimoji="1" lang="ja-JP" altLang="en-US" sz="1200" b="1" spc="-90" dirty="0">
                <a:solidFill>
                  <a:srgbClr val="0070C0"/>
                </a:solidFill>
                <a:latin typeface="BIZ UDPゴシック" panose="020B0400000000000000" pitchFamily="50" charset="-128"/>
                <a:ea typeface="BIZ UDPゴシック" panose="020B0400000000000000" pitchFamily="50" charset="-128"/>
              </a:rPr>
              <a:t>新たな算数を創り出していく原動力</a:t>
            </a: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となっていきます。</a:t>
            </a:r>
          </a:p>
        </p:txBody>
      </p:sp>
      <p:sp>
        <p:nvSpPr>
          <p:cNvPr id="31" name="テキスト ボックス 30">
            <a:extLst>
              <a:ext uri="{FF2B5EF4-FFF2-40B4-BE49-F238E27FC236}">
                <a16:creationId xmlns:a16="http://schemas.microsoft.com/office/drawing/2014/main" id="{C0A98667-D73A-16D1-F707-BDC77F1DD55B}"/>
              </a:ext>
            </a:extLst>
          </p:cNvPr>
          <p:cNvSpPr txBox="1"/>
          <p:nvPr/>
        </p:nvSpPr>
        <p:spPr>
          <a:xfrm>
            <a:off x="328281" y="882696"/>
            <a:ext cx="4540899" cy="276999"/>
          </a:xfrm>
          <a:prstGeom prst="rect">
            <a:avLst/>
          </a:prstGeom>
          <a:solidFill>
            <a:srgbClr val="002060"/>
          </a:solidFill>
        </p:spPr>
        <p:txBody>
          <a:bodyPr wrap="square" rtlCol="0" anchor="ctr">
            <a:spAutoFit/>
          </a:bodyPr>
          <a:lstStyle/>
          <a:p>
            <a:pPr algn="ctr"/>
            <a:r>
              <a:rPr kumimoji="1" lang="en-US" altLang="ja-JP" sz="1200" b="1" dirty="0">
                <a:solidFill>
                  <a:schemeClr val="bg1"/>
                </a:solidFill>
                <a:latin typeface="BIZ UDPゴシック" panose="020B0400000000000000" pitchFamily="50" charset="-128"/>
                <a:ea typeface="BIZ UDPゴシック" panose="020B0400000000000000" pitchFamily="50" charset="-128"/>
              </a:rPr>
              <a:t>Point</a:t>
            </a:r>
            <a:r>
              <a:rPr kumimoji="1" lang="ja-JP" altLang="en-US" sz="1200" b="1" dirty="0">
                <a:solidFill>
                  <a:schemeClr val="bg1"/>
                </a:solidFill>
                <a:latin typeface="BIZ UDPゴシック" panose="020B0400000000000000" pitchFamily="50" charset="-128"/>
                <a:ea typeface="BIZ UDPゴシック" panose="020B0400000000000000" pitchFamily="50" charset="-128"/>
              </a:rPr>
              <a:t>３　様々な数学的な表現を用いて具体と抽象を関連付ける</a:t>
            </a:r>
          </a:p>
        </p:txBody>
      </p:sp>
      <p:cxnSp>
        <p:nvCxnSpPr>
          <p:cNvPr id="36" name="直線矢印コネクタ 35">
            <a:extLst>
              <a:ext uri="{FF2B5EF4-FFF2-40B4-BE49-F238E27FC236}">
                <a16:creationId xmlns:a16="http://schemas.microsoft.com/office/drawing/2014/main" id="{E1D5A97A-A0E1-6DEF-3236-E4B1E86A3338}"/>
              </a:ext>
            </a:extLst>
          </p:cNvPr>
          <p:cNvCxnSpPr>
            <a:cxnSpLocks/>
          </p:cNvCxnSpPr>
          <p:nvPr/>
        </p:nvCxnSpPr>
        <p:spPr>
          <a:xfrm flipV="1">
            <a:off x="2422059" y="2342918"/>
            <a:ext cx="0" cy="121968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正方形/長方形 31">
            <a:extLst>
              <a:ext uri="{FF2B5EF4-FFF2-40B4-BE49-F238E27FC236}">
                <a16:creationId xmlns:a16="http://schemas.microsoft.com/office/drawing/2014/main" id="{EBEFD6DF-1F98-B811-7FC3-C6EBC25A6D52}"/>
              </a:ext>
            </a:extLst>
          </p:cNvPr>
          <p:cNvSpPr/>
          <p:nvPr/>
        </p:nvSpPr>
        <p:spPr>
          <a:xfrm>
            <a:off x="257562" y="4334732"/>
            <a:ext cx="2453887" cy="2393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n-ea"/>
              </a:rPr>
              <a:t>様々な数学的な表現の関係性の例</a:t>
            </a:r>
            <a:endParaRPr lang="ja-JP" altLang="en-US" sz="400" dirty="0">
              <a:solidFill>
                <a:schemeClr val="tx1"/>
              </a:solidFill>
              <a:latin typeface="+mn-ea"/>
            </a:endParaRPr>
          </a:p>
        </p:txBody>
      </p:sp>
      <p:cxnSp>
        <p:nvCxnSpPr>
          <p:cNvPr id="10" name="直線矢印コネクタ 9">
            <a:extLst>
              <a:ext uri="{FF2B5EF4-FFF2-40B4-BE49-F238E27FC236}">
                <a16:creationId xmlns:a16="http://schemas.microsoft.com/office/drawing/2014/main" id="{6CD489DD-1E5B-3832-95F9-9A31EB17A6B6}"/>
              </a:ext>
            </a:extLst>
          </p:cNvPr>
          <p:cNvCxnSpPr>
            <a:cxnSpLocks/>
          </p:cNvCxnSpPr>
          <p:nvPr/>
        </p:nvCxnSpPr>
        <p:spPr>
          <a:xfrm>
            <a:off x="2574459" y="2342918"/>
            <a:ext cx="0" cy="121968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角丸四角形吹き出し 42">
            <a:extLst>
              <a:ext uri="{FF2B5EF4-FFF2-40B4-BE49-F238E27FC236}">
                <a16:creationId xmlns:a16="http://schemas.microsoft.com/office/drawing/2014/main" id="{3E359C78-CCA6-80A8-365F-4D359AE3A25C}"/>
              </a:ext>
            </a:extLst>
          </p:cNvPr>
          <p:cNvSpPr/>
          <p:nvPr/>
        </p:nvSpPr>
        <p:spPr>
          <a:xfrm>
            <a:off x="1013721" y="5765279"/>
            <a:ext cx="4415529" cy="529777"/>
          </a:xfrm>
          <a:prstGeom prst="wedgeRoundRectCallout">
            <a:avLst>
              <a:gd name="adj1" fmla="val -54174"/>
              <a:gd name="adj2" fmla="val 7460"/>
              <a:gd name="adj3" fmla="val 16667"/>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a:extLst>
              <a:ext uri="{FF2B5EF4-FFF2-40B4-BE49-F238E27FC236}">
                <a16:creationId xmlns:a16="http://schemas.microsoft.com/office/drawing/2014/main" id="{8E49F769-8A45-BF90-CB96-6B45F47D16E0}"/>
              </a:ext>
            </a:extLst>
          </p:cNvPr>
          <p:cNvSpPr/>
          <p:nvPr/>
        </p:nvSpPr>
        <p:spPr>
          <a:xfrm>
            <a:off x="1084279" y="5788993"/>
            <a:ext cx="4657117" cy="525113"/>
          </a:xfrm>
          <a:prstGeom prst="rect">
            <a:avLst/>
          </a:prstGeom>
          <a:noFill/>
          <a:ln w="19050">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lnSpc>
                <a:spcPts val="1600"/>
              </a:lnSpc>
            </a:pP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　　あなたが次に行う授業では、どの数学的な表現を用いますか。</a:t>
            </a:r>
            <a:endParaRPr kumimoji="1" lang="en-US" altLang="ja-JP" sz="12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600"/>
              </a:lnSpc>
            </a:pPr>
            <a:r>
              <a:rPr kumimoji="1" lang="ja-JP" altLang="en-US" sz="1200" spc="-90" dirty="0">
                <a:solidFill>
                  <a:schemeClr val="tx1"/>
                </a:solidFill>
                <a:latin typeface="UD デジタル 教科書体 NK-R" panose="02020400000000000000" pitchFamily="18" charset="-128"/>
                <a:ea typeface="UD デジタル 教科書体 NK-R" panose="02020400000000000000" pitchFamily="18" charset="-128"/>
              </a:rPr>
              <a:t>　　具体と抽象を関連付けるためにどのような指導の工夫を行いますか。</a:t>
            </a:r>
            <a:endParaRPr kumimoji="1" lang="en-US" altLang="ja-JP" sz="1200" spc="-9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5" name="正方形/長方形 44">
            <a:extLst>
              <a:ext uri="{FF2B5EF4-FFF2-40B4-BE49-F238E27FC236}">
                <a16:creationId xmlns:a16="http://schemas.microsoft.com/office/drawing/2014/main" id="{802C158F-EE74-CF4A-A4E8-144E5BAEABA0}"/>
              </a:ext>
            </a:extLst>
          </p:cNvPr>
          <p:cNvSpPr/>
          <p:nvPr/>
        </p:nvSpPr>
        <p:spPr>
          <a:xfrm>
            <a:off x="358873" y="6502943"/>
            <a:ext cx="6156802" cy="2742047"/>
          </a:xfrm>
          <a:prstGeom prst="rect">
            <a:avLst/>
          </a:prstGeom>
          <a:solidFill>
            <a:schemeClr val="accent4">
              <a:lumMod val="20000"/>
              <a:lumOff val="8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lnSpc>
                <a:spcPts val="2000"/>
              </a:lnSpc>
            </a:pPr>
            <a:r>
              <a:rPr kumimoji="1" lang="ja-JP" altLang="en-US" sz="1200">
                <a:solidFill>
                  <a:schemeClr val="tx1"/>
                </a:solidFill>
                <a:latin typeface="UD デジタル 教科書体 NK-R" panose="02020400000000000000" pitchFamily="18" charset="-128"/>
                <a:ea typeface="UD デジタル 教科書体 NK-R" panose="02020400000000000000" pitchFamily="18" charset="-128"/>
              </a:rPr>
              <a:t>　</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7" name="正方形/長方形 46">
            <a:extLst>
              <a:ext uri="{FF2B5EF4-FFF2-40B4-BE49-F238E27FC236}">
                <a16:creationId xmlns:a16="http://schemas.microsoft.com/office/drawing/2014/main" id="{8E49F769-8A45-BF90-CB96-6B45F47D16E0}"/>
              </a:ext>
            </a:extLst>
          </p:cNvPr>
          <p:cNvSpPr/>
          <p:nvPr/>
        </p:nvSpPr>
        <p:spPr>
          <a:xfrm>
            <a:off x="410111" y="6524816"/>
            <a:ext cx="2720903" cy="2366089"/>
          </a:xfrm>
          <a:prstGeom prst="rect">
            <a:avLst/>
          </a:prstGeom>
          <a:noFill/>
          <a:ln w="19050">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lnSpc>
                <a:spcPts val="1250"/>
              </a:lnSpc>
            </a:pPr>
            <a:r>
              <a:rPr kumimoji="1" lang="ja-JP" altLang="en-US" sz="1000" spc="-90" dirty="0">
                <a:solidFill>
                  <a:schemeClr val="tx1"/>
                </a:solidFill>
                <a:latin typeface="UD デジタル 教科書体 NK-R" panose="02020400000000000000" pitchFamily="18" charset="-128"/>
                <a:ea typeface="UD デジタル 教科書体 NK-R" panose="02020400000000000000" pitchFamily="18" charset="-128"/>
              </a:rPr>
              <a:t>数学的な表現</a:t>
            </a: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endParaRPr kumimoji="1" lang="en-US" altLang="ja-JP" sz="1000" spc="-90" dirty="0">
              <a:solidFill>
                <a:schemeClr val="tx1"/>
              </a:solidFill>
              <a:latin typeface="UD デジタル 教科書体 NK-R" panose="02020400000000000000" pitchFamily="18" charset="-128"/>
              <a:ea typeface="UD デジタル 教科書体 NK-R" panose="02020400000000000000" pitchFamily="18" charset="-128"/>
            </a:endParaRPr>
          </a:p>
          <a:p>
            <a:pPr algn="just">
              <a:lnSpc>
                <a:spcPts val="1250"/>
              </a:lnSpc>
            </a:pP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具体と抽象を関連付けるための指導の工夫</a:t>
            </a:r>
          </a:p>
        </p:txBody>
      </p:sp>
      <p:sp>
        <p:nvSpPr>
          <p:cNvPr id="52" name="二等辺三角形 51"/>
          <p:cNvSpPr/>
          <p:nvPr/>
        </p:nvSpPr>
        <p:spPr>
          <a:xfrm rot="10800000">
            <a:off x="2632710" y="5145375"/>
            <a:ext cx="1592580" cy="302041"/>
          </a:xfrm>
          <a:prstGeom prst="triangl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3AF353A3-CB31-50B9-25BC-FF7BFAEADA3D}"/>
              </a:ext>
            </a:extLst>
          </p:cNvPr>
          <p:cNvSpPr/>
          <p:nvPr/>
        </p:nvSpPr>
        <p:spPr>
          <a:xfrm>
            <a:off x="328281" y="1706880"/>
            <a:ext cx="2361579" cy="2560320"/>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a:extLst>
              <a:ext uri="{FF2B5EF4-FFF2-40B4-BE49-F238E27FC236}">
                <a16:creationId xmlns:a16="http://schemas.microsoft.com/office/drawing/2014/main" id="{8BC11BAF-B262-6BF9-C6AF-A372269C9B50}"/>
              </a:ext>
            </a:extLst>
          </p:cNvPr>
          <p:cNvPicPr>
            <a:picLocks noChangeAspect="1"/>
          </p:cNvPicPr>
          <p:nvPr/>
        </p:nvPicPr>
        <p:blipFill>
          <a:blip r:embed="rId2"/>
          <a:srcRect r="50526" b="60502"/>
          <a:stretch>
            <a:fillRect/>
          </a:stretch>
        </p:blipFill>
        <p:spPr>
          <a:xfrm>
            <a:off x="381622" y="5793846"/>
            <a:ext cx="479449" cy="504256"/>
          </a:xfrm>
          <a:prstGeom prst="rect">
            <a:avLst/>
          </a:prstGeom>
        </p:spPr>
      </p:pic>
      <p:sp>
        <p:nvSpPr>
          <p:cNvPr id="5" name="角丸四角形 1">
            <a:extLst>
              <a:ext uri="{FF2B5EF4-FFF2-40B4-BE49-F238E27FC236}">
                <a16:creationId xmlns:a16="http://schemas.microsoft.com/office/drawing/2014/main" id="{DA73B178-E1EE-705B-A517-9DAAC01AF8D4}"/>
              </a:ext>
            </a:extLst>
          </p:cNvPr>
          <p:cNvSpPr/>
          <p:nvPr/>
        </p:nvSpPr>
        <p:spPr>
          <a:xfrm>
            <a:off x="0" y="0"/>
            <a:ext cx="6858000" cy="511748"/>
          </a:xfrm>
          <a:prstGeom prst="roundRect">
            <a:avLst>
              <a:gd name="adj" fmla="val 0"/>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t"/>
          <a:lstStyle/>
          <a:p>
            <a:pPr algn="ctr"/>
            <a:r>
              <a:rPr kumimoji="1" lang="en-US" altLang="ja-JP" b="1" dirty="0">
                <a:latin typeface="BIZ UDGothic" panose="020B0400000000000000" pitchFamily="49" charset="-128"/>
                <a:ea typeface="BIZ UDGothic" panose="020B0400000000000000" pitchFamily="49" charset="-128"/>
              </a:rPr>
              <a:t>【</a:t>
            </a:r>
            <a:r>
              <a:rPr kumimoji="1" lang="ja-JP" altLang="en-US" b="1" dirty="0">
                <a:latin typeface="BIZ UDGothic" panose="020B0400000000000000" pitchFamily="49" charset="-128"/>
                <a:ea typeface="BIZ UDGothic" panose="020B0400000000000000" pitchFamily="49" charset="-128"/>
              </a:rPr>
              <a:t>別紙２</a:t>
            </a:r>
            <a:r>
              <a:rPr kumimoji="1" lang="en-US" altLang="ja-JP" b="1" dirty="0">
                <a:latin typeface="BIZ UDGothic" panose="020B0400000000000000" pitchFamily="49" charset="-128"/>
                <a:ea typeface="BIZ UDGothic" panose="020B0400000000000000" pitchFamily="49" charset="-128"/>
              </a:rPr>
              <a:t>】</a:t>
            </a:r>
            <a:r>
              <a:rPr kumimoji="1" lang="ja-JP" altLang="en-US" b="1" dirty="0">
                <a:latin typeface="BIZ UDGothic" panose="020B0400000000000000" pitchFamily="49" charset="-128"/>
                <a:ea typeface="BIZ UDGothic" panose="020B0400000000000000" pitchFamily="49" charset="-128"/>
              </a:rPr>
              <a:t>算数の指導で大切にしたい</a:t>
            </a:r>
            <a:r>
              <a:rPr kumimoji="1" lang="ja-JP" altLang="en-US" sz="2400" b="1" dirty="0">
                <a:solidFill>
                  <a:srgbClr val="FFC000"/>
                </a:solidFill>
                <a:latin typeface="BIZ UDGothic" panose="020B0400000000000000" pitchFamily="49" charset="-128"/>
                <a:ea typeface="BIZ UDGothic" panose="020B0400000000000000" pitchFamily="49" charset="-128"/>
              </a:rPr>
              <a:t>３</a:t>
            </a:r>
            <a:r>
              <a:rPr kumimoji="1" lang="ja-JP" altLang="en-US" b="1" dirty="0">
                <a:latin typeface="BIZ UDGothic" panose="020B0400000000000000" pitchFamily="49" charset="-128"/>
                <a:ea typeface="BIZ UDGothic" panose="020B0400000000000000" pitchFamily="49" charset="-128"/>
              </a:rPr>
              <a:t>つのポイント活用シート</a:t>
            </a:r>
          </a:p>
        </p:txBody>
      </p:sp>
    </p:spTree>
    <p:extLst>
      <p:ext uri="{BB962C8B-B14F-4D97-AF65-F5344CB8AC3E}">
        <p14:creationId xmlns:p14="http://schemas.microsoft.com/office/powerpoint/2010/main" val="146359176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10650</TotalTime>
  <Words>913</Words>
  <Application>Microsoft Office PowerPoint</Application>
  <PresentationFormat>A4 210 x 297 mm</PresentationFormat>
  <Paragraphs>96</Paragraphs>
  <Slides>3</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BIZ UDPゴシック</vt:lpstr>
      <vt:lpstr>BIZ UDGothic</vt:lpstr>
      <vt:lpstr>UD デジタル 教科書体 NK-R</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dc:creator>
  <cp:lastModifiedBy>義務教育課　西田　健太</cp:lastModifiedBy>
  <cp:revision>21</cp:revision>
  <cp:lastPrinted>2025-09-24T23:43:26Z</cp:lastPrinted>
  <dcterms:created xsi:type="dcterms:W3CDTF">2025-08-02T05:29:17Z</dcterms:created>
  <dcterms:modified xsi:type="dcterms:W3CDTF">2026-03-04T06:35:08Z</dcterms:modified>
</cp:coreProperties>
</file>