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97"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3" d="100"/>
          <a:sy n="73" d="100"/>
        </p:scale>
        <p:origin x="3222" y="72"/>
      </p:cViewPr>
      <p:guideLst>
        <p:guide orient="horz" pos="3097"/>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2834515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4088335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900502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2026347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1910089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137244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2347574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1990379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2971691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410917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EB73C40-274D-47F5-AEC7-C4818A615752}" type="datetimeFigureOut">
              <a:rPr kumimoji="1" lang="ja-JP" altLang="en-US" smtClean="0"/>
              <a:t>2026/4/7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3632639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8EB73C40-274D-47F5-AEC7-C4818A615752}" type="datetimeFigureOut">
              <a:rPr kumimoji="1" lang="ja-JP" altLang="en-US" smtClean="0"/>
              <a:t>2026/4/7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477417EE-FCE4-4D67-AF66-DD7CEB236B4C}" type="slidenum">
              <a:rPr kumimoji="1" lang="ja-JP" altLang="en-US" smtClean="0"/>
              <a:t>‹#›</a:t>
            </a:fld>
            <a:endParaRPr kumimoji="1" lang="ja-JP" altLang="en-US"/>
          </a:p>
        </p:txBody>
      </p:sp>
    </p:spTree>
    <p:extLst>
      <p:ext uri="{BB962C8B-B14F-4D97-AF65-F5344CB8AC3E}">
        <p14:creationId xmlns:p14="http://schemas.microsoft.com/office/powerpoint/2010/main" val="26384596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EAECBA-5B50-5D1D-6664-FE0C5C86E371}"/>
              </a:ext>
            </a:extLst>
          </p:cNvPr>
          <p:cNvSpPr>
            <a:spLocks noGrp="1"/>
          </p:cNvSpPr>
          <p:nvPr>
            <p:ph type="ctrTitle"/>
          </p:nvPr>
        </p:nvSpPr>
        <p:spPr>
          <a:xfrm>
            <a:off x="0" y="1782"/>
            <a:ext cx="6858000" cy="789411"/>
          </a:xfrm>
          <a:solidFill>
            <a:schemeClr val="accent4"/>
          </a:solidFill>
        </p:spPr>
        <p:txBody>
          <a:bodyPr wrap="square" tIns="144000" bIns="144000">
            <a:spAutoFit/>
          </a:bodyPr>
          <a:lstStyle/>
          <a:p>
            <a:r>
              <a:rPr lang="ja-JP" altLang="en-US" sz="1800" b="1" dirty="0">
                <a:solidFill>
                  <a:schemeClr val="bg1"/>
                </a:solidFill>
                <a:latin typeface="BIZ UDPゴシック" panose="020B0400000000000000" pitchFamily="50" charset="-128"/>
                <a:ea typeface="BIZ UDPゴシック" panose="020B0400000000000000" pitchFamily="50" charset="-128"/>
              </a:rPr>
              <a:t>令和８年度</a:t>
            </a:r>
            <a:br>
              <a:rPr lang="en-US" altLang="ja-JP" sz="1800" b="1" dirty="0">
                <a:solidFill>
                  <a:schemeClr val="bg1"/>
                </a:solidFill>
                <a:latin typeface="BIZ UDPゴシック" panose="020B0400000000000000" pitchFamily="50" charset="-128"/>
                <a:ea typeface="BIZ UDPゴシック" panose="020B0400000000000000" pitchFamily="50" charset="-128"/>
              </a:rPr>
            </a:br>
            <a:r>
              <a:rPr lang="ja-JP" altLang="en-US" sz="1800" b="1" dirty="0">
                <a:solidFill>
                  <a:schemeClr val="bg1"/>
                </a:solidFill>
                <a:latin typeface="BIZ UDPゴシック" panose="020B0400000000000000" pitchFamily="50" charset="-128"/>
                <a:ea typeface="BIZ UDPゴシック" panose="020B0400000000000000" pitchFamily="50" charset="-128"/>
              </a:rPr>
              <a:t>岡山県地域課題解決型起業支援事業（中山間地域枠</a:t>
            </a:r>
            <a:r>
              <a:rPr lang="en-US" altLang="ja-JP" sz="1800" b="1" dirty="0">
                <a:solidFill>
                  <a:schemeClr val="bg1"/>
                </a:solidFill>
                <a:latin typeface="BIZ UDPゴシック" panose="020B0400000000000000" pitchFamily="50" charset="-128"/>
                <a:ea typeface="BIZ UDPゴシック" panose="020B0400000000000000" pitchFamily="50" charset="-128"/>
              </a:rPr>
              <a:t>)</a:t>
            </a:r>
            <a:endParaRPr lang="ja-JP" altLang="en-US" sz="1800" b="1" dirty="0">
              <a:solidFill>
                <a:schemeClr val="bg1"/>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8103CB4-ADFB-AD0A-308E-B45CCD90F9A2}"/>
              </a:ext>
            </a:extLst>
          </p:cNvPr>
          <p:cNvSpPr txBox="1"/>
          <p:nvPr/>
        </p:nvSpPr>
        <p:spPr>
          <a:xfrm>
            <a:off x="99590" y="805545"/>
            <a:ext cx="6681457" cy="1294329"/>
          </a:xfrm>
          <a:prstGeom prst="rect">
            <a:avLst/>
          </a:prstGeom>
          <a:noFill/>
          <a:ln w="9525">
            <a:noFill/>
          </a:ln>
        </p:spPr>
        <p:txBody>
          <a:bodyPr wrap="square" rtlCol="0">
            <a:spAutoFit/>
          </a:bodyPr>
          <a:lstStyle/>
          <a:p>
            <a:pPr algn="dist">
              <a:lnSpc>
                <a:spcPts val="1600"/>
              </a:lnSpc>
            </a:pPr>
            <a:r>
              <a:rPr lang="ja-JP" altLang="en-US" sz="1200" dirty="0">
                <a:latin typeface="BIZ UDゴシック" panose="020B0400000000000000" pitchFamily="49" charset="-128"/>
                <a:ea typeface="BIZ UDゴシック" panose="020B0400000000000000" pitchFamily="49" charset="-128"/>
              </a:rPr>
              <a:t>◎ 地域の活性化や買い物支援など、岡山県内の中山間地域が抱える課題を、デジタル技術を活</a:t>
            </a:r>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200" dirty="0">
                <a:latin typeface="BIZ UDゴシック" panose="020B0400000000000000" pitchFamily="49" charset="-128"/>
                <a:ea typeface="BIZ UDゴシック" panose="020B0400000000000000" pitchFamily="49" charset="-128"/>
              </a:rPr>
              <a:t>　 用して解決する社会的事業が対象です。</a:t>
            </a:r>
            <a:endParaRPr lang="en-US" altLang="ja-JP" sz="1200" dirty="0">
              <a:latin typeface="BIZ UDゴシック" panose="020B0400000000000000" pitchFamily="49" charset="-128"/>
              <a:ea typeface="BIZ UDゴシック" panose="020B0400000000000000" pitchFamily="49" charset="-128"/>
            </a:endParaRPr>
          </a:p>
          <a:p>
            <a:pPr algn="dist">
              <a:lnSpc>
                <a:spcPts val="1600"/>
              </a:lnSpc>
            </a:pPr>
            <a:r>
              <a:rPr lang="ja-JP" altLang="en-US" sz="1200" dirty="0">
                <a:latin typeface="BIZ UDゴシック" panose="020B0400000000000000" pitchFamily="49" charset="-128"/>
                <a:ea typeface="BIZ UDゴシック" panose="020B0400000000000000" pitchFamily="49" charset="-128"/>
              </a:rPr>
              <a:t>◎ </a:t>
            </a:r>
            <a:r>
              <a:rPr lang="zh-TW" altLang="en-US" sz="1200" dirty="0">
                <a:latin typeface="BIZ UDゴシック" panose="020B0400000000000000" pitchFamily="49" charset="-128"/>
                <a:ea typeface="BIZ UDゴシック" panose="020B0400000000000000" pitchFamily="49" charset="-128"/>
              </a:rPr>
              <a:t>岡山県地域課題解決型起業支援事業</a:t>
            </a:r>
            <a:r>
              <a:rPr lang="ja-JP" altLang="en-US" sz="1200" dirty="0">
                <a:latin typeface="BIZ UDゴシック" panose="020B0400000000000000" pitchFamily="49" charset="-128"/>
                <a:ea typeface="BIZ UDゴシック" panose="020B0400000000000000" pitchFamily="49" charset="-128"/>
              </a:rPr>
              <a:t>には中山間地域での起業を優先的に採択する「中山間</a:t>
            </a:r>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200" dirty="0">
                <a:latin typeface="BIZ UDゴシック" panose="020B0400000000000000" pitchFamily="49" charset="-128"/>
                <a:ea typeface="BIZ UDゴシック" panose="020B0400000000000000" pitchFamily="49" charset="-128"/>
              </a:rPr>
              <a:t>　 地域枠」があります。</a:t>
            </a:r>
            <a:endParaRPr lang="en-US" altLang="ja-JP" sz="1200" dirty="0">
              <a:latin typeface="BIZ UDゴシック" panose="020B0400000000000000" pitchFamily="49" charset="-128"/>
              <a:ea typeface="BIZ UDゴシック" panose="020B0400000000000000" pitchFamily="49" charset="-128"/>
            </a:endParaRPr>
          </a:p>
          <a:p>
            <a:pPr algn="dist">
              <a:lnSpc>
                <a:spcPts val="1600"/>
              </a:lnSpc>
            </a:pPr>
            <a:r>
              <a:rPr lang="ja-JP" altLang="en-US" sz="1200" dirty="0">
                <a:latin typeface="BIZ UDゴシック" panose="020B0400000000000000" pitchFamily="49" charset="-128"/>
                <a:ea typeface="BIZ UDゴシック" panose="020B0400000000000000" pitchFamily="49" charset="-128"/>
              </a:rPr>
              <a:t>◎ 地域に根ざした持続可能なビジネスの立ち上げを、最大</a:t>
            </a:r>
            <a:r>
              <a:rPr lang="en-US" altLang="ja-JP" sz="1200" dirty="0">
                <a:latin typeface="BIZ UDゴシック" panose="020B0400000000000000" pitchFamily="49" charset="-128"/>
                <a:ea typeface="BIZ UDゴシック" panose="020B0400000000000000" pitchFamily="49" charset="-128"/>
              </a:rPr>
              <a:t>200</a:t>
            </a:r>
            <a:r>
              <a:rPr lang="ja-JP" altLang="en-US" sz="1200" dirty="0">
                <a:latin typeface="BIZ UDゴシック" panose="020B0400000000000000" pitchFamily="49" charset="-128"/>
                <a:ea typeface="BIZ UDゴシック" panose="020B0400000000000000" pitchFamily="49" charset="-128"/>
              </a:rPr>
              <a:t>万円の補助と伴走支援で強力に　</a:t>
            </a:r>
            <a:endParaRPr lang="en-US" altLang="ja-JP" sz="1200" dirty="0">
              <a:latin typeface="BIZ UDゴシック" panose="020B0400000000000000" pitchFamily="49" charset="-128"/>
              <a:ea typeface="BIZ UDゴシック" panose="020B0400000000000000" pitchFamily="49" charset="-128"/>
            </a:endParaRPr>
          </a:p>
          <a:p>
            <a:pPr>
              <a:lnSpc>
                <a:spcPts val="1600"/>
              </a:lnSpc>
              <a:tabLst>
                <a:tab pos="987425" algn="l"/>
              </a:tabLst>
            </a:pPr>
            <a:r>
              <a:rPr lang="ja-JP" altLang="en-US" sz="1200" dirty="0">
                <a:latin typeface="BIZ UDゴシック" panose="020B0400000000000000" pitchFamily="49" charset="-128"/>
                <a:ea typeface="BIZ UDゴシック" panose="020B0400000000000000" pitchFamily="49" charset="-128"/>
              </a:rPr>
              <a:t>　 バックアップします。</a:t>
            </a:r>
          </a:p>
        </p:txBody>
      </p:sp>
      <p:sp>
        <p:nvSpPr>
          <p:cNvPr id="4" name="タイトル 1">
            <a:extLst>
              <a:ext uri="{FF2B5EF4-FFF2-40B4-BE49-F238E27FC236}">
                <a16:creationId xmlns:a16="http://schemas.microsoft.com/office/drawing/2014/main" id="{DF09E3C6-FE30-4FDC-9849-A4CC1F7A9F8B}"/>
              </a:ext>
            </a:extLst>
          </p:cNvPr>
          <p:cNvSpPr txBox="1">
            <a:spLocks/>
          </p:cNvSpPr>
          <p:nvPr/>
        </p:nvSpPr>
        <p:spPr>
          <a:xfrm>
            <a:off x="70924" y="2120568"/>
            <a:ext cx="6710123" cy="439709"/>
          </a:xfrm>
          <a:prstGeom prst="rect">
            <a:avLst/>
          </a:prstGeom>
          <a:solidFill>
            <a:schemeClr val="accent4"/>
          </a:solidFill>
          <a:ln>
            <a:noFill/>
          </a:ln>
        </p:spPr>
        <p:txBody>
          <a:bodyPr vert="horz" wrap="square" lIns="91440" tIns="108000" rIns="91440" bIns="108000" rtlCol="0" anchor="b">
            <a:sp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1600" b="1" dirty="0">
                <a:solidFill>
                  <a:schemeClr val="bg1"/>
                </a:solidFill>
                <a:latin typeface="BIZ UDPゴシック" panose="020B0400000000000000" pitchFamily="50" charset="-128"/>
                <a:ea typeface="BIZ UDPゴシック" panose="020B0400000000000000" pitchFamily="50" charset="-128"/>
              </a:rPr>
              <a:t>「中山間地域枠」なら、採択のチャンスが広がります！</a:t>
            </a:r>
          </a:p>
        </p:txBody>
      </p:sp>
      <p:grpSp>
        <p:nvGrpSpPr>
          <p:cNvPr id="7" name="グループ化 6">
            <a:extLst>
              <a:ext uri="{FF2B5EF4-FFF2-40B4-BE49-F238E27FC236}">
                <a16:creationId xmlns:a16="http://schemas.microsoft.com/office/drawing/2014/main" id="{5A767965-3C0E-EE41-6DFC-81D207D2641E}"/>
              </a:ext>
            </a:extLst>
          </p:cNvPr>
          <p:cNvGrpSpPr/>
          <p:nvPr/>
        </p:nvGrpSpPr>
        <p:grpSpPr>
          <a:xfrm>
            <a:off x="95103" y="2595581"/>
            <a:ext cx="3188311" cy="1244703"/>
            <a:chOff x="251989" y="3194570"/>
            <a:chExt cx="3188311" cy="851021"/>
          </a:xfrm>
        </p:grpSpPr>
        <p:sp>
          <p:nvSpPr>
            <p:cNvPr id="6" name="テキスト ボックス 5">
              <a:extLst>
                <a:ext uri="{FF2B5EF4-FFF2-40B4-BE49-F238E27FC236}">
                  <a16:creationId xmlns:a16="http://schemas.microsoft.com/office/drawing/2014/main" id="{CB92229D-8EED-3158-3987-7AFCD5068069}"/>
                </a:ext>
              </a:extLst>
            </p:cNvPr>
            <p:cNvSpPr txBox="1"/>
            <p:nvPr/>
          </p:nvSpPr>
          <p:spPr>
            <a:xfrm>
              <a:off x="304810" y="3204554"/>
              <a:ext cx="3135490" cy="841037"/>
            </a:xfrm>
            <a:prstGeom prst="rect">
              <a:avLst/>
            </a:prstGeom>
            <a:solidFill>
              <a:schemeClr val="accent4">
                <a:lumMod val="20000"/>
                <a:lumOff val="80000"/>
              </a:schemeClr>
            </a:solidFill>
            <a:ln w="9525">
              <a:noFill/>
            </a:ln>
            <a:effectLst>
              <a:outerShdw blurRad="50800" dist="38100" dir="2700000" algn="tl" rotWithShape="0">
                <a:prstClr val="black">
                  <a:alpha val="40000"/>
                </a:prstClr>
              </a:outerShdw>
            </a:effectLst>
          </p:spPr>
          <p:txBody>
            <a:bodyPr wrap="square" bIns="108000" rtlCol="0">
              <a:noAutofit/>
            </a:bodyPr>
            <a:lstStyle/>
            <a:p>
              <a:endParaRPr lang="en-US" altLang="ja-JP" sz="1200" dirty="0">
                <a:latin typeface="BIZ UDゴシック" panose="020B0400000000000000" pitchFamily="49" charset="-128"/>
                <a:ea typeface="BIZ UDゴシック" panose="020B0400000000000000" pitchFamily="49" charset="-128"/>
              </a:endParaRPr>
            </a:p>
            <a:p>
              <a:pPr algn="dist"/>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200" u="sng" dirty="0">
                  <a:solidFill>
                    <a:srgbClr val="FF0000"/>
                  </a:solidFill>
                  <a:latin typeface="BIZ UDゴシック" panose="020B0400000000000000" pitchFamily="49" charset="-128"/>
                  <a:ea typeface="BIZ UDゴシック" panose="020B0400000000000000" pitchFamily="49" charset="-128"/>
                </a:rPr>
                <a:t>通常枠の採択に入らなかった中山間地域での事業で、一定の基準を超えている中から評価の高いものを順に、追加で「中山間地域枠」として採択します。</a:t>
              </a:r>
            </a:p>
          </p:txBody>
        </p:sp>
        <p:sp>
          <p:nvSpPr>
            <p:cNvPr id="5" name="テキスト ボックス 4">
              <a:extLst>
                <a:ext uri="{FF2B5EF4-FFF2-40B4-BE49-F238E27FC236}">
                  <a16:creationId xmlns:a16="http://schemas.microsoft.com/office/drawing/2014/main" id="{1C8DF169-CA22-07E0-46C3-5E858254D298}"/>
                </a:ext>
              </a:extLst>
            </p:cNvPr>
            <p:cNvSpPr txBox="1"/>
            <p:nvPr/>
          </p:nvSpPr>
          <p:spPr>
            <a:xfrm>
              <a:off x="251989" y="3194570"/>
              <a:ext cx="1812200" cy="286508"/>
            </a:xfrm>
            <a:prstGeom prst="rect">
              <a:avLst/>
            </a:prstGeom>
            <a:noFill/>
            <a:ln w="9525">
              <a:noFill/>
            </a:ln>
          </p:spPr>
          <p:txBody>
            <a:bodyPr wrap="square" bIns="108000" rtlCol="0">
              <a:noAutofit/>
            </a:bodyPr>
            <a:lstStyle/>
            <a:p>
              <a:r>
                <a:rPr lang="ja-JP" altLang="en-US" sz="1400" b="1" dirty="0">
                  <a:latin typeface="BIZ UDゴシック" panose="020B0400000000000000" pitchFamily="49" charset="-128"/>
                  <a:ea typeface="BIZ UDゴシック" panose="020B0400000000000000" pitchFamily="49" charset="-128"/>
                </a:rPr>
                <a:t>中山間地域枠とは</a:t>
              </a:r>
            </a:p>
          </p:txBody>
        </p:sp>
      </p:grpSp>
      <p:grpSp>
        <p:nvGrpSpPr>
          <p:cNvPr id="14" name="グループ化 13">
            <a:extLst>
              <a:ext uri="{FF2B5EF4-FFF2-40B4-BE49-F238E27FC236}">
                <a16:creationId xmlns:a16="http://schemas.microsoft.com/office/drawing/2014/main" id="{335A0587-ADD6-5A1E-E529-A76FC689C983}"/>
              </a:ext>
            </a:extLst>
          </p:cNvPr>
          <p:cNvGrpSpPr/>
          <p:nvPr/>
        </p:nvGrpSpPr>
        <p:grpSpPr>
          <a:xfrm>
            <a:off x="102649" y="3929824"/>
            <a:ext cx="6649733" cy="2183564"/>
            <a:chOff x="251719" y="3202003"/>
            <a:chExt cx="3203102" cy="1687804"/>
          </a:xfrm>
          <a:solidFill>
            <a:schemeClr val="accent4">
              <a:lumMod val="20000"/>
              <a:lumOff val="80000"/>
            </a:schemeClr>
          </a:solidFill>
        </p:grpSpPr>
        <p:sp>
          <p:nvSpPr>
            <p:cNvPr id="15" name="テキスト ボックス 14">
              <a:extLst>
                <a:ext uri="{FF2B5EF4-FFF2-40B4-BE49-F238E27FC236}">
                  <a16:creationId xmlns:a16="http://schemas.microsoft.com/office/drawing/2014/main" id="{1E5FDDAB-AC4B-97F3-5E62-A5FD11A0D922}"/>
                </a:ext>
              </a:extLst>
            </p:cNvPr>
            <p:cNvSpPr txBox="1"/>
            <p:nvPr/>
          </p:nvSpPr>
          <p:spPr>
            <a:xfrm>
              <a:off x="273682" y="3204554"/>
              <a:ext cx="3166618" cy="1685253"/>
            </a:xfrm>
            <a:prstGeom prst="rect">
              <a:avLst/>
            </a:prstGeom>
            <a:grpFill/>
            <a:ln w="9525">
              <a:noFill/>
            </a:ln>
            <a:effectLst>
              <a:outerShdw blurRad="50800" dist="38100" dir="2700000" algn="tl" rotWithShape="0">
                <a:prstClr val="black">
                  <a:alpha val="40000"/>
                </a:prstClr>
              </a:outerShdw>
            </a:effectLst>
          </p:spPr>
          <p:txBody>
            <a:bodyPr wrap="square" bIns="108000" rtlCol="0">
              <a:spAutoFit/>
            </a:bodyPr>
            <a:lstStyle/>
            <a:p>
              <a:pPr algn="dist"/>
              <a:endParaRPr lang="en-US" altLang="ja-JP" sz="1200" dirty="0">
                <a:latin typeface="BIZ UDゴシック" panose="020B0400000000000000" pitchFamily="49" charset="-128"/>
                <a:ea typeface="BIZ UDゴシック" panose="020B0400000000000000" pitchFamily="49" charset="-128"/>
              </a:endParaRPr>
            </a:p>
            <a:p>
              <a:pPr>
                <a:lnSpc>
                  <a:spcPts val="1600"/>
                </a:lnSpc>
                <a:spcBef>
                  <a:spcPts val="1200"/>
                </a:spcBef>
              </a:pPr>
              <a:r>
                <a:rPr lang="ja-JP" altLang="en-US" sz="1050" b="1" dirty="0">
                  <a:latin typeface="BIZ UDゴシック" panose="020B0400000000000000" pitchFamily="49" charset="-128"/>
                  <a:ea typeface="BIZ UDゴシック" panose="020B0400000000000000" pitchFamily="49" charset="-128"/>
                </a:rPr>
                <a:t>＜全域が対象＞</a:t>
              </a:r>
              <a:endParaRPr lang="en-US" altLang="ja-JP" sz="1050" b="1" dirty="0">
                <a:latin typeface="BIZ UDゴシック" panose="020B0400000000000000" pitchFamily="49" charset="-128"/>
                <a:ea typeface="BIZ UDゴシック" panose="020B0400000000000000" pitchFamily="49" charset="-128"/>
              </a:endParaRPr>
            </a:p>
            <a:p>
              <a:pPr>
                <a:lnSpc>
                  <a:spcPts val="1600"/>
                </a:lnSpc>
              </a:pPr>
              <a:r>
                <a:rPr lang="zh-TW" altLang="en-US" sz="1050" dirty="0">
                  <a:latin typeface="BIZ UDゴシック" panose="020B0400000000000000" pitchFamily="49" charset="-128"/>
                  <a:ea typeface="BIZ UDゴシック" panose="020B0400000000000000" pitchFamily="49" charset="-128"/>
                </a:rPr>
                <a:t>井原市、高梁市、新見市、備前市、真庭市、美作市、和気町、矢掛町、</a:t>
              </a:r>
              <a:r>
                <a:rPr lang="ja-JP" altLang="en-US" sz="1050" dirty="0">
                  <a:latin typeface="BIZ UDゴシック" panose="020B0400000000000000" pitchFamily="49" charset="-128"/>
                  <a:ea typeface="BIZ UDゴシック" panose="020B0400000000000000" pitchFamily="49" charset="-128"/>
                </a:rPr>
                <a:t>新庄村、</a:t>
              </a:r>
              <a:r>
                <a:rPr lang="zh-TW" altLang="en-US" sz="1050" dirty="0">
                  <a:latin typeface="BIZ UDゴシック" panose="020B0400000000000000" pitchFamily="49" charset="-128"/>
                  <a:ea typeface="BIZ UDゴシック" panose="020B0400000000000000" pitchFamily="49" charset="-128"/>
                </a:rPr>
                <a:t>鏡野町、奈義町、西粟倉村、久米南町、美咲町、吉備中央町</a:t>
              </a:r>
              <a:endParaRPr lang="en-US" altLang="zh-TW" sz="1050" dirty="0">
                <a:latin typeface="BIZ UDゴシック" panose="020B0400000000000000" pitchFamily="49" charset="-128"/>
                <a:ea typeface="BIZ UDゴシック" panose="020B0400000000000000" pitchFamily="49" charset="-128"/>
              </a:endParaRPr>
            </a:p>
            <a:p>
              <a:pPr>
                <a:lnSpc>
                  <a:spcPts val="1600"/>
                </a:lnSpc>
                <a:spcBef>
                  <a:spcPts val="600"/>
                </a:spcBef>
              </a:pPr>
              <a:r>
                <a:rPr lang="ja-JP" altLang="en-US" sz="1050" b="1" dirty="0">
                  <a:latin typeface="BIZ UDゴシック" panose="020B0400000000000000" pitchFamily="49" charset="-128"/>
                  <a:ea typeface="BIZ UDゴシック" panose="020B0400000000000000" pitchFamily="49" charset="-128"/>
                </a:rPr>
                <a:t>＜一部地域が対象＞</a:t>
              </a:r>
              <a:endParaRPr lang="en-US" altLang="ja-JP" sz="1050" b="1" dirty="0">
                <a:latin typeface="BIZ UDゴシック" panose="020B0400000000000000" pitchFamily="49" charset="-128"/>
                <a:ea typeface="BIZ UDゴシック" panose="020B0400000000000000" pitchFamily="49" charset="-128"/>
              </a:endParaRPr>
            </a:p>
            <a:p>
              <a:pPr>
                <a:lnSpc>
                  <a:spcPts val="1600"/>
                </a:lnSpc>
              </a:pPr>
              <a:r>
                <a:rPr lang="ja-JP" altLang="en-US" sz="1050" dirty="0">
                  <a:latin typeface="BIZ UDゴシック" panose="020B0400000000000000" pitchFamily="49" charset="-128"/>
                  <a:ea typeface="BIZ UDゴシック" panose="020B0400000000000000" pitchFamily="49" charset="-128"/>
                </a:rPr>
                <a:t>岡山市</a:t>
              </a:r>
              <a:r>
                <a:rPr lang="en-US" altLang="ja-JP" sz="1050" dirty="0">
                  <a:latin typeface="BIZ UDゴシック" panose="020B0400000000000000" pitchFamily="49" charset="-128"/>
                  <a:ea typeface="BIZ UDゴシック" panose="020B0400000000000000" pitchFamily="49" charset="-128"/>
                </a:rPr>
                <a:t>(</a:t>
              </a:r>
              <a:r>
                <a:rPr lang="zh-CN" altLang="en-US" sz="1050" dirty="0">
                  <a:latin typeface="BIZ UDゴシック" panose="020B0400000000000000" pitchFamily="49" charset="-128"/>
                  <a:ea typeface="BIZ UDゴシック" panose="020B0400000000000000" pitchFamily="49" charset="-128"/>
                </a:rPr>
                <a:t>旧建部町</a:t>
              </a:r>
              <a:r>
                <a:rPr lang="en-US" altLang="ja-JP" sz="1050" dirty="0">
                  <a:latin typeface="BIZ UDゴシック" panose="020B0400000000000000" pitchFamily="49" charset="-128"/>
                  <a:ea typeface="BIZ UDゴシック" panose="020B0400000000000000" pitchFamily="49" charset="-128"/>
                </a:rPr>
                <a:t>(</a:t>
              </a:r>
              <a:r>
                <a:rPr lang="zh-CN" altLang="en-US" sz="1050" dirty="0">
                  <a:latin typeface="BIZ UDゴシック" panose="020B0400000000000000" pitchFamily="49" charset="-128"/>
                  <a:ea typeface="BIZ UDゴシック" panose="020B0400000000000000" pitchFamily="49" charset="-128"/>
                </a:rPr>
                <a:t>上建部村</a:t>
              </a:r>
              <a:r>
                <a:rPr lang="ja-JP" altLang="en-US" sz="1050" dirty="0">
                  <a:latin typeface="BIZ UDゴシック" panose="020B0400000000000000" pitchFamily="49" charset="-128"/>
                  <a:ea typeface="BIZ UDゴシック" panose="020B0400000000000000" pitchFamily="49" charset="-128"/>
                </a:rPr>
                <a:t>、</a:t>
              </a:r>
              <a:r>
                <a:rPr lang="zh-CN" altLang="en-US" sz="1050" dirty="0">
                  <a:latin typeface="BIZ UDゴシック" panose="020B0400000000000000" pitchFamily="49" charset="-128"/>
                  <a:ea typeface="BIZ UDゴシック" panose="020B0400000000000000" pitchFamily="49" charset="-128"/>
                </a:rPr>
                <a:t>竹枝村</a:t>
              </a:r>
              <a:r>
                <a:rPr lang="ja-JP" altLang="en-US" sz="1050" dirty="0">
                  <a:latin typeface="BIZ UDゴシック" panose="020B0400000000000000" pitchFamily="49" charset="-128"/>
                  <a:ea typeface="BIZ UDゴシック" panose="020B0400000000000000" pitchFamily="49" charset="-128"/>
                </a:rPr>
                <a:t>、</a:t>
              </a:r>
              <a:r>
                <a:rPr lang="zh-CN" altLang="en-US" sz="1050" dirty="0">
                  <a:latin typeface="BIZ UDゴシック" panose="020B0400000000000000" pitchFamily="49" charset="-128"/>
                  <a:ea typeface="BIZ UDゴシック" panose="020B0400000000000000" pitchFamily="49" charset="-128"/>
                </a:rPr>
                <a:t>建部村、鶴田村</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、旧御津町</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、津山市</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旧勝北町、旧久米町、旧加茂町、旧阿波村、旧津山市</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一宮村、高田村</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、笠岡市</a:t>
              </a:r>
              <a:r>
                <a:rPr lang="en-US" altLang="ja-JP" sz="1050" dirty="0">
                  <a:latin typeface="BIZ UDゴシック" panose="020B0400000000000000" pitchFamily="49" charset="-128"/>
                  <a:ea typeface="BIZ UDゴシック" panose="020B0400000000000000" pitchFamily="49" charset="-128"/>
                </a:rPr>
                <a:t>(</a:t>
              </a:r>
              <a:r>
                <a:rPr lang="zh-TW" altLang="en-US" sz="1050" dirty="0">
                  <a:latin typeface="BIZ UDゴシック" panose="020B0400000000000000" pitchFamily="49" charset="-128"/>
                  <a:ea typeface="BIZ UDゴシック" panose="020B0400000000000000" pitchFamily="49" charset="-128"/>
                </a:rPr>
                <a:t>神島内村、北木島村、真鍋島村</a:t>
              </a:r>
              <a:r>
                <a:rPr lang="en-US" altLang="zh-TW"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、総社市</a:t>
              </a:r>
              <a:r>
                <a:rPr lang="en-US" altLang="ja-JP" sz="1050" dirty="0">
                  <a:latin typeface="BIZ UDゴシック" panose="020B0400000000000000" pitchFamily="49" charset="-128"/>
                  <a:ea typeface="BIZ UDゴシック" panose="020B0400000000000000" pitchFamily="49" charset="-128"/>
                </a:rPr>
                <a:t>(</a:t>
              </a:r>
              <a:r>
                <a:rPr lang="zh-TW" altLang="en-US" sz="1050" dirty="0">
                  <a:latin typeface="BIZ UDゴシック" panose="020B0400000000000000" pitchFamily="49" charset="-128"/>
                  <a:ea typeface="BIZ UDゴシック" panose="020B0400000000000000" pitchFamily="49" charset="-128"/>
                </a:rPr>
                <a:t>下倉村、富山村</a:t>
              </a:r>
              <a:r>
                <a:rPr lang="ja-JP" altLang="en-US" sz="1050" dirty="0">
                  <a:latin typeface="BIZ UDゴシック" panose="020B0400000000000000" pitchFamily="49" charset="-128"/>
                  <a:ea typeface="BIZ UDゴシック" panose="020B0400000000000000" pitchFamily="49" charset="-128"/>
                </a:rPr>
                <a:t>、池田村、日美村</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、瀬戸内市</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旧牛窓町</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、赤磐市</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旧赤坂町、旧吉井町、</a:t>
              </a:r>
              <a:r>
                <a:rPr lang="zh-CN" altLang="en-US" sz="1050" dirty="0">
                  <a:latin typeface="BIZ UDゴシック" panose="020B0400000000000000" pitchFamily="49" charset="-128"/>
                  <a:ea typeface="BIZ UDゴシック" panose="020B0400000000000000" pitchFamily="49" charset="-128"/>
                </a:rPr>
                <a:t>旧熊山町</a:t>
              </a:r>
              <a:r>
                <a:rPr lang="en-US" altLang="ja-JP" sz="1050" dirty="0">
                  <a:latin typeface="BIZ UDゴシック" panose="020B0400000000000000" pitchFamily="49" charset="-128"/>
                  <a:ea typeface="BIZ UDゴシック" panose="020B0400000000000000" pitchFamily="49" charset="-128"/>
                </a:rPr>
                <a:t>(</a:t>
              </a:r>
              <a:r>
                <a:rPr lang="zh-CN" altLang="en-US" sz="1050" dirty="0">
                  <a:latin typeface="BIZ UDゴシック" panose="020B0400000000000000" pitchFamily="49" charset="-128"/>
                  <a:ea typeface="BIZ UDゴシック" panose="020B0400000000000000" pitchFamily="49" charset="-128"/>
                </a:rPr>
                <a:t>熊山村</a:t>
              </a:r>
              <a:r>
                <a:rPr lang="ja-JP" altLang="en-US" sz="1050" dirty="0">
                  <a:latin typeface="BIZ UDゴシック" panose="020B0400000000000000" pitchFamily="49" charset="-128"/>
                  <a:ea typeface="BIZ UDゴシック" panose="020B0400000000000000" pitchFamily="49" charset="-128"/>
                </a:rPr>
                <a:t>、佐伯北村</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、浅口市</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旧寄島町</a:t>
              </a:r>
              <a:r>
                <a:rPr lang="en-US" altLang="ja-JP" sz="1050" dirty="0">
                  <a:latin typeface="BIZ UDゴシック" panose="020B0400000000000000" pitchFamily="49" charset="-128"/>
                  <a:ea typeface="BIZ UDゴシック" panose="020B0400000000000000" pitchFamily="49" charset="-128"/>
                </a:rPr>
                <a:t>)</a:t>
              </a:r>
              <a:r>
                <a:rPr lang="ja-JP" altLang="en-US" sz="1050" dirty="0">
                  <a:latin typeface="BIZ UDゴシック" panose="020B0400000000000000" pitchFamily="49" charset="-128"/>
                  <a:ea typeface="BIZ UDゴシック" panose="020B0400000000000000" pitchFamily="49" charset="-128"/>
                </a:rPr>
                <a:t> 　</a:t>
              </a:r>
              <a:r>
                <a:rPr lang="en-US" altLang="ja-JP" sz="800" dirty="0">
                  <a:latin typeface="BIZ UDゴシック" panose="020B0400000000000000" pitchFamily="49" charset="-128"/>
                  <a:ea typeface="BIZ UDゴシック" panose="020B0400000000000000" pitchFamily="49" charset="-128"/>
                </a:rPr>
                <a:t>※</a:t>
              </a:r>
              <a:r>
                <a:rPr lang="ja-JP" altLang="en-US" sz="800" dirty="0">
                  <a:latin typeface="BIZ UDゴシック" panose="020B0400000000000000" pitchFamily="49" charset="-128"/>
                  <a:ea typeface="BIZ UDゴシック" panose="020B0400000000000000" pitchFamily="49" charset="-128"/>
                </a:rPr>
                <a:t>中山間地域に該当するかご不明な場合は、岡山県中山間・地域振興課へお尋ねください。</a:t>
              </a:r>
              <a:endParaRPr lang="ja-JP" altLang="en-US" sz="1050" b="1" dirty="0">
                <a:latin typeface="BIZ UDゴシック" panose="020B0400000000000000" pitchFamily="49" charset="-128"/>
                <a:ea typeface="BIZ UDゴシック" panose="020B0400000000000000" pitchFamily="49" charset="-128"/>
              </a:endParaRPr>
            </a:p>
          </p:txBody>
        </p:sp>
        <p:sp>
          <p:nvSpPr>
            <p:cNvPr id="16" name="テキスト ボックス 15">
              <a:extLst>
                <a:ext uri="{FF2B5EF4-FFF2-40B4-BE49-F238E27FC236}">
                  <a16:creationId xmlns:a16="http://schemas.microsoft.com/office/drawing/2014/main" id="{25597E50-3171-4F83-CC8E-473E846B373C}"/>
                </a:ext>
              </a:extLst>
            </p:cNvPr>
            <p:cNvSpPr txBox="1"/>
            <p:nvPr/>
          </p:nvSpPr>
          <p:spPr>
            <a:xfrm>
              <a:off x="251719" y="3202003"/>
              <a:ext cx="3203102" cy="286509"/>
            </a:xfrm>
            <a:prstGeom prst="rect">
              <a:avLst/>
            </a:prstGeom>
            <a:noFill/>
            <a:ln w="9525">
              <a:noFill/>
            </a:ln>
          </p:spPr>
          <p:txBody>
            <a:bodyPr wrap="square" bIns="108000" rtlCol="0">
              <a:spAutoFit/>
            </a:bodyPr>
            <a:lstStyle/>
            <a:p>
              <a:r>
                <a:rPr lang="ja-JP" altLang="en-US" sz="1400" b="1" dirty="0">
                  <a:latin typeface="BIZ UDゴシック" panose="020B0400000000000000" pitchFamily="49" charset="-128"/>
                  <a:ea typeface="BIZ UDゴシック" panose="020B0400000000000000" pitchFamily="49" charset="-128"/>
                </a:rPr>
                <a:t>対象となる地域（中山間地域）</a:t>
              </a:r>
            </a:p>
          </p:txBody>
        </p:sp>
      </p:grpSp>
      <p:sp>
        <p:nvSpPr>
          <p:cNvPr id="17" name="タイトル 1">
            <a:extLst>
              <a:ext uri="{FF2B5EF4-FFF2-40B4-BE49-F238E27FC236}">
                <a16:creationId xmlns:a16="http://schemas.microsoft.com/office/drawing/2014/main" id="{3C3F0CCC-050F-451B-82A1-A47CFA276612}"/>
              </a:ext>
            </a:extLst>
          </p:cNvPr>
          <p:cNvSpPr txBox="1">
            <a:spLocks/>
          </p:cNvSpPr>
          <p:nvPr/>
        </p:nvSpPr>
        <p:spPr>
          <a:xfrm>
            <a:off x="70924" y="6202577"/>
            <a:ext cx="6710123" cy="439709"/>
          </a:xfrm>
          <a:prstGeom prst="rect">
            <a:avLst/>
          </a:prstGeom>
          <a:solidFill>
            <a:schemeClr val="accent4"/>
          </a:solidFill>
          <a:ln>
            <a:noFill/>
          </a:ln>
        </p:spPr>
        <p:txBody>
          <a:bodyPr vert="horz" wrap="square" lIns="91440" tIns="108000" rIns="91440" bIns="108000" rtlCol="0" anchor="b">
            <a:sp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1600" b="1" dirty="0">
                <a:solidFill>
                  <a:schemeClr val="bg1"/>
                </a:solidFill>
                <a:latin typeface="BIZ UDPゴシック" panose="020B0400000000000000" pitchFamily="50" charset="-128"/>
                <a:ea typeface="BIZ UDPゴシック" panose="020B0400000000000000" pitchFamily="50" charset="-128"/>
              </a:rPr>
              <a:t>採択への近道！説明会＆相談窓口をフル活用してください</a:t>
            </a:r>
          </a:p>
        </p:txBody>
      </p:sp>
      <p:sp>
        <p:nvSpPr>
          <p:cNvPr id="18" name="テキスト ボックス 17">
            <a:extLst>
              <a:ext uri="{FF2B5EF4-FFF2-40B4-BE49-F238E27FC236}">
                <a16:creationId xmlns:a16="http://schemas.microsoft.com/office/drawing/2014/main" id="{A73C4D05-28FA-D1FB-4D2C-1F99FDFA0ECA}"/>
              </a:ext>
            </a:extLst>
          </p:cNvPr>
          <p:cNvSpPr txBox="1"/>
          <p:nvPr/>
        </p:nvSpPr>
        <p:spPr>
          <a:xfrm>
            <a:off x="70924" y="6650852"/>
            <a:ext cx="6681457" cy="473591"/>
          </a:xfrm>
          <a:prstGeom prst="rect">
            <a:avLst/>
          </a:prstGeom>
          <a:noFill/>
          <a:ln w="9525">
            <a:noFill/>
          </a:ln>
        </p:spPr>
        <p:txBody>
          <a:bodyPr wrap="square" rtlCol="0">
            <a:spAutoFit/>
          </a:bodyPr>
          <a:lstStyle/>
          <a:p>
            <a:pPr>
              <a:lnSpc>
                <a:spcPts val="1600"/>
              </a:lnSpc>
            </a:pPr>
            <a:r>
              <a:rPr lang="ja-JP" altLang="en-US" sz="1200" dirty="0">
                <a:latin typeface="BIZ UDゴシック" panose="020B0400000000000000" pitchFamily="49" charset="-128"/>
                <a:ea typeface="BIZ UDゴシック" panose="020B0400000000000000" pitchFamily="49" charset="-128"/>
              </a:rPr>
              <a:t>「自分の事業内容は対象になる？」「計画書の書き方がわからない」</a:t>
            </a:r>
          </a:p>
          <a:p>
            <a:pPr>
              <a:lnSpc>
                <a:spcPts val="1600"/>
              </a:lnSpc>
            </a:pPr>
            <a:r>
              <a:rPr lang="ja-JP" altLang="en-US" sz="1200" dirty="0">
                <a:latin typeface="BIZ UDゴシック" panose="020B0400000000000000" pitchFamily="49" charset="-128"/>
                <a:ea typeface="BIZ UDゴシック" panose="020B0400000000000000" pitchFamily="49" charset="-128"/>
              </a:rPr>
              <a:t>そんな不安を解消するため、ぜひサポートをご利用ください。</a:t>
            </a:r>
          </a:p>
        </p:txBody>
      </p:sp>
      <p:grpSp>
        <p:nvGrpSpPr>
          <p:cNvPr id="11" name="グループ化 10">
            <a:extLst>
              <a:ext uri="{FF2B5EF4-FFF2-40B4-BE49-F238E27FC236}">
                <a16:creationId xmlns:a16="http://schemas.microsoft.com/office/drawing/2014/main" id="{A31B6D33-9263-9D6F-72E8-FFD1E8F9603B}"/>
              </a:ext>
            </a:extLst>
          </p:cNvPr>
          <p:cNvGrpSpPr/>
          <p:nvPr/>
        </p:nvGrpSpPr>
        <p:grpSpPr>
          <a:xfrm>
            <a:off x="3517420" y="7147509"/>
            <a:ext cx="3188820" cy="1312121"/>
            <a:chOff x="251481" y="3194570"/>
            <a:chExt cx="3188820" cy="993291"/>
          </a:xfrm>
        </p:grpSpPr>
        <p:sp>
          <p:nvSpPr>
            <p:cNvPr id="12" name="テキスト ボックス 11">
              <a:extLst>
                <a:ext uri="{FF2B5EF4-FFF2-40B4-BE49-F238E27FC236}">
                  <a16:creationId xmlns:a16="http://schemas.microsoft.com/office/drawing/2014/main" id="{B904922A-A916-15C4-D78D-EF70063DD29A}"/>
                </a:ext>
              </a:extLst>
            </p:cNvPr>
            <p:cNvSpPr txBox="1"/>
            <p:nvPr/>
          </p:nvSpPr>
          <p:spPr>
            <a:xfrm>
              <a:off x="251481" y="3204554"/>
              <a:ext cx="3188820" cy="983307"/>
            </a:xfrm>
            <a:prstGeom prst="rect">
              <a:avLst/>
            </a:prstGeom>
            <a:solidFill>
              <a:schemeClr val="accent4">
                <a:lumMod val="20000"/>
                <a:lumOff val="80000"/>
              </a:schemeClr>
            </a:solidFill>
            <a:ln w="9525">
              <a:noFill/>
            </a:ln>
            <a:effectLst>
              <a:outerShdw blurRad="50800" dist="38100" dir="2700000" algn="tl" rotWithShape="0">
                <a:prstClr val="black">
                  <a:alpha val="40000"/>
                </a:prstClr>
              </a:outerShdw>
            </a:effectLst>
          </p:spPr>
          <p:txBody>
            <a:bodyPr wrap="square" bIns="108000" rtlCol="0">
              <a:spAutoFit/>
            </a:bodyPr>
            <a:lstStyle/>
            <a:p>
              <a:pPr algn="dist">
                <a:lnSpc>
                  <a:spcPct val="150000"/>
                </a:lnSpc>
              </a:pPr>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100" dirty="0">
                  <a:latin typeface="BIZ UDゴシック" panose="020B0400000000000000" pitchFamily="49" charset="-128"/>
                  <a:ea typeface="BIZ UDゴシック" panose="020B0400000000000000" pitchFamily="49" charset="-128"/>
                </a:rPr>
                <a:t>○ ご相談は対面・オンラインどちらでも可</a:t>
              </a:r>
              <a:endParaRPr lang="en-US" altLang="ja-JP" sz="1100" dirty="0">
                <a:latin typeface="BIZ UDゴシック" panose="020B0400000000000000" pitchFamily="49" charset="-128"/>
                <a:ea typeface="BIZ UDゴシック" panose="020B0400000000000000" pitchFamily="49" charset="-128"/>
              </a:endParaRPr>
            </a:p>
            <a:p>
              <a:pPr>
                <a:lnSpc>
                  <a:spcPts val="1600"/>
                </a:lnSpc>
                <a:spcBef>
                  <a:spcPts val="600"/>
                </a:spcBef>
              </a:pPr>
              <a:r>
                <a:rPr lang="ja-JP" altLang="en-US" sz="1100" b="1" dirty="0">
                  <a:latin typeface="BIZ UDゴシック" panose="020B0400000000000000" pitchFamily="49" charset="-128"/>
                  <a:ea typeface="BIZ UDゴシック" panose="020B0400000000000000" pitchFamily="49" charset="-128"/>
                </a:rPr>
                <a:t>＜開設日時＞</a:t>
              </a:r>
              <a:endParaRPr lang="en-US" altLang="ja-JP" sz="1100" b="1" dirty="0">
                <a:latin typeface="BIZ UDゴシック" panose="020B0400000000000000" pitchFamily="49" charset="-128"/>
                <a:ea typeface="BIZ UDゴシック" panose="020B0400000000000000" pitchFamily="49" charset="-128"/>
              </a:endParaRPr>
            </a:p>
            <a:p>
              <a:pPr>
                <a:lnSpc>
                  <a:spcPts val="1600"/>
                </a:lnSpc>
              </a:pPr>
              <a:r>
                <a:rPr lang="ja-JP" altLang="en-US" sz="1100" dirty="0">
                  <a:latin typeface="BIZ UDゴシック" panose="020B0400000000000000" pitchFamily="49" charset="-128"/>
                  <a:ea typeface="BIZ UDゴシック" panose="020B0400000000000000" pitchFamily="49" charset="-128"/>
                </a:rPr>
                <a:t>令和８年４月</a:t>
              </a:r>
              <a:r>
                <a:rPr lang="en-US" altLang="ja-JP" sz="1100" dirty="0">
                  <a:latin typeface="BIZ UDゴシック" panose="020B0400000000000000" pitchFamily="49" charset="-128"/>
                  <a:ea typeface="BIZ UDゴシック" panose="020B0400000000000000" pitchFamily="49" charset="-128"/>
                </a:rPr>
                <a:t>17</a:t>
              </a:r>
              <a:r>
                <a:rPr lang="ja-JP" altLang="en-US" sz="1100" dirty="0">
                  <a:latin typeface="BIZ UDゴシック" panose="020B0400000000000000" pitchFamily="49" charset="-128"/>
                  <a:ea typeface="BIZ UDゴシック" panose="020B0400000000000000" pitchFamily="49" charset="-128"/>
                </a:rPr>
                <a:t>日（金）～６月</a:t>
              </a:r>
              <a:r>
                <a:rPr lang="en-US" altLang="ja-JP" sz="1100" dirty="0">
                  <a:latin typeface="BIZ UDゴシック" panose="020B0400000000000000" pitchFamily="49" charset="-128"/>
                  <a:ea typeface="BIZ UDゴシック" panose="020B0400000000000000" pitchFamily="49" charset="-128"/>
                </a:rPr>
                <a:t>30</a:t>
              </a:r>
              <a:r>
                <a:rPr lang="ja-JP" altLang="en-US" sz="1100" dirty="0">
                  <a:latin typeface="BIZ UDゴシック" panose="020B0400000000000000" pitchFamily="49" charset="-128"/>
                  <a:ea typeface="BIZ UDゴシック" panose="020B0400000000000000" pitchFamily="49" charset="-128"/>
                </a:rPr>
                <a:t>日（火）</a:t>
              </a:r>
              <a:endParaRPr lang="en-US" altLang="ja-JP" sz="1100" dirty="0">
                <a:latin typeface="BIZ UDゴシック" panose="020B0400000000000000" pitchFamily="49" charset="-128"/>
                <a:ea typeface="BIZ UDゴシック" panose="020B0400000000000000" pitchFamily="49" charset="-128"/>
              </a:endParaRPr>
            </a:p>
            <a:p>
              <a:pPr>
                <a:lnSpc>
                  <a:spcPts val="1600"/>
                </a:lnSpc>
              </a:pPr>
              <a:r>
                <a:rPr lang="ja-JP" altLang="en-US" sz="1100" dirty="0">
                  <a:latin typeface="BIZ UDゴシック" panose="020B0400000000000000" pitchFamily="49" charset="-128"/>
                  <a:ea typeface="BIZ UDゴシック" panose="020B0400000000000000" pitchFamily="49" charset="-128"/>
                </a:rPr>
                <a:t>平日</a:t>
              </a:r>
              <a:r>
                <a:rPr lang="en-US" altLang="ja-JP" sz="1100" dirty="0">
                  <a:latin typeface="BIZ UDゴシック" panose="020B0400000000000000" pitchFamily="49" charset="-128"/>
                  <a:ea typeface="BIZ UDゴシック" panose="020B0400000000000000" pitchFamily="49" charset="-128"/>
                </a:rPr>
                <a:t>9:00</a:t>
              </a: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16:00</a:t>
              </a: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12:00</a:t>
              </a: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13:00</a:t>
              </a:r>
              <a:r>
                <a:rPr lang="ja-JP" altLang="en-US" sz="1100" dirty="0">
                  <a:latin typeface="BIZ UDゴシック" panose="020B0400000000000000" pitchFamily="49" charset="-128"/>
                  <a:ea typeface="BIZ UDゴシック" panose="020B0400000000000000" pitchFamily="49" charset="-128"/>
                </a:rPr>
                <a:t>を除く）</a:t>
              </a:r>
              <a:endParaRPr lang="en-US" altLang="ja-JP" sz="1100" dirty="0">
                <a:latin typeface="BIZ UDゴシック" panose="020B0400000000000000" pitchFamily="49" charset="-128"/>
                <a:ea typeface="BIZ UDゴシック" panose="020B0400000000000000" pitchFamily="49" charset="-128"/>
              </a:endParaRPr>
            </a:p>
          </p:txBody>
        </p:sp>
        <p:sp>
          <p:nvSpPr>
            <p:cNvPr id="13" name="テキスト ボックス 12">
              <a:extLst>
                <a:ext uri="{FF2B5EF4-FFF2-40B4-BE49-F238E27FC236}">
                  <a16:creationId xmlns:a16="http://schemas.microsoft.com/office/drawing/2014/main" id="{97365CE8-958C-293B-42B9-F8C4573461B5}"/>
                </a:ext>
              </a:extLst>
            </p:cNvPr>
            <p:cNvSpPr txBox="1"/>
            <p:nvPr/>
          </p:nvSpPr>
          <p:spPr>
            <a:xfrm>
              <a:off x="251988" y="3194570"/>
              <a:ext cx="3135491" cy="257298"/>
            </a:xfrm>
            <a:prstGeom prst="rect">
              <a:avLst/>
            </a:prstGeom>
            <a:noFill/>
            <a:ln w="9525">
              <a:noFill/>
            </a:ln>
          </p:spPr>
          <p:txBody>
            <a:bodyPr wrap="square" bIns="108000" rtlCol="0">
              <a:spAutoFit/>
            </a:bodyPr>
            <a:lstStyle/>
            <a:p>
              <a:r>
                <a:rPr lang="ja-JP" altLang="en-US" sz="1200" b="1" dirty="0">
                  <a:latin typeface="BIZ UDゴシック" panose="020B0400000000000000" pitchFamily="49" charset="-128"/>
                  <a:ea typeface="BIZ UDゴシック" panose="020B0400000000000000" pitchFamily="49" charset="-128"/>
                </a:rPr>
                <a:t>申請相談窓口の開設</a:t>
              </a:r>
            </a:p>
          </p:txBody>
        </p:sp>
      </p:grpSp>
      <p:sp>
        <p:nvSpPr>
          <p:cNvPr id="22" name="タイトル 1">
            <a:extLst>
              <a:ext uri="{FF2B5EF4-FFF2-40B4-BE49-F238E27FC236}">
                <a16:creationId xmlns:a16="http://schemas.microsoft.com/office/drawing/2014/main" id="{5B53C43B-F26C-97EC-D57F-E26206F2E32E}"/>
              </a:ext>
            </a:extLst>
          </p:cNvPr>
          <p:cNvSpPr txBox="1">
            <a:spLocks/>
          </p:cNvSpPr>
          <p:nvPr/>
        </p:nvSpPr>
        <p:spPr>
          <a:xfrm>
            <a:off x="10048" y="9154204"/>
            <a:ext cx="3429000" cy="747507"/>
          </a:xfrm>
          <a:prstGeom prst="rect">
            <a:avLst/>
          </a:prstGeom>
          <a:solidFill>
            <a:schemeClr val="accent4"/>
          </a:solidFill>
          <a:ln>
            <a:noFill/>
          </a:ln>
        </p:spPr>
        <p:txBody>
          <a:bodyPr vert="horz" wrap="none" lIns="91440" tIns="36000" rIns="91440" bIns="36000" rtlCol="0" anchor="ctr">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ja-JP" altLang="en-US" sz="1100" b="1" dirty="0">
                <a:solidFill>
                  <a:schemeClr val="bg1"/>
                </a:solidFill>
                <a:latin typeface="BIZ UDPゴシック" panose="020B0400000000000000" pitchFamily="50" charset="-128"/>
                <a:ea typeface="BIZ UDPゴシック" panose="020B0400000000000000" pitchFamily="50" charset="-128"/>
              </a:rPr>
              <a:t>お問い合わせ先　</a:t>
            </a:r>
            <a:r>
              <a:rPr lang="en-US" altLang="ja-JP" sz="1100" b="1" dirty="0">
                <a:solidFill>
                  <a:schemeClr val="bg1"/>
                </a:solidFill>
                <a:latin typeface="BIZ UDPゴシック" panose="020B0400000000000000" pitchFamily="50" charset="-128"/>
                <a:ea typeface="BIZ UDPゴシック" panose="020B0400000000000000" pitchFamily="50" charset="-128"/>
              </a:rPr>
              <a:t>【</a:t>
            </a:r>
            <a:r>
              <a:rPr lang="ja-JP" altLang="en-US" sz="1100" b="1" dirty="0">
                <a:solidFill>
                  <a:schemeClr val="bg1"/>
                </a:solidFill>
                <a:latin typeface="BIZ UDPゴシック" panose="020B0400000000000000" pitchFamily="50" charset="-128"/>
                <a:ea typeface="BIZ UDPゴシック" panose="020B0400000000000000" pitchFamily="50" charset="-128"/>
              </a:rPr>
              <a:t>中山間地域枠</a:t>
            </a:r>
            <a:r>
              <a:rPr lang="en-US" altLang="ja-JP" sz="1100" b="1" dirty="0">
                <a:solidFill>
                  <a:schemeClr val="bg1"/>
                </a:solidFill>
                <a:latin typeface="BIZ UDPゴシック" panose="020B0400000000000000" pitchFamily="50" charset="-128"/>
                <a:ea typeface="BIZ UDPゴシック" panose="020B0400000000000000" pitchFamily="50" charset="-128"/>
              </a:rPr>
              <a:t>】</a:t>
            </a:r>
          </a:p>
          <a:p>
            <a:pPr algn="l">
              <a:spcBef>
                <a:spcPts val="600"/>
              </a:spcBef>
            </a:pPr>
            <a:r>
              <a:rPr lang="ja-JP" altLang="en-US" sz="1000" b="1" dirty="0">
                <a:solidFill>
                  <a:schemeClr val="bg1"/>
                </a:solidFill>
                <a:latin typeface="BIZ UDPゴシック" panose="020B0400000000000000" pitchFamily="50" charset="-128"/>
                <a:ea typeface="BIZ UDPゴシック" panose="020B0400000000000000" pitchFamily="50" charset="-128"/>
              </a:rPr>
              <a:t>岡山県中山間・地域振興課　活力創出班</a:t>
            </a:r>
            <a:endParaRPr lang="en-US" altLang="ja-JP" sz="1000" b="1" dirty="0">
              <a:solidFill>
                <a:schemeClr val="bg1"/>
              </a:solidFill>
              <a:latin typeface="BIZ UDPゴシック" panose="020B0400000000000000" pitchFamily="50" charset="-128"/>
              <a:ea typeface="BIZ UDPゴシック" panose="020B0400000000000000" pitchFamily="50" charset="-128"/>
            </a:endParaRPr>
          </a:p>
          <a:p>
            <a:pPr algn="l">
              <a:spcBef>
                <a:spcPts val="0"/>
              </a:spcBef>
            </a:pPr>
            <a:r>
              <a:rPr lang="ja-JP" altLang="en-US" sz="1000" b="1" dirty="0">
                <a:solidFill>
                  <a:schemeClr val="bg1"/>
                </a:solidFill>
                <a:latin typeface="BIZ UDPゴシック" panose="020B0400000000000000" pitchFamily="50" charset="-128"/>
                <a:ea typeface="BIZ UDPゴシック" panose="020B0400000000000000" pitchFamily="50" charset="-128"/>
              </a:rPr>
              <a:t>〒</a:t>
            </a:r>
            <a:r>
              <a:rPr lang="en-US" altLang="ja-JP" sz="1000" b="1" dirty="0">
                <a:solidFill>
                  <a:schemeClr val="bg1"/>
                </a:solidFill>
                <a:latin typeface="BIZ UDPゴシック" panose="020B0400000000000000" pitchFamily="50" charset="-128"/>
                <a:ea typeface="BIZ UDPゴシック" panose="020B0400000000000000" pitchFamily="50" charset="-128"/>
              </a:rPr>
              <a:t>700-8570</a:t>
            </a:r>
            <a:r>
              <a:rPr lang="ja-JP" altLang="en-US" sz="1000" b="1" dirty="0">
                <a:solidFill>
                  <a:schemeClr val="bg1"/>
                </a:solidFill>
                <a:latin typeface="BIZ UDPゴシック" panose="020B0400000000000000" pitchFamily="50" charset="-128"/>
                <a:ea typeface="BIZ UDPゴシック" panose="020B0400000000000000" pitchFamily="50" charset="-128"/>
              </a:rPr>
              <a:t>　岡山市北区内山下</a:t>
            </a:r>
            <a:r>
              <a:rPr lang="en-US" altLang="ja-JP" sz="1000" b="1" dirty="0">
                <a:solidFill>
                  <a:schemeClr val="bg1"/>
                </a:solidFill>
                <a:latin typeface="BIZ UDPゴシック" panose="020B0400000000000000" pitchFamily="50" charset="-128"/>
                <a:ea typeface="BIZ UDPゴシック" panose="020B0400000000000000" pitchFamily="50" charset="-128"/>
              </a:rPr>
              <a:t>2-4-6</a:t>
            </a:r>
          </a:p>
          <a:p>
            <a:pPr algn="l">
              <a:spcBef>
                <a:spcPts val="0"/>
              </a:spcBef>
            </a:pPr>
            <a:r>
              <a:rPr lang="en-US" altLang="ja-JP" sz="1000" b="1" dirty="0">
                <a:solidFill>
                  <a:schemeClr val="bg1"/>
                </a:solidFill>
                <a:latin typeface="BIZ UDPゴシック" panose="020B0400000000000000" pitchFamily="50" charset="-128"/>
                <a:ea typeface="BIZ UDPゴシック" panose="020B0400000000000000" pitchFamily="50" charset="-128"/>
              </a:rPr>
              <a:t>Tel</a:t>
            </a:r>
            <a:r>
              <a:rPr lang="ja-JP" altLang="en-US" sz="1000" b="1" dirty="0">
                <a:solidFill>
                  <a:schemeClr val="bg1"/>
                </a:solidFill>
                <a:latin typeface="BIZ UDPゴシック" panose="020B0400000000000000" pitchFamily="50" charset="-128"/>
                <a:ea typeface="BIZ UDPゴシック" panose="020B0400000000000000" pitchFamily="50" charset="-128"/>
              </a:rPr>
              <a:t>　</a:t>
            </a:r>
            <a:r>
              <a:rPr lang="en-US" altLang="ja-JP" sz="1000" b="1" dirty="0">
                <a:solidFill>
                  <a:schemeClr val="bg1"/>
                </a:solidFill>
                <a:latin typeface="BIZ UDPゴシック" panose="020B0400000000000000" pitchFamily="50" charset="-128"/>
                <a:ea typeface="BIZ UDPゴシック" panose="020B0400000000000000" pitchFamily="50" charset="-128"/>
              </a:rPr>
              <a:t>086-226-7267</a:t>
            </a:r>
            <a:r>
              <a:rPr lang="ja-JP" altLang="en-US" sz="1000" b="1" dirty="0">
                <a:solidFill>
                  <a:schemeClr val="bg1"/>
                </a:solidFill>
                <a:latin typeface="BIZ UDPゴシック" panose="020B0400000000000000" pitchFamily="50" charset="-128"/>
                <a:ea typeface="BIZ UDPゴシック" panose="020B0400000000000000" pitchFamily="50" charset="-128"/>
              </a:rPr>
              <a:t>（受付時間 平日</a:t>
            </a:r>
            <a:r>
              <a:rPr lang="en-US" altLang="ja-JP" sz="1000" b="1" dirty="0">
                <a:solidFill>
                  <a:schemeClr val="bg1"/>
                </a:solidFill>
                <a:latin typeface="BIZ UDPゴシック" panose="020B0400000000000000" pitchFamily="50" charset="-128"/>
                <a:ea typeface="BIZ UDPゴシック" panose="020B0400000000000000" pitchFamily="50" charset="-128"/>
              </a:rPr>
              <a:t>8:30</a:t>
            </a:r>
            <a:r>
              <a:rPr lang="ja-JP" altLang="en-US" sz="1000" b="1" dirty="0">
                <a:solidFill>
                  <a:schemeClr val="bg1"/>
                </a:solidFill>
                <a:latin typeface="BIZ UDPゴシック" panose="020B0400000000000000" pitchFamily="50" charset="-128"/>
                <a:ea typeface="BIZ UDPゴシック" panose="020B0400000000000000" pitchFamily="50" charset="-128"/>
              </a:rPr>
              <a:t>～</a:t>
            </a:r>
            <a:r>
              <a:rPr lang="en-US" altLang="ja-JP" sz="1000" b="1" dirty="0">
                <a:solidFill>
                  <a:schemeClr val="bg1"/>
                </a:solidFill>
                <a:latin typeface="BIZ UDPゴシック" panose="020B0400000000000000" pitchFamily="50" charset="-128"/>
                <a:ea typeface="BIZ UDPゴシック" panose="020B0400000000000000" pitchFamily="50" charset="-128"/>
              </a:rPr>
              <a:t>17:15</a:t>
            </a:r>
            <a:r>
              <a:rPr lang="ja-JP" altLang="en-US" sz="1000" b="1" dirty="0">
                <a:solidFill>
                  <a:schemeClr val="bg1"/>
                </a:solidFill>
                <a:latin typeface="BIZ UDPゴシック" panose="020B0400000000000000" pitchFamily="50" charset="-128"/>
                <a:ea typeface="BIZ UDPゴシック" panose="020B0400000000000000" pitchFamily="50" charset="-128"/>
              </a:rPr>
              <a:t>）</a:t>
            </a:r>
          </a:p>
        </p:txBody>
      </p:sp>
      <p:sp>
        <p:nvSpPr>
          <p:cNvPr id="23" name="テキスト ボックス 22">
            <a:extLst>
              <a:ext uri="{FF2B5EF4-FFF2-40B4-BE49-F238E27FC236}">
                <a16:creationId xmlns:a16="http://schemas.microsoft.com/office/drawing/2014/main" id="{D8EB9711-DD53-D735-408E-58A43173C45B}"/>
              </a:ext>
            </a:extLst>
          </p:cNvPr>
          <p:cNvSpPr txBox="1"/>
          <p:nvPr/>
        </p:nvSpPr>
        <p:spPr>
          <a:xfrm>
            <a:off x="75843" y="8856849"/>
            <a:ext cx="6681457" cy="297517"/>
          </a:xfrm>
          <a:prstGeom prst="rect">
            <a:avLst/>
          </a:prstGeom>
          <a:noFill/>
          <a:ln w="9525">
            <a:noFill/>
          </a:ln>
        </p:spPr>
        <p:txBody>
          <a:bodyPr wrap="square" rtlCol="0">
            <a:spAutoFit/>
          </a:bodyPr>
          <a:lstStyle/>
          <a:p>
            <a:pPr>
              <a:lnSpc>
                <a:spcPts val="1600"/>
              </a:lnSpc>
            </a:pPr>
            <a:r>
              <a:rPr lang="ja-JP" altLang="en-US" sz="1400" b="1" dirty="0">
                <a:latin typeface="BIZ UDゴシック" panose="020B0400000000000000" pitchFamily="49" charset="-128"/>
                <a:ea typeface="BIZ UDゴシック" panose="020B0400000000000000" pitchFamily="49" charset="-128"/>
              </a:rPr>
              <a:t>詳細は岡山県地域課題解決型起業支援事業のチラシをご確認ください。</a:t>
            </a:r>
          </a:p>
        </p:txBody>
      </p:sp>
      <p:sp>
        <p:nvSpPr>
          <p:cNvPr id="25" name="タイトル 1">
            <a:extLst>
              <a:ext uri="{FF2B5EF4-FFF2-40B4-BE49-F238E27FC236}">
                <a16:creationId xmlns:a16="http://schemas.microsoft.com/office/drawing/2014/main" id="{73CE004A-19D9-6C51-70A4-3093478FC1E6}"/>
              </a:ext>
            </a:extLst>
          </p:cNvPr>
          <p:cNvSpPr txBox="1">
            <a:spLocks/>
          </p:cNvSpPr>
          <p:nvPr/>
        </p:nvSpPr>
        <p:spPr>
          <a:xfrm>
            <a:off x="3428026" y="9151750"/>
            <a:ext cx="3428471" cy="747507"/>
          </a:xfrm>
          <a:prstGeom prst="rect">
            <a:avLst/>
          </a:prstGeom>
          <a:solidFill>
            <a:schemeClr val="accent4"/>
          </a:solidFill>
          <a:ln>
            <a:noFill/>
          </a:ln>
        </p:spPr>
        <p:txBody>
          <a:bodyPr vert="horz" wrap="none" lIns="91440" tIns="36000" rIns="91440" bIns="36000" rtlCol="0" anchor="ctr">
            <a:norm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algn="l"/>
            <a:r>
              <a:rPr lang="en-US" altLang="ja-JP" sz="1100" b="1" dirty="0">
                <a:solidFill>
                  <a:schemeClr val="bg1"/>
                </a:solidFill>
                <a:latin typeface="BIZ UDPゴシック" panose="020B0400000000000000" pitchFamily="50" charset="-128"/>
                <a:ea typeface="BIZ UDPゴシック" panose="020B0400000000000000" pitchFamily="50" charset="-128"/>
              </a:rPr>
              <a:t>【</a:t>
            </a:r>
            <a:r>
              <a:rPr lang="ja-JP" altLang="en-US" sz="1100" b="1" dirty="0">
                <a:solidFill>
                  <a:schemeClr val="bg1"/>
                </a:solidFill>
                <a:latin typeface="BIZ UDPゴシック" panose="020B0400000000000000" pitchFamily="50" charset="-128"/>
                <a:ea typeface="BIZ UDPゴシック" panose="020B0400000000000000" pitchFamily="50" charset="-128"/>
              </a:rPr>
              <a:t>地域課題解決型起業支援金全般について</a:t>
            </a:r>
            <a:r>
              <a:rPr lang="en-US" altLang="ja-JP" sz="1100" b="1" dirty="0">
                <a:solidFill>
                  <a:schemeClr val="bg1"/>
                </a:solidFill>
                <a:latin typeface="BIZ UDPゴシック" panose="020B0400000000000000" pitchFamily="50" charset="-128"/>
                <a:ea typeface="BIZ UDPゴシック" panose="020B0400000000000000" pitchFamily="50" charset="-128"/>
              </a:rPr>
              <a:t>】</a:t>
            </a:r>
          </a:p>
          <a:p>
            <a:pPr algn="l">
              <a:spcBef>
                <a:spcPts val="600"/>
              </a:spcBef>
            </a:pPr>
            <a:r>
              <a:rPr lang="en-US" altLang="ja-JP" sz="1000" b="1" dirty="0">
                <a:solidFill>
                  <a:schemeClr val="bg1"/>
                </a:solidFill>
                <a:latin typeface="BIZ UDPゴシック" panose="020B0400000000000000" pitchFamily="50" charset="-128"/>
                <a:ea typeface="BIZ UDPゴシック" panose="020B0400000000000000" pitchFamily="50" charset="-128"/>
              </a:rPr>
              <a:t>(</a:t>
            </a:r>
            <a:r>
              <a:rPr lang="ja-JP" altLang="en-US" sz="1000" b="1" dirty="0">
                <a:solidFill>
                  <a:schemeClr val="bg1"/>
                </a:solidFill>
                <a:latin typeface="BIZ UDPゴシック" panose="020B0400000000000000" pitchFamily="50" charset="-128"/>
                <a:ea typeface="BIZ UDPゴシック" panose="020B0400000000000000" pitchFamily="50" charset="-128"/>
              </a:rPr>
              <a:t>公財</a:t>
            </a:r>
            <a:r>
              <a:rPr lang="en-US" altLang="ja-JP" sz="1000" b="1" dirty="0">
                <a:solidFill>
                  <a:schemeClr val="bg1"/>
                </a:solidFill>
                <a:latin typeface="BIZ UDPゴシック" panose="020B0400000000000000" pitchFamily="50" charset="-128"/>
                <a:ea typeface="BIZ UDPゴシック" panose="020B0400000000000000" pitchFamily="50" charset="-128"/>
              </a:rPr>
              <a:t>)</a:t>
            </a:r>
            <a:r>
              <a:rPr lang="ja-JP" altLang="en-US" sz="1000" b="1" dirty="0">
                <a:solidFill>
                  <a:schemeClr val="bg1"/>
                </a:solidFill>
                <a:latin typeface="BIZ UDPゴシック" panose="020B0400000000000000" pitchFamily="50" charset="-128"/>
                <a:ea typeface="BIZ UDPゴシック" panose="020B0400000000000000" pitchFamily="50" charset="-128"/>
              </a:rPr>
              <a:t>岡山県産業振興財団 経営支援部 中小企業支援課</a:t>
            </a:r>
            <a:endParaRPr lang="en-US" altLang="ja-JP" sz="1000" b="1" dirty="0">
              <a:solidFill>
                <a:schemeClr val="bg1"/>
              </a:solidFill>
              <a:latin typeface="BIZ UDPゴシック" panose="020B0400000000000000" pitchFamily="50" charset="-128"/>
              <a:ea typeface="BIZ UDPゴシック" panose="020B0400000000000000" pitchFamily="50" charset="-128"/>
            </a:endParaRPr>
          </a:p>
          <a:p>
            <a:pPr algn="l">
              <a:spcBef>
                <a:spcPts val="0"/>
              </a:spcBef>
            </a:pPr>
            <a:r>
              <a:rPr lang="ja-JP" altLang="en-US" sz="1000" b="1" dirty="0">
                <a:solidFill>
                  <a:schemeClr val="bg1"/>
                </a:solidFill>
                <a:latin typeface="BIZ UDPゴシック" panose="020B0400000000000000" pitchFamily="50" charset="-128"/>
                <a:ea typeface="BIZ UDPゴシック" panose="020B0400000000000000" pitchFamily="50" charset="-128"/>
              </a:rPr>
              <a:t>〒</a:t>
            </a:r>
            <a:r>
              <a:rPr lang="en-US" altLang="ja-JP" sz="1000" b="1" dirty="0">
                <a:solidFill>
                  <a:schemeClr val="bg1"/>
                </a:solidFill>
                <a:latin typeface="BIZ UDPゴシック" panose="020B0400000000000000" pitchFamily="50" charset="-128"/>
                <a:ea typeface="BIZ UDPゴシック" panose="020B0400000000000000" pitchFamily="50" charset="-128"/>
              </a:rPr>
              <a:t>701-1221</a:t>
            </a:r>
            <a:r>
              <a:rPr lang="ja-JP" altLang="en-US" sz="1000" b="1" dirty="0">
                <a:solidFill>
                  <a:schemeClr val="bg1"/>
                </a:solidFill>
                <a:latin typeface="BIZ UDPゴシック" panose="020B0400000000000000" pitchFamily="50" charset="-128"/>
                <a:ea typeface="BIZ UDPゴシック" panose="020B0400000000000000" pitchFamily="50" charset="-128"/>
              </a:rPr>
              <a:t>　岡山市北区芳賀</a:t>
            </a:r>
            <a:r>
              <a:rPr lang="en-US" altLang="ja-JP" sz="1000" b="1" dirty="0">
                <a:solidFill>
                  <a:schemeClr val="bg1"/>
                </a:solidFill>
                <a:latin typeface="BIZ UDPゴシック" panose="020B0400000000000000" pitchFamily="50" charset="-128"/>
                <a:ea typeface="BIZ UDPゴシック" panose="020B0400000000000000" pitchFamily="50" charset="-128"/>
              </a:rPr>
              <a:t>5301</a:t>
            </a:r>
            <a:r>
              <a:rPr lang="ja-JP" altLang="en-US" sz="1000" b="1" dirty="0">
                <a:solidFill>
                  <a:schemeClr val="bg1"/>
                </a:solidFill>
                <a:latin typeface="BIZ UDPゴシック" panose="020B0400000000000000" pitchFamily="50" charset="-128"/>
                <a:ea typeface="BIZ UDPゴシック" panose="020B0400000000000000" pitchFamily="50" charset="-128"/>
              </a:rPr>
              <a:t> テクノサポート岡山</a:t>
            </a:r>
            <a:endParaRPr lang="en-US" altLang="ja-JP" sz="1000" b="1" dirty="0">
              <a:solidFill>
                <a:schemeClr val="bg1"/>
              </a:solidFill>
              <a:latin typeface="BIZ UDPゴシック" panose="020B0400000000000000" pitchFamily="50" charset="-128"/>
              <a:ea typeface="BIZ UDPゴシック" panose="020B0400000000000000" pitchFamily="50" charset="-128"/>
            </a:endParaRPr>
          </a:p>
          <a:p>
            <a:pPr algn="l">
              <a:spcBef>
                <a:spcPts val="0"/>
              </a:spcBef>
            </a:pPr>
            <a:r>
              <a:rPr lang="en-US" altLang="ja-JP" sz="1000" b="1" dirty="0">
                <a:solidFill>
                  <a:schemeClr val="bg1"/>
                </a:solidFill>
                <a:latin typeface="BIZ UDPゴシック" panose="020B0400000000000000" pitchFamily="50" charset="-128"/>
                <a:ea typeface="BIZ UDPゴシック" panose="020B0400000000000000" pitchFamily="50" charset="-128"/>
              </a:rPr>
              <a:t>Tel</a:t>
            </a:r>
            <a:r>
              <a:rPr lang="ja-JP" altLang="en-US" sz="1000" b="1" dirty="0">
                <a:solidFill>
                  <a:schemeClr val="bg1"/>
                </a:solidFill>
                <a:latin typeface="BIZ UDPゴシック" panose="020B0400000000000000" pitchFamily="50" charset="-128"/>
                <a:ea typeface="BIZ UDPゴシック" panose="020B0400000000000000" pitchFamily="50" charset="-128"/>
              </a:rPr>
              <a:t>　</a:t>
            </a:r>
            <a:r>
              <a:rPr lang="en-US" altLang="ja-JP" sz="1000" b="1" dirty="0">
                <a:solidFill>
                  <a:schemeClr val="bg1"/>
                </a:solidFill>
                <a:latin typeface="BIZ UDPゴシック" panose="020B0400000000000000" pitchFamily="50" charset="-128"/>
                <a:ea typeface="BIZ UDPゴシック" panose="020B0400000000000000" pitchFamily="50" charset="-128"/>
              </a:rPr>
              <a:t>086-286-9696</a:t>
            </a:r>
            <a:r>
              <a:rPr lang="ja-JP" altLang="en-US" sz="1000" b="1" dirty="0">
                <a:solidFill>
                  <a:schemeClr val="bg1"/>
                </a:solidFill>
                <a:latin typeface="BIZ UDPゴシック" panose="020B0400000000000000" pitchFamily="50" charset="-128"/>
                <a:ea typeface="BIZ UDPゴシック" panose="020B0400000000000000" pitchFamily="50" charset="-128"/>
              </a:rPr>
              <a:t>（受付時間 平日</a:t>
            </a:r>
            <a:r>
              <a:rPr lang="en-US" altLang="ja-JP" sz="1000" b="1" dirty="0">
                <a:solidFill>
                  <a:schemeClr val="bg1"/>
                </a:solidFill>
                <a:latin typeface="BIZ UDPゴシック" panose="020B0400000000000000" pitchFamily="50" charset="-128"/>
                <a:ea typeface="BIZ UDPゴシック" panose="020B0400000000000000" pitchFamily="50" charset="-128"/>
              </a:rPr>
              <a:t>8:30</a:t>
            </a:r>
            <a:r>
              <a:rPr lang="ja-JP" altLang="en-US" sz="1000" b="1" dirty="0">
                <a:solidFill>
                  <a:schemeClr val="bg1"/>
                </a:solidFill>
                <a:latin typeface="BIZ UDPゴシック" panose="020B0400000000000000" pitchFamily="50" charset="-128"/>
                <a:ea typeface="BIZ UDPゴシック" panose="020B0400000000000000" pitchFamily="50" charset="-128"/>
              </a:rPr>
              <a:t>～</a:t>
            </a:r>
            <a:r>
              <a:rPr lang="en-US" altLang="ja-JP" sz="1000" b="1" dirty="0">
                <a:solidFill>
                  <a:schemeClr val="bg1"/>
                </a:solidFill>
                <a:latin typeface="BIZ UDPゴシック" panose="020B0400000000000000" pitchFamily="50" charset="-128"/>
                <a:ea typeface="BIZ UDPゴシック" panose="020B0400000000000000" pitchFamily="50" charset="-128"/>
              </a:rPr>
              <a:t>17:15</a:t>
            </a:r>
            <a:r>
              <a:rPr lang="ja-JP" altLang="en-US" sz="1000" b="1" dirty="0">
                <a:solidFill>
                  <a:schemeClr val="bg1"/>
                </a:solidFill>
                <a:latin typeface="BIZ UDPゴシック" panose="020B0400000000000000" pitchFamily="50" charset="-128"/>
                <a:ea typeface="BIZ UDPゴシック" panose="020B0400000000000000" pitchFamily="50" charset="-128"/>
              </a:rPr>
              <a:t>）</a:t>
            </a:r>
          </a:p>
        </p:txBody>
      </p:sp>
      <p:cxnSp>
        <p:nvCxnSpPr>
          <p:cNvPr id="26" name="直線コネクタ 25">
            <a:extLst>
              <a:ext uri="{FF2B5EF4-FFF2-40B4-BE49-F238E27FC236}">
                <a16:creationId xmlns:a16="http://schemas.microsoft.com/office/drawing/2014/main" id="{7EEADD6B-A448-B983-A414-175F667D650D}"/>
              </a:ext>
            </a:extLst>
          </p:cNvPr>
          <p:cNvCxnSpPr>
            <a:cxnSpLocks/>
          </p:cNvCxnSpPr>
          <p:nvPr/>
        </p:nvCxnSpPr>
        <p:spPr>
          <a:xfrm>
            <a:off x="3394816" y="9203820"/>
            <a:ext cx="0" cy="652707"/>
          </a:xfrm>
          <a:prstGeom prst="line">
            <a:avLst/>
          </a:prstGeom>
          <a:ln w="28575">
            <a:solidFill>
              <a:schemeClr val="bg1"/>
            </a:solidFill>
          </a:ln>
        </p:spPr>
        <p:style>
          <a:lnRef idx="2">
            <a:schemeClr val="accent1"/>
          </a:lnRef>
          <a:fillRef idx="0">
            <a:schemeClr val="accent1"/>
          </a:fillRef>
          <a:effectRef idx="1">
            <a:schemeClr val="accent1"/>
          </a:effectRef>
          <a:fontRef idx="minor">
            <a:schemeClr val="tx1"/>
          </a:fontRef>
        </p:style>
      </p:cxnSp>
      <p:grpSp>
        <p:nvGrpSpPr>
          <p:cNvPr id="8" name="グループ化 7">
            <a:extLst>
              <a:ext uri="{FF2B5EF4-FFF2-40B4-BE49-F238E27FC236}">
                <a16:creationId xmlns:a16="http://schemas.microsoft.com/office/drawing/2014/main" id="{0A5CC398-9BED-6648-DC80-7F68044DDFBD}"/>
              </a:ext>
            </a:extLst>
          </p:cNvPr>
          <p:cNvGrpSpPr/>
          <p:nvPr/>
        </p:nvGrpSpPr>
        <p:grpSpPr>
          <a:xfrm>
            <a:off x="3381609" y="2595584"/>
            <a:ext cx="3341998" cy="1244701"/>
            <a:chOff x="168014" y="3174011"/>
            <a:chExt cx="3194894" cy="1547193"/>
          </a:xfrm>
          <a:solidFill>
            <a:schemeClr val="accent4">
              <a:lumMod val="20000"/>
              <a:lumOff val="80000"/>
            </a:schemeClr>
          </a:solidFill>
        </p:grpSpPr>
        <p:sp>
          <p:nvSpPr>
            <p:cNvPr id="9" name="テキスト ボックス 8">
              <a:extLst>
                <a:ext uri="{FF2B5EF4-FFF2-40B4-BE49-F238E27FC236}">
                  <a16:creationId xmlns:a16="http://schemas.microsoft.com/office/drawing/2014/main" id="{85BDCC18-2300-9036-7E58-C17CDC6C251F}"/>
                </a:ext>
              </a:extLst>
            </p:cNvPr>
            <p:cNvSpPr txBox="1"/>
            <p:nvPr/>
          </p:nvSpPr>
          <p:spPr>
            <a:xfrm>
              <a:off x="168014" y="3204555"/>
              <a:ext cx="3194894" cy="1516649"/>
            </a:xfrm>
            <a:prstGeom prst="rect">
              <a:avLst/>
            </a:prstGeom>
            <a:solidFill>
              <a:schemeClr val="accent4">
                <a:lumMod val="20000"/>
                <a:lumOff val="80000"/>
              </a:schemeClr>
            </a:solidFill>
            <a:ln w="9525">
              <a:noFill/>
            </a:ln>
            <a:effectLst>
              <a:outerShdw blurRad="50800" dist="38100" dir="2700000" algn="tl" rotWithShape="0">
                <a:prstClr val="black">
                  <a:alpha val="40000"/>
                </a:prstClr>
              </a:outerShdw>
            </a:effectLst>
          </p:spPr>
          <p:txBody>
            <a:bodyPr wrap="square" bIns="108000" rtlCol="0">
              <a:spAutoFit/>
            </a:bodyPr>
            <a:lstStyle/>
            <a:p>
              <a:pPr algn="dist">
                <a:lnSpc>
                  <a:spcPct val="150000"/>
                </a:lnSpc>
              </a:pPr>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100" dirty="0">
                  <a:latin typeface="BIZ UDゴシック" panose="020B0400000000000000" pitchFamily="49" charset="-128"/>
                  <a:ea typeface="BIZ UDゴシック" panose="020B0400000000000000" pitchFamily="49" charset="-128"/>
                </a:rPr>
                <a:t>補助限度額：最大２００万円</a:t>
              </a:r>
              <a:r>
                <a:rPr lang="ja-JP" altLang="en-US" sz="900" dirty="0">
                  <a:latin typeface="BIZ UDゴシック" panose="020B0400000000000000" pitchFamily="49" charset="-128"/>
                  <a:ea typeface="BIZ UDゴシック" panose="020B0400000000000000" pitchFamily="49" charset="-128"/>
                </a:rPr>
                <a:t>（千円未満切捨て）</a:t>
              </a:r>
              <a:endParaRPr lang="en-US" altLang="ja-JP" sz="1200" dirty="0">
                <a:latin typeface="BIZ UDゴシック" panose="020B0400000000000000" pitchFamily="49" charset="-128"/>
                <a:ea typeface="BIZ UDゴシック" panose="020B0400000000000000" pitchFamily="49" charset="-128"/>
              </a:endParaRPr>
            </a:p>
            <a:p>
              <a:pPr>
                <a:lnSpc>
                  <a:spcPts val="1600"/>
                </a:lnSpc>
              </a:pPr>
              <a:r>
                <a:rPr lang="ja-JP" altLang="en-US" sz="1100" dirty="0">
                  <a:latin typeface="BIZ UDゴシック" panose="020B0400000000000000" pitchFamily="49" charset="-128"/>
                  <a:ea typeface="BIZ UDゴシック" panose="020B0400000000000000" pitchFamily="49" charset="-128"/>
                </a:rPr>
                <a:t>補　助　率：１</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２以内</a:t>
              </a:r>
              <a:endParaRPr lang="en-US" altLang="ja-JP" sz="1100" dirty="0">
                <a:latin typeface="BIZ UDゴシック" panose="020B0400000000000000" pitchFamily="49" charset="-128"/>
                <a:ea typeface="BIZ UDゴシック" panose="020B0400000000000000" pitchFamily="49" charset="-128"/>
              </a:endParaRPr>
            </a:p>
            <a:p>
              <a:pPr>
                <a:lnSpc>
                  <a:spcPts val="1600"/>
                </a:lnSpc>
              </a:pPr>
              <a:r>
                <a:rPr lang="ja-JP" altLang="en-US" sz="1100" spc="300" dirty="0">
                  <a:latin typeface="BIZ UDゴシック" panose="020B0400000000000000" pitchFamily="49" charset="-128"/>
                  <a:ea typeface="BIZ UDゴシック" panose="020B0400000000000000" pitchFamily="49" charset="-128"/>
                </a:rPr>
                <a:t>伴走支援</a:t>
              </a:r>
              <a:r>
                <a:rPr lang="ja-JP" altLang="en-US" sz="1100" dirty="0">
                  <a:latin typeface="BIZ UDゴシック" panose="020B0400000000000000" pitchFamily="49" charset="-128"/>
                  <a:ea typeface="BIZ UDゴシック" panose="020B0400000000000000" pitchFamily="49" charset="-128"/>
                </a:rPr>
                <a:t>：</a:t>
              </a:r>
              <a:r>
                <a:rPr lang="ja-JP" altLang="en-US" sz="1000" dirty="0">
                  <a:latin typeface="BIZ UDゴシック" panose="020B0400000000000000" pitchFamily="49" charset="-128"/>
                  <a:ea typeface="BIZ UDゴシック" panose="020B0400000000000000" pitchFamily="49" charset="-128"/>
                </a:rPr>
                <a:t>円滑に起業できるよう、事業計画作成</a:t>
              </a:r>
              <a:endParaRPr lang="en-US" altLang="ja-JP" sz="1000" dirty="0">
                <a:latin typeface="BIZ UDゴシック" panose="020B0400000000000000" pitchFamily="49" charset="-128"/>
                <a:ea typeface="BIZ UDゴシック" panose="020B0400000000000000" pitchFamily="49" charset="-128"/>
              </a:endParaRPr>
            </a:p>
            <a:p>
              <a:pPr>
                <a:lnSpc>
                  <a:spcPts val="1600"/>
                </a:lnSpc>
              </a:pPr>
              <a:r>
                <a:rPr lang="ja-JP" altLang="en-US" sz="1000" dirty="0">
                  <a:latin typeface="BIZ UDゴシック" panose="020B0400000000000000" pitchFamily="49" charset="-128"/>
                  <a:ea typeface="BIZ UDゴシック" panose="020B0400000000000000" pitchFamily="49" charset="-128"/>
                </a:rPr>
                <a:t>　　　　　   や販路開拓等を事務局がサポートします</a:t>
              </a:r>
            </a:p>
          </p:txBody>
        </p:sp>
        <p:sp>
          <p:nvSpPr>
            <p:cNvPr id="10" name="テキスト ボックス 9">
              <a:extLst>
                <a:ext uri="{FF2B5EF4-FFF2-40B4-BE49-F238E27FC236}">
                  <a16:creationId xmlns:a16="http://schemas.microsoft.com/office/drawing/2014/main" id="{9D7711BC-CA30-FAA5-2D29-6544EDACDEF8}"/>
                </a:ext>
              </a:extLst>
            </p:cNvPr>
            <p:cNvSpPr txBox="1"/>
            <p:nvPr/>
          </p:nvSpPr>
          <p:spPr>
            <a:xfrm>
              <a:off x="242936" y="3174011"/>
              <a:ext cx="1812200" cy="446150"/>
            </a:xfrm>
            <a:prstGeom prst="rect">
              <a:avLst/>
            </a:prstGeom>
            <a:noFill/>
            <a:ln w="9525">
              <a:noFill/>
            </a:ln>
          </p:spPr>
          <p:txBody>
            <a:bodyPr wrap="square" bIns="108000" rtlCol="0">
              <a:spAutoFit/>
            </a:bodyPr>
            <a:lstStyle/>
            <a:p>
              <a:r>
                <a:rPr lang="ja-JP" altLang="en-US" sz="1400" b="1" dirty="0">
                  <a:latin typeface="BIZ UDゴシック" panose="020B0400000000000000" pitchFamily="49" charset="-128"/>
                  <a:ea typeface="BIZ UDゴシック" panose="020B0400000000000000" pitchFamily="49" charset="-128"/>
                </a:rPr>
                <a:t>支援内容</a:t>
              </a:r>
            </a:p>
          </p:txBody>
        </p:sp>
      </p:grpSp>
      <p:grpSp>
        <p:nvGrpSpPr>
          <p:cNvPr id="19" name="グループ化 18">
            <a:extLst>
              <a:ext uri="{FF2B5EF4-FFF2-40B4-BE49-F238E27FC236}">
                <a16:creationId xmlns:a16="http://schemas.microsoft.com/office/drawing/2014/main" id="{1EE097D4-3CC5-8833-6621-CEF07B76CA24}"/>
              </a:ext>
            </a:extLst>
          </p:cNvPr>
          <p:cNvGrpSpPr/>
          <p:nvPr/>
        </p:nvGrpSpPr>
        <p:grpSpPr>
          <a:xfrm>
            <a:off x="147924" y="7142587"/>
            <a:ext cx="3233685" cy="1676515"/>
            <a:chOff x="246161" y="3194570"/>
            <a:chExt cx="3233685" cy="1269142"/>
          </a:xfrm>
        </p:grpSpPr>
        <p:sp>
          <p:nvSpPr>
            <p:cNvPr id="20" name="テキスト ボックス 19">
              <a:extLst>
                <a:ext uri="{FF2B5EF4-FFF2-40B4-BE49-F238E27FC236}">
                  <a16:creationId xmlns:a16="http://schemas.microsoft.com/office/drawing/2014/main" id="{4260ED55-F3AA-7BEA-EE0C-21A4249DC8C9}"/>
                </a:ext>
              </a:extLst>
            </p:cNvPr>
            <p:cNvSpPr txBox="1"/>
            <p:nvPr/>
          </p:nvSpPr>
          <p:spPr>
            <a:xfrm>
              <a:off x="246161" y="3204554"/>
              <a:ext cx="3233685" cy="1259158"/>
            </a:xfrm>
            <a:prstGeom prst="rect">
              <a:avLst/>
            </a:prstGeom>
            <a:solidFill>
              <a:schemeClr val="accent4">
                <a:lumMod val="20000"/>
                <a:lumOff val="80000"/>
              </a:schemeClr>
            </a:solidFill>
            <a:ln w="9525">
              <a:noFill/>
            </a:ln>
            <a:effectLst>
              <a:outerShdw blurRad="50800" dist="38100" dir="2700000" algn="tl" rotWithShape="0">
                <a:prstClr val="black">
                  <a:alpha val="40000"/>
                </a:prstClr>
              </a:outerShdw>
            </a:effectLst>
          </p:spPr>
          <p:txBody>
            <a:bodyPr wrap="square" bIns="108000" rtlCol="0">
              <a:spAutoFit/>
            </a:bodyPr>
            <a:lstStyle/>
            <a:p>
              <a:pPr algn="dist">
                <a:lnSpc>
                  <a:spcPct val="150000"/>
                </a:lnSpc>
              </a:pPr>
              <a:endParaRPr lang="en-US" altLang="ja-JP" sz="1200" dirty="0">
                <a:latin typeface="BIZ UDゴシック" panose="020B0400000000000000" pitchFamily="49" charset="-128"/>
                <a:ea typeface="BIZ UDゴシック" panose="020B0400000000000000" pitchFamily="49" charset="-128"/>
              </a:endParaRPr>
            </a:p>
            <a:p>
              <a:pPr>
                <a:lnSpc>
                  <a:spcPts val="1200"/>
                </a:lnSpc>
              </a:pPr>
              <a:r>
                <a:rPr lang="ja-JP" altLang="en-US" sz="1100" dirty="0">
                  <a:latin typeface="BIZ UDゴシック" panose="020B0400000000000000" pitchFamily="49" charset="-128"/>
                  <a:ea typeface="BIZ UDゴシック" panose="020B0400000000000000" pitchFamily="49" charset="-128"/>
                </a:rPr>
                <a:t>○ 起業支援金制度説明や創業融資のご案内</a:t>
              </a:r>
              <a:endParaRPr lang="en-US" altLang="ja-JP" sz="1100" dirty="0">
                <a:latin typeface="BIZ UDゴシック" panose="020B0400000000000000" pitchFamily="49" charset="-128"/>
                <a:ea typeface="BIZ UDゴシック" panose="020B0400000000000000" pitchFamily="49" charset="-128"/>
              </a:endParaRPr>
            </a:p>
            <a:p>
              <a:pPr>
                <a:lnSpc>
                  <a:spcPts val="1200"/>
                </a:lnSpc>
              </a:pPr>
              <a:r>
                <a:rPr lang="ja-JP" altLang="en-US" sz="1100" dirty="0">
                  <a:latin typeface="BIZ UDゴシック" panose="020B0400000000000000" pitchFamily="49" charset="-128"/>
                  <a:ea typeface="BIZ UDゴシック" panose="020B0400000000000000" pitchFamily="49" charset="-128"/>
                </a:rPr>
                <a:t>○ 個別相談会</a:t>
              </a:r>
              <a:r>
                <a:rPr lang="en-US" altLang="ja-JP" sz="1100" dirty="0">
                  <a:latin typeface="BIZ UDゴシック" panose="020B0400000000000000" pitchFamily="49" charset="-128"/>
                  <a:ea typeface="BIZ UDゴシック" panose="020B0400000000000000" pitchFamily="49" charset="-128"/>
                </a:rPr>
                <a:t>(</a:t>
              </a:r>
              <a:r>
                <a:rPr lang="ja-JP" altLang="en-US" sz="1100" dirty="0">
                  <a:latin typeface="BIZ UDゴシック" panose="020B0400000000000000" pitchFamily="49" charset="-128"/>
                  <a:ea typeface="BIZ UDゴシック" panose="020B0400000000000000" pitchFamily="49" charset="-128"/>
                </a:rPr>
                <a:t>１組約</a:t>
              </a:r>
              <a:r>
                <a:rPr lang="en-US" altLang="ja-JP" sz="1100" dirty="0">
                  <a:latin typeface="BIZ UDゴシック" panose="020B0400000000000000" pitchFamily="49" charset="-128"/>
                  <a:ea typeface="BIZ UDゴシック" panose="020B0400000000000000" pitchFamily="49" charset="-128"/>
                </a:rPr>
                <a:t>30</a:t>
              </a:r>
              <a:r>
                <a:rPr lang="ja-JP" altLang="en-US" sz="1100" dirty="0">
                  <a:latin typeface="BIZ UDゴシック" panose="020B0400000000000000" pitchFamily="49" charset="-128"/>
                  <a:ea typeface="BIZ UDゴシック" panose="020B0400000000000000" pitchFamily="49" charset="-128"/>
                </a:rPr>
                <a:t>分</a:t>
              </a:r>
              <a:r>
                <a:rPr lang="en-US" altLang="ja-JP" sz="1100" dirty="0">
                  <a:latin typeface="BIZ UDゴシック" panose="020B0400000000000000" pitchFamily="49" charset="-128"/>
                  <a:ea typeface="BIZ UDゴシック" panose="020B0400000000000000" pitchFamily="49" charset="-128"/>
                </a:rPr>
                <a:t>※</a:t>
              </a:r>
              <a:r>
                <a:rPr lang="ja-JP" altLang="en-US" sz="1100">
                  <a:latin typeface="BIZ UDゴシック" panose="020B0400000000000000" pitchFamily="49" charset="-128"/>
                  <a:ea typeface="BIZ UDゴシック" panose="020B0400000000000000" pitchFamily="49" charset="-128"/>
                </a:rPr>
                <a:t>先着６組</a:t>
              </a:r>
              <a:r>
                <a:rPr lang="ja-JP" altLang="en-US" sz="1100" dirty="0">
                  <a:latin typeface="BIZ UDゴシック" panose="020B0400000000000000" pitchFamily="49" charset="-128"/>
                  <a:ea typeface="BIZ UDゴシック" panose="020B0400000000000000" pitchFamily="49" charset="-128"/>
                </a:rPr>
                <a:t>、要予約</a:t>
              </a:r>
              <a:r>
                <a:rPr lang="en-US" altLang="ja-JP" sz="1100" dirty="0">
                  <a:latin typeface="BIZ UDゴシック" panose="020B0400000000000000" pitchFamily="49" charset="-128"/>
                  <a:ea typeface="BIZ UDゴシック" panose="020B0400000000000000" pitchFamily="49" charset="-128"/>
                </a:rPr>
                <a:t>)</a:t>
              </a:r>
              <a:endParaRPr lang="ja-JP" altLang="en-US" sz="1200" dirty="0">
                <a:latin typeface="BIZ UDゴシック" panose="020B0400000000000000" pitchFamily="49" charset="-128"/>
                <a:ea typeface="BIZ UDゴシック" panose="020B0400000000000000" pitchFamily="49" charset="-128"/>
              </a:endParaRPr>
            </a:p>
            <a:p>
              <a:pPr>
                <a:lnSpc>
                  <a:spcPts val="1200"/>
                </a:lnSpc>
                <a:spcBef>
                  <a:spcPts val="600"/>
                </a:spcBef>
              </a:pPr>
              <a:r>
                <a:rPr lang="ja-JP" altLang="en-US" sz="1100" b="1" dirty="0">
                  <a:latin typeface="BIZ UDゴシック" panose="020B0400000000000000" pitchFamily="49" charset="-128"/>
                  <a:ea typeface="BIZ UDゴシック" panose="020B0400000000000000" pitchFamily="49" charset="-128"/>
                </a:rPr>
                <a:t>＜日時＞</a:t>
              </a:r>
              <a:endParaRPr lang="en-US" altLang="ja-JP" sz="1100" b="1" dirty="0">
                <a:latin typeface="BIZ UDゴシック" panose="020B0400000000000000" pitchFamily="49" charset="-128"/>
                <a:ea typeface="BIZ UDゴシック" panose="020B0400000000000000" pitchFamily="49" charset="-128"/>
              </a:endParaRPr>
            </a:p>
            <a:p>
              <a:pPr>
                <a:lnSpc>
                  <a:spcPts val="1200"/>
                </a:lnSpc>
              </a:pPr>
              <a:r>
                <a:rPr lang="ja-JP" altLang="en-US" sz="1100" dirty="0">
                  <a:latin typeface="BIZ UDゴシック" panose="020B0400000000000000" pitchFamily="49" charset="-128"/>
                  <a:ea typeface="BIZ UDゴシック" panose="020B0400000000000000" pitchFamily="49" charset="-128"/>
                </a:rPr>
                <a:t>令和８年５月</a:t>
              </a:r>
              <a:r>
                <a:rPr lang="en-US" altLang="ja-JP" sz="1100" dirty="0">
                  <a:latin typeface="BIZ UDゴシック" panose="020B0400000000000000" pitchFamily="49" charset="-128"/>
                  <a:ea typeface="BIZ UDゴシック" panose="020B0400000000000000" pitchFamily="49" charset="-128"/>
                </a:rPr>
                <a:t>14</a:t>
              </a:r>
              <a:r>
                <a:rPr lang="ja-JP" altLang="en-US" sz="1100" dirty="0">
                  <a:latin typeface="BIZ UDゴシック" panose="020B0400000000000000" pitchFamily="49" charset="-128"/>
                  <a:ea typeface="BIZ UDゴシック" panose="020B0400000000000000" pitchFamily="49" charset="-128"/>
                </a:rPr>
                <a:t>日（木）</a:t>
              </a:r>
              <a:r>
                <a:rPr lang="en-US" altLang="ja-JP" sz="1100" dirty="0">
                  <a:latin typeface="BIZ UDゴシック" panose="020B0400000000000000" pitchFamily="49" charset="-128"/>
                  <a:ea typeface="BIZ UDゴシック" panose="020B0400000000000000" pitchFamily="49" charset="-128"/>
                </a:rPr>
                <a:t>13:30</a:t>
              </a:r>
              <a:r>
                <a:rPr lang="ja-JP" altLang="en-US" sz="1100" dirty="0">
                  <a:latin typeface="BIZ UDゴシック" panose="020B0400000000000000" pitchFamily="49" charset="-128"/>
                  <a:ea typeface="BIZ UDゴシック" panose="020B0400000000000000" pitchFamily="49" charset="-128"/>
                </a:rPr>
                <a:t>～</a:t>
              </a:r>
              <a:r>
                <a:rPr lang="en-US" altLang="ja-JP" sz="1100" dirty="0">
                  <a:latin typeface="BIZ UDゴシック" panose="020B0400000000000000" pitchFamily="49" charset="-128"/>
                  <a:ea typeface="BIZ UDゴシック" panose="020B0400000000000000" pitchFamily="49" charset="-128"/>
                </a:rPr>
                <a:t>16:30</a:t>
              </a:r>
            </a:p>
            <a:p>
              <a:pPr>
                <a:lnSpc>
                  <a:spcPts val="1200"/>
                </a:lnSpc>
                <a:spcBef>
                  <a:spcPts val="600"/>
                </a:spcBef>
              </a:pPr>
              <a:r>
                <a:rPr lang="ja-JP" altLang="en-US" sz="1100" b="1" dirty="0">
                  <a:latin typeface="BIZ UDゴシック" panose="020B0400000000000000" pitchFamily="49" charset="-128"/>
                  <a:ea typeface="BIZ UDゴシック" panose="020B0400000000000000" pitchFamily="49" charset="-128"/>
                </a:rPr>
                <a:t>＜場所＞</a:t>
              </a:r>
              <a:r>
                <a:rPr lang="ja-JP" altLang="en-US" sz="900" b="1" dirty="0">
                  <a:latin typeface="BIZ UDゴシック" panose="020B0400000000000000" pitchFamily="49" charset="-128"/>
                  <a:ea typeface="BIZ UDゴシック" panose="020B0400000000000000" pitchFamily="49" charset="-128"/>
                </a:rPr>
                <a:t>＊オンラインとのハイブリッド開催</a:t>
              </a:r>
              <a:endParaRPr lang="en-US" altLang="ja-JP" sz="1100" b="1" dirty="0">
                <a:latin typeface="BIZ UDゴシック" panose="020B0400000000000000" pitchFamily="49" charset="-128"/>
                <a:ea typeface="BIZ UDゴシック" panose="020B0400000000000000" pitchFamily="49" charset="-128"/>
              </a:endParaRPr>
            </a:p>
            <a:p>
              <a:pPr>
                <a:lnSpc>
                  <a:spcPts val="1200"/>
                </a:lnSpc>
              </a:pPr>
              <a:r>
                <a:rPr lang="ja-JP" altLang="en-US" sz="1100" dirty="0">
                  <a:latin typeface="BIZ UDゴシック" panose="020B0400000000000000" pitchFamily="49" charset="-128"/>
                  <a:ea typeface="BIZ UDゴシック" panose="020B0400000000000000" pitchFamily="49" charset="-128"/>
                </a:rPr>
                <a:t>テクノサポート岡山 中会議室</a:t>
              </a:r>
              <a:endParaRPr lang="en-US" altLang="ja-JP" sz="1100" dirty="0">
                <a:latin typeface="BIZ UDゴシック" panose="020B0400000000000000" pitchFamily="49" charset="-128"/>
                <a:ea typeface="BIZ UDゴシック" panose="020B0400000000000000" pitchFamily="49" charset="-128"/>
              </a:endParaRPr>
            </a:p>
            <a:p>
              <a:pPr>
                <a:lnSpc>
                  <a:spcPts val="1200"/>
                </a:lnSpc>
              </a:pPr>
              <a:r>
                <a:rPr lang="ja-JP" altLang="en-US" sz="1100" dirty="0">
                  <a:latin typeface="BIZ UDゴシック" panose="020B0400000000000000" pitchFamily="49" charset="-128"/>
                  <a:ea typeface="BIZ UDゴシック" panose="020B0400000000000000" pitchFamily="49" charset="-128"/>
                </a:rPr>
                <a:t>（岡山市北区芳賀</a:t>
              </a:r>
              <a:r>
                <a:rPr lang="en-US" altLang="ja-JP" sz="1100" dirty="0">
                  <a:latin typeface="BIZ UDゴシック" panose="020B0400000000000000" pitchFamily="49" charset="-128"/>
                  <a:ea typeface="BIZ UDゴシック" panose="020B0400000000000000" pitchFamily="49" charset="-128"/>
                </a:rPr>
                <a:t>5301</a:t>
              </a:r>
              <a:r>
                <a:rPr lang="ja-JP" altLang="en-US" sz="1100" dirty="0">
                  <a:latin typeface="BIZ UDゴシック" panose="020B0400000000000000" pitchFamily="49" charset="-128"/>
                  <a:ea typeface="BIZ UDゴシック" panose="020B0400000000000000" pitchFamily="49" charset="-128"/>
                </a:rPr>
                <a:t>）</a:t>
              </a:r>
              <a:endParaRPr lang="en-US" altLang="ja-JP" sz="1100" dirty="0">
                <a:latin typeface="BIZ UDゴシック" panose="020B0400000000000000" pitchFamily="49" charset="-128"/>
                <a:ea typeface="BIZ UDゴシック" panose="020B0400000000000000" pitchFamily="49" charset="-128"/>
              </a:endParaRPr>
            </a:p>
          </p:txBody>
        </p:sp>
        <p:sp>
          <p:nvSpPr>
            <p:cNvPr id="21" name="テキスト ボックス 20">
              <a:extLst>
                <a:ext uri="{FF2B5EF4-FFF2-40B4-BE49-F238E27FC236}">
                  <a16:creationId xmlns:a16="http://schemas.microsoft.com/office/drawing/2014/main" id="{7CD7C796-0BF7-ACDE-E1CB-E46229FAEE2D}"/>
                </a:ext>
              </a:extLst>
            </p:cNvPr>
            <p:cNvSpPr txBox="1"/>
            <p:nvPr/>
          </p:nvSpPr>
          <p:spPr>
            <a:xfrm>
              <a:off x="251988" y="3194570"/>
              <a:ext cx="3135491" cy="257298"/>
            </a:xfrm>
            <a:prstGeom prst="rect">
              <a:avLst/>
            </a:prstGeom>
            <a:noFill/>
            <a:ln w="9525">
              <a:noFill/>
            </a:ln>
          </p:spPr>
          <p:txBody>
            <a:bodyPr wrap="square" bIns="108000" rtlCol="0">
              <a:spAutoFit/>
            </a:bodyPr>
            <a:lstStyle/>
            <a:p>
              <a:r>
                <a:rPr lang="ja-JP" altLang="en-US" sz="1200" b="1" dirty="0">
                  <a:latin typeface="BIZ UDゴシック" panose="020B0400000000000000" pitchFamily="49" charset="-128"/>
                  <a:ea typeface="BIZ UDゴシック" panose="020B0400000000000000" pitchFamily="49" charset="-128"/>
                </a:rPr>
                <a:t>制度説明会及び個別相談会の開催</a:t>
              </a:r>
            </a:p>
          </p:txBody>
        </p:sp>
      </p:grpSp>
    </p:spTree>
    <p:extLst>
      <p:ext uri="{BB962C8B-B14F-4D97-AF65-F5344CB8AC3E}">
        <p14:creationId xmlns:p14="http://schemas.microsoft.com/office/powerpoint/2010/main" val="33617055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327</TotalTime>
  <Words>592</Words>
  <Application>Microsoft Office PowerPoint</Application>
  <PresentationFormat>A4 210 x 297 mm</PresentationFormat>
  <Paragraphs>51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BIZ UDゴシック</vt:lpstr>
      <vt:lpstr>Aptos</vt:lpstr>
      <vt:lpstr>Aptos Display</vt:lpstr>
      <vt:lpstr>Arial</vt:lpstr>
      <vt:lpstr>Office テーマ</vt:lpstr>
      <vt:lpstr>令和８年度 岡山県地域課題解決型起業支援事業（中山間地域枠)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三村　宏介</dc:creator>
  <cp:lastModifiedBy>高橋　亮太</cp:lastModifiedBy>
  <cp:revision>17</cp:revision>
  <cp:lastPrinted>2026-03-12T06:25:37Z</cp:lastPrinted>
  <dcterms:created xsi:type="dcterms:W3CDTF">2026-02-24T05:18:19Z</dcterms:created>
  <dcterms:modified xsi:type="dcterms:W3CDTF">2026-04-07T04:21:25Z</dcterms:modified>
</cp:coreProperties>
</file>