
<file path=[Content_Types].xml><?xml version="1.0" encoding="utf-8"?>
<Types xmlns="http://schemas.openxmlformats.org/package/2006/content-types">
  <Default Extension="gif" ContentType="image/gi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sldIdLst>
    <p:sldId id="256" r:id="rId2"/>
    <p:sldId id="257" r:id="rId3"/>
  </p:sldIdLst>
  <p:sldSz cx="7559675" cy="10691813"/>
  <p:notesSz cx="9926638" cy="679767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6DA5"/>
    <a:srgbClr val="F9D0BA"/>
    <a:srgbClr val="94563B"/>
    <a:srgbClr val="DEBA8F"/>
    <a:srgbClr val="FFF100"/>
    <a:srgbClr val="FFFFFF"/>
    <a:srgbClr val="F7884D"/>
    <a:srgbClr val="F1854B"/>
    <a:srgbClr val="F5B2B2"/>
    <a:srgbClr val="D6E1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209" autoAdjust="0"/>
    <p:restoredTop sz="93236" autoAdjust="0"/>
  </p:normalViewPr>
  <p:slideViewPr>
    <p:cSldViewPr snapToGrid="0" snapToObjects="1">
      <p:cViewPr>
        <p:scale>
          <a:sx n="120" d="100"/>
          <a:sy n="120" d="100"/>
        </p:scale>
        <p:origin x="876" y="-2364"/>
      </p:cViewPr>
      <p:guideLst/>
    </p:cSldViewPr>
  </p:slideViewPr>
  <p:notesTextViewPr>
    <p:cViewPr>
      <p:scale>
        <a:sx n="200" d="100"/>
        <a:sy n="200" d="100"/>
      </p:scale>
      <p:origin x="0" y="0"/>
    </p:cViewPr>
  </p:notesTextViewPr>
  <p:gridSpacing cx="76200" cy="76200"/>
</p:viewPr>
</file>

<file path=ppt/_rels/presentation.xml.rels>&#65279;<?xml version="1.0" encoding="utf-8" standalone="yes"?>
<Relationships xmlns="http://schemas.openxmlformats.org/package/2006/relationships"><Relationship Id="rId8" Type="http://schemas.openxmlformats.org/officeDocument/2006/relationships/tableStyles" Target="tableStyles.xml" /><Relationship Id="rId3" Type="http://schemas.openxmlformats.org/officeDocument/2006/relationships/slide" Target="slides/slide2.xml" /><Relationship Id="rId7" Type="http://schemas.openxmlformats.org/officeDocument/2006/relationships/theme" Target="theme/theme1.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viewProps" Target="viewProps.xml" /><Relationship Id="rId5" Type="http://schemas.openxmlformats.org/officeDocument/2006/relationships/presProps" Target="presProps.xml" /><Relationship Id="rId4" Type="http://schemas.openxmlformats.org/officeDocument/2006/relationships/notesMaster" Target="notesMasters/notesMaster1.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2107431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83763" tIns="41879" rIns="83763" bIns="41879"/>
          <a:lstStyle/>
          <a:p>
            <a:endParaRPr lang="en-US" dirty="0"/>
          </a:p>
        </p:txBody>
      </p:sp>
      <p:sp>
        <p:nvSpPr>
          <p:cNvPr id="4" name="Slide Number Placeholder 3"/>
          <p:cNvSpPr>
            <a:spLocks noGrp="1"/>
          </p:cNvSpPr>
          <p:nvPr>
            <p:ph type="sldNum" sz="quarter" idx="10"/>
          </p:nvPr>
        </p:nvSpPr>
        <p:spPr/>
        <p:txBody>
          <a:bodyPr lIns="83763" tIns="41879" rIns="83763" bIns="41879"/>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83763" tIns="41879" rIns="83763" bIns="41879"/>
          <a:lstStyle/>
          <a:p>
            <a:endParaRPr lang="en-US" dirty="0"/>
          </a:p>
        </p:txBody>
      </p:sp>
      <p:sp>
        <p:nvSpPr>
          <p:cNvPr id="4" name="Slide Number Placeholder 3"/>
          <p:cNvSpPr>
            <a:spLocks noGrp="1"/>
          </p:cNvSpPr>
          <p:nvPr>
            <p:ph type="sldNum" sz="quarter" idx="10"/>
          </p:nvPr>
        </p:nvSpPr>
        <p:spPr/>
        <p:txBody>
          <a:bodyPr lIns="83763" tIns="41879" rIns="83763" bIns="41879"/>
          <a:lstStyle/>
          <a:p>
            <a:fld id="{F7021451-1387-4CA6-816F-3879F97B5CBC}" type="slidenum">
              <a:rPr lang="en-US"/>
              <a:t>2</a:t>
            </a:fld>
            <a:endParaRPr lang="en-US"/>
          </a:p>
        </p:txBody>
      </p:sp>
    </p:spTree>
    <p:extLst>
      <p:ext uri="{BB962C8B-B14F-4D97-AF65-F5344CB8AC3E}">
        <p14:creationId xmlns:p14="http://schemas.microsoft.com/office/powerpoint/2010/main" val="32907917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8" name="図 27">
            <a:extLst>
              <a:ext uri="{FF2B5EF4-FFF2-40B4-BE49-F238E27FC236}">
                <a16:creationId xmlns:a16="http://schemas.microsoft.com/office/drawing/2014/main" id="{FD1285FE-9588-C15E-78CC-B19C403417D7}"/>
              </a:ext>
            </a:extLst>
          </p:cNvPr>
          <p:cNvPicPr>
            <a:picLocks noChangeAspect="1"/>
          </p:cNvPicPr>
          <p:nvPr/>
        </p:nvPicPr>
        <p:blipFill>
          <a:blip r:embed="rId3"/>
          <a:stretch>
            <a:fillRect/>
          </a:stretch>
        </p:blipFill>
        <p:spPr>
          <a:xfrm>
            <a:off x="3756461" y="753245"/>
            <a:ext cx="3750471" cy="2544214"/>
          </a:xfrm>
          <a:prstGeom prst="rect">
            <a:avLst/>
          </a:prstGeom>
        </p:spPr>
      </p:pic>
      <p:sp>
        <p:nvSpPr>
          <p:cNvPr id="6" name="Text 9">
            <a:extLst>
              <a:ext uri="{FF2B5EF4-FFF2-40B4-BE49-F238E27FC236}">
                <a16:creationId xmlns:a16="http://schemas.microsoft.com/office/drawing/2014/main" id="{1E237309-80A9-A8B8-92D1-DF39D6569B6E}"/>
              </a:ext>
            </a:extLst>
          </p:cNvPr>
          <p:cNvSpPr txBox="1"/>
          <p:nvPr/>
        </p:nvSpPr>
        <p:spPr>
          <a:xfrm>
            <a:off x="4664318" y="278135"/>
            <a:ext cx="2680401" cy="321370"/>
          </a:xfrm>
          <a:prstGeom prst="rect">
            <a:avLst/>
          </a:prstGeom>
          <a:noFill/>
          <a:ln/>
        </p:spPr>
        <p:txBody>
          <a:bodyPr wrap="square" lIns="0" tIns="0" rIns="0" bIns="0" rtlCol="0" anchor="t">
            <a:spAutoFit/>
          </a:bodyPr>
          <a:lstStyle/>
          <a:p>
            <a:pPr algn="r">
              <a:lnSpc>
                <a:spcPct val="116000"/>
              </a:lnSpc>
            </a:pPr>
            <a:r>
              <a:rPr lang="ja-JP" altLang="en-US" sz="900" dirty="0">
                <a:solidFill>
                  <a:schemeClr val="tx1">
                    <a:lumMod val="75000"/>
                    <a:lumOff val="25000"/>
                  </a:schemeClr>
                </a:solidFill>
                <a:latin typeface="メイリオ" panose="020B0604030504040204" pitchFamily="50" charset="-128"/>
                <a:ea typeface="メイリオ" panose="020B0604030504040204" pitchFamily="50" charset="-128"/>
              </a:rPr>
              <a:t>岡山県委託事業</a:t>
            </a:r>
            <a:endParaRPr lang="en-US" altLang="ja-JP" sz="900"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lgn="r">
              <a:lnSpc>
                <a:spcPct val="116000"/>
              </a:lnSpc>
              <a:buNone/>
            </a:pPr>
            <a:r>
              <a:rPr lang="ja-JP" altLang="en-US" sz="900" dirty="0">
                <a:solidFill>
                  <a:schemeClr val="tx1">
                    <a:lumMod val="75000"/>
                    <a:lumOff val="25000"/>
                  </a:schemeClr>
                </a:solidFill>
                <a:latin typeface="メイリオ" panose="020B0604030504040204" pitchFamily="50" charset="-128"/>
                <a:ea typeface="メイリオ" panose="020B0604030504040204" pitchFamily="50" charset="-128"/>
              </a:rPr>
              <a:t>令和８年度地域課題解決型起業支援事業</a:t>
            </a:r>
            <a:endParaRPr lang="en-US" sz="9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22" name="Text 4"/>
          <p:cNvSpPr txBox="1"/>
          <p:nvPr/>
        </p:nvSpPr>
        <p:spPr>
          <a:xfrm>
            <a:off x="276914" y="296200"/>
            <a:ext cx="4053316" cy="651905"/>
          </a:xfrm>
          <a:prstGeom prst="rect">
            <a:avLst/>
          </a:prstGeom>
          <a:solidFill>
            <a:srgbClr val="EB6DA5"/>
          </a:solidFill>
          <a:ln>
            <a:noFill/>
          </a:ln>
        </p:spPr>
        <p:txBody>
          <a:bodyPr wrap="square" lIns="0" tIns="36000" rIns="0" bIns="0" rtlCol="0" anchor="ctr" anchorCtr="0">
            <a:spAutoFit/>
          </a:bodyPr>
          <a:lstStyle/>
          <a:p>
            <a:pPr marL="0" indent="0">
              <a:lnSpc>
                <a:spcPct val="100000"/>
              </a:lnSpc>
              <a:buNone/>
            </a:pPr>
            <a:r>
              <a:rPr lang="en-US" altLang="zh-TW" sz="2000" b="1" spc="30" dirty="0">
                <a:latin typeface="メイリオ" panose="020B0604030504040204" pitchFamily="50" charset="-128"/>
                <a:ea typeface="メイリオ" panose="020B0604030504040204" pitchFamily="50" charset="-128"/>
              </a:rPr>
              <a:t> </a:t>
            </a:r>
            <a:r>
              <a:rPr lang="ja-JP" altLang="en-US" sz="1600" b="1" spc="30" dirty="0">
                <a:solidFill>
                  <a:schemeClr val="bg1"/>
                </a:solidFill>
                <a:latin typeface="メイリオ" panose="020B0604030504040204" pitchFamily="50" charset="-128"/>
                <a:ea typeface="メイリオ" panose="020B0604030504040204" pitchFamily="50" charset="-128"/>
              </a:rPr>
              <a:t>令和８年度</a:t>
            </a:r>
            <a:endParaRPr lang="en-US" altLang="zh-TW" sz="1600" b="1" spc="30" dirty="0">
              <a:solidFill>
                <a:schemeClr val="bg1"/>
              </a:solidFill>
              <a:latin typeface="メイリオ" panose="020B0604030504040204" pitchFamily="50" charset="-128"/>
              <a:ea typeface="メイリオ" panose="020B0604030504040204" pitchFamily="50" charset="-128"/>
            </a:endParaRPr>
          </a:p>
          <a:p>
            <a:pPr marL="0" indent="0">
              <a:lnSpc>
                <a:spcPct val="100000"/>
              </a:lnSpc>
              <a:buNone/>
            </a:pPr>
            <a:r>
              <a:rPr lang="zh-TW" altLang="en-US" sz="2000" b="1" spc="30" dirty="0">
                <a:solidFill>
                  <a:schemeClr val="bg1"/>
                </a:solidFill>
                <a:latin typeface="メイリオ" panose="020B0604030504040204" pitchFamily="50" charset="-128"/>
                <a:ea typeface="メイリオ" panose="020B0604030504040204" pitchFamily="50" charset="-128"/>
              </a:rPr>
              <a:t> 岡山県地域課題解決型起業支援金</a:t>
            </a:r>
            <a:endParaRPr lang="en-US" sz="2000" spc="30" dirty="0">
              <a:solidFill>
                <a:schemeClr val="bg1"/>
              </a:solidFill>
              <a:latin typeface="メイリオ" panose="020B0604030504040204" pitchFamily="50" charset="-128"/>
              <a:ea typeface="メイリオ" panose="020B0604030504040204" pitchFamily="50" charset="-128"/>
            </a:endParaRPr>
          </a:p>
        </p:txBody>
      </p:sp>
      <p:sp>
        <p:nvSpPr>
          <p:cNvPr id="54" name="Text 9">
            <a:extLst>
              <a:ext uri="{FF2B5EF4-FFF2-40B4-BE49-F238E27FC236}">
                <a16:creationId xmlns:a16="http://schemas.microsoft.com/office/drawing/2014/main" id="{BF69065A-9804-1683-739F-FCA5F4512597}"/>
              </a:ext>
            </a:extLst>
          </p:cNvPr>
          <p:cNvSpPr txBox="1"/>
          <p:nvPr/>
        </p:nvSpPr>
        <p:spPr>
          <a:xfrm>
            <a:off x="1557165" y="3093273"/>
            <a:ext cx="3965833" cy="228076"/>
          </a:xfrm>
          <a:prstGeom prst="rect">
            <a:avLst/>
          </a:prstGeom>
          <a:noFill/>
          <a:ln/>
        </p:spPr>
        <p:txBody>
          <a:bodyPr wrap="square" lIns="0" tIns="0" rIns="0" bIns="0" rtlCol="0" anchor="t">
            <a:spAutoFit/>
          </a:bodyPr>
          <a:lstStyle/>
          <a:p>
            <a:pPr marL="0" indent="0">
              <a:lnSpc>
                <a:spcPts val="2000"/>
              </a:lnSpc>
              <a:buNone/>
            </a:pPr>
            <a:endParaRPr lang="en-US" altLang="ja-JP" sz="1000" b="1" dirty="0">
              <a:solidFill>
                <a:schemeClr val="accent2"/>
              </a:solidFill>
              <a:latin typeface="+mn-ea"/>
            </a:endParaRPr>
          </a:p>
        </p:txBody>
      </p:sp>
      <p:grpSp>
        <p:nvGrpSpPr>
          <p:cNvPr id="48" name="グループ化 47">
            <a:extLst>
              <a:ext uri="{FF2B5EF4-FFF2-40B4-BE49-F238E27FC236}">
                <a16:creationId xmlns:a16="http://schemas.microsoft.com/office/drawing/2014/main" id="{3FA11569-A9EA-EF4A-CD10-0D7686D453BB}"/>
              </a:ext>
            </a:extLst>
          </p:cNvPr>
          <p:cNvGrpSpPr/>
          <p:nvPr/>
        </p:nvGrpSpPr>
        <p:grpSpPr>
          <a:xfrm>
            <a:off x="447583" y="3147698"/>
            <a:ext cx="1009059" cy="262328"/>
            <a:chOff x="447583" y="3103248"/>
            <a:chExt cx="1009059" cy="262328"/>
          </a:xfrm>
        </p:grpSpPr>
        <p:sp>
          <p:nvSpPr>
            <p:cNvPr id="45" name="四角形: 角を丸くする 44">
              <a:extLst>
                <a:ext uri="{FF2B5EF4-FFF2-40B4-BE49-F238E27FC236}">
                  <a16:creationId xmlns:a16="http://schemas.microsoft.com/office/drawing/2014/main" id="{8AB5799F-3E48-C015-14D9-5D08E274D0F8}"/>
                </a:ext>
              </a:extLst>
            </p:cNvPr>
            <p:cNvSpPr/>
            <p:nvPr/>
          </p:nvSpPr>
          <p:spPr>
            <a:xfrm>
              <a:off x="447583" y="3103248"/>
              <a:ext cx="1009059" cy="262328"/>
            </a:xfrm>
            <a:prstGeom prst="roundRect">
              <a:avLst>
                <a:gd name="adj" fmla="val 50000"/>
              </a:avLst>
            </a:prstGeom>
            <a:solidFill>
              <a:srgbClr val="EB6DA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Text 12"/>
            <p:cNvSpPr txBox="1"/>
            <p:nvPr/>
          </p:nvSpPr>
          <p:spPr>
            <a:xfrm>
              <a:off x="558215" y="3138942"/>
              <a:ext cx="821089" cy="214226"/>
            </a:xfrm>
            <a:prstGeom prst="rect">
              <a:avLst/>
            </a:prstGeom>
            <a:noFill/>
            <a:ln/>
          </p:spPr>
          <p:txBody>
            <a:bodyPr wrap="square" lIns="0" tIns="0" rIns="0" bIns="0" rtlCol="0" anchor="t">
              <a:spAutoFit/>
            </a:bodyPr>
            <a:lstStyle/>
            <a:p>
              <a:pPr marL="0" indent="0" algn="l">
                <a:lnSpc>
                  <a:spcPct val="116000"/>
                </a:lnSpc>
                <a:buNone/>
              </a:pPr>
              <a:r>
                <a:rPr lang="ja-JP" altLang="en-US" sz="1200" b="1" dirty="0">
                  <a:solidFill>
                    <a:schemeClr val="bg1"/>
                  </a:solidFill>
                  <a:latin typeface="メイリオ" panose="020B0604030504040204" pitchFamily="50" charset="-128"/>
                  <a:ea typeface="メイリオ" panose="020B0604030504040204" pitchFamily="50" charset="-128"/>
                </a:rPr>
                <a:t>公 募 期 間</a:t>
              </a:r>
              <a:endParaRPr lang="en-US" altLang="ja-JP" sz="1200" b="1" dirty="0">
                <a:solidFill>
                  <a:schemeClr val="bg1"/>
                </a:solidFill>
                <a:latin typeface="メイリオ" panose="020B0604030504040204" pitchFamily="50" charset="-128"/>
                <a:ea typeface="メイリオ" panose="020B0604030504040204" pitchFamily="50" charset="-128"/>
              </a:endParaRPr>
            </a:p>
          </p:txBody>
        </p:sp>
      </p:grpSp>
      <p:sp>
        <p:nvSpPr>
          <p:cNvPr id="67" name="Text 12"/>
          <p:cNvSpPr txBox="1"/>
          <p:nvPr/>
        </p:nvSpPr>
        <p:spPr>
          <a:xfrm>
            <a:off x="465657" y="3383234"/>
            <a:ext cx="4957243" cy="478208"/>
          </a:xfrm>
          <a:prstGeom prst="rect">
            <a:avLst/>
          </a:prstGeom>
          <a:noFill/>
          <a:ln/>
        </p:spPr>
        <p:txBody>
          <a:bodyPr wrap="square" lIns="0" tIns="0" rIns="0" bIns="0" rtlCol="0" anchor="t">
            <a:spAutoFit/>
          </a:bodyPr>
          <a:lstStyle/>
          <a:p>
            <a:pPr marL="0" indent="0" algn="l">
              <a:lnSpc>
                <a:spcPct val="116000"/>
              </a:lnSpc>
              <a:buNone/>
            </a:pPr>
            <a:r>
              <a:rPr lang="ja-JP" altLang="en-US" sz="1200" b="1" dirty="0">
                <a:solidFill>
                  <a:schemeClr val="tx1">
                    <a:lumMod val="75000"/>
                    <a:lumOff val="25000"/>
                  </a:schemeClr>
                </a:solidFill>
                <a:latin typeface="メイリオ" panose="020B0604030504040204" pitchFamily="50" charset="-128"/>
                <a:ea typeface="メイリオ" panose="020B0604030504040204" pitchFamily="50" charset="-128"/>
              </a:rPr>
              <a:t>令和</a:t>
            </a:r>
            <a:r>
              <a:rPr lang="ja-JP" altLang="en-US" sz="2000" b="1" dirty="0">
                <a:solidFill>
                  <a:srgbClr val="EB6DA5"/>
                </a:solidFill>
                <a:latin typeface="メイリオ" panose="020B0604030504040204" pitchFamily="50" charset="-128"/>
                <a:ea typeface="メイリオ" panose="020B0604030504040204" pitchFamily="50" charset="-128"/>
              </a:rPr>
              <a:t>８</a:t>
            </a:r>
            <a:r>
              <a:rPr lang="ja-JP" altLang="en-US" sz="1200" b="1" dirty="0">
                <a:solidFill>
                  <a:schemeClr val="tx1">
                    <a:lumMod val="75000"/>
                    <a:lumOff val="25000"/>
                  </a:schemeClr>
                </a:solidFill>
                <a:latin typeface="メイリオ" panose="020B0604030504040204" pitchFamily="50" charset="-128"/>
                <a:ea typeface="メイリオ" panose="020B0604030504040204" pitchFamily="50" charset="-128"/>
              </a:rPr>
              <a:t>年</a:t>
            </a:r>
            <a:r>
              <a:rPr lang="ja-JP" altLang="en-US" sz="2000" b="1" dirty="0">
                <a:solidFill>
                  <a:srgbClr val="EB6DA5"/>
                </a:solidFill>
                <a:latin typeface="メイリオ" panose="020B0604030504040204" pitchFamily="50" charset="-128"/>
                <a:ea typeface="メイリオ" panose="020B0604030504040204" pitchFamily="50" charset="-128"/>
              </a:rPr>
              <a:t>４</a:t>
            </a:r>
            <a:r>
              <a:rPr lang="ja-JP" altLang="en-US" sz="1200" b="1" dirty="0">
                <a:solidFill>
                  <a:schemeClr val="tx1">
                    <a:lumMod val="75000"/>
                    <a:lumOff val="25000"/>
                  </a:schemeClr>
                </a:solidFill>
                <a:latin typeface="メイリオ" panose="020B0604030504040204" pitchFamily="50" charset="-128"/>
                <a:ea typeface="メイリオ" panose="020B0604030504040204" pitchFamily="50" charset="-128"/>
              </a:rPr>
              <a:t>月</a:t>
            </a:r>
            <a:r>
              <a:rPr lang="en-US" altLang="ja-JP" sz="2000" b="1" dirty="0">
                <a:solidFill>
                  <a:srgbClr val="EB6DA5"/>
                </a:solidFill>
                <a:latin typeface="メイリオ" panose="020B0604030504040204" pitchFamily="50" charset="-128"/>
                <a:ea typeface="メイリオ" panose="020B0604030504040204" pitchFamily="50" charset="-128"/>
              </a:rPr>
              <a:t>17</a:t>
            </a:r>
            <a:r>
              <a:rPr lang="ja-JP" altLang="en-US" sz="1200" b="1" dirty="0">
                <a:solidFill>
                  <a:schemeClr val="tx1">
                    <a:lumMod val="75000"/>
                    <a:lumOff val="25000"/>
                  </a:schemeClr>
                </a:solidFill>
                <a:latin typeface="メイリオ" panose="020B0604030504040204" pitchFamily="50" charset="-128"/>
                <a:ea typeface="メイリオ" panose="020B0604030504040204" pitchFamily="50" charset="-128"/>
              </a:rPr>
              <a:t>日</a:t>
            </a:r>
            <a:r>
              <a:rPr lang="en-US" altLang="ja-JP" sz="1200" b="1" dirty="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en-US" sz="1200" b="1" dirty="0">
                <a:solidFill>
                  <a:schemeClr val="tx1">
                    <a:lumMod val="75000"/>
                    <a:lumOff val="25000"/>
                  </a:schemeClr>
                </a:solidFill>
                <a:latin typeface="メイリオ" panose="020B0604030504040204" pitchFamily="50" charset="-128"/>
                <a:ea typeface="メイリオ" panose="020B0604030504040204" pitchFamily="50" charset="-128"/>
              </a:rPr>
              <a:t>金</a:t>
            </a:r>
            <a:r>
              <a:rPr lang="en-US" altLang="ja-JP" sz="1200" b="1" dirty="0">
                <a:solidFill>
                  <a:schemeClr val="tx1">
                    <a:lumMod val="75000"/>
                    <a:lumOff val="25000"/>
                  </a:schemeClr>
                </a:solidFill>
                <a:latin typeface="メイリオ" panose="020B0604030504040204" pitchFamily="50" charset="-128"/>
                <a:ea typeface="メイリオ" panose="020B0604030504040204" pitchFamily="50" charset="-128"/>
              </a:rPr>
              <a:t>)  </a:t>
            </a:r>
            <a:r>
              <a:rPr lang="ja-JP" altLang="en-US" sz="1200" b="1" dirty="0">
                <a:solidFill>
                  <a:schemeClr val="tx1">
                    <a:lumMod val="75000"/>
                    <a:lumOff val="25000"/>
                  </a:schemeClr>
                </a:solidFill>
                <a:latin typeface="メイリオ" panose="020B0604030504040204" pitchFamily="50" charset="-128"/>
                <a:ea typeface="メイリオ" panose="020B0604030504040204" pitchFamily="50" charset="-128"/>
              </a:rPr>
              <a:t>～</a:t>
            </a:r>
            <a:r>
              <a:rPr lang="en-US" altLang="ja-JP" sz="1200" b="1" dirty="0">
                <a:solidFill>
                  <a:schemeClr val="tx1">
                    <a:lumMod val="75000"/>
                    <a:lumOff val="25000"/>
                  </a:schemeClr>
                </a:solidFill>
                <a:latin typeface="メイリオ" panose="020B0604030504040204" pitchFamily="50" charset="-128"/>
                <a:ea typeface="メイリオ" panose="020B0604030504040204" pitchFamily="50" charset="-128"/>
              </a:rPr>
              <a:t> </a:t>
            </a:r>
            <a:r>
              <a:rPr lang="ja-JP" altLang="en-US" sz="2000" b="1" dirty="0">
                <a:solidFill>
                  <a:srgbClr val="EB6DA5"/>
                </a:solidFill>
                <a:latin typeface="メイリオ" panose="020B0604030504040204" pitchFamily="50" charset="-128"/>
                <a:ea typeface="メイリオ" panose="020B0604030504040204" pitchFamily="50" charset="-128"/>
              </a:rPr>
              <a:t>６</a:t>
            </a:r>
            <a:r>
              <a:rPr lang="ja-JP" altLang="en-US" sz="1200" b="1" dirty="0">
                <a:solidFill>
                  <a:schemeClr val="tx1">
                    <a:lumMod val="75000"/>
                    <a:lumOff val="25000"/>
                  </a:schemeClr>
                </a:solidFill>
                <a:latin typeface="メイリオ" panose="020B0604030504040204" pitchFamily="50" charset="-128"/>
                <a:ea typeface="メイリオ" panose="020B0604030504040204" pitchFamily="50" charset="-128"/>
              </a:rPr>
              <a:t>月</a:t>
            </a:r>
            <a:r>
              <a:rPr lang="en-US" altLang="ja-JP" sz="2000" b="1" dirty="0">
                <a:solidFill>
                  <a:srgbClr val="EB6DA5"/>
                </a:solidFill>
                <a:latin typeface="メイリオ" panose="020B0604030504040204" pitchFamily="50" charset="-128"/>
                <a:ea typeface="メイリオ" panose="020B0604030504040204" pitchFamily="50" charset="-128"/>
              </a:rPr>
              <a:t>30</a:t>
            </a:r>
            <a:r>
              <a:rPr lang="ja-JP" altLang="en-US" sz="1200" b="1" dirty="0">
                <a:solidFill>
                  <a:schemeClr val="tx1">
                    <a:lumMod val="75000"/>
                    <a:lumOff val="25000"/>
                  </a:schemeClr>
                </a:solidFill>
                <a:latin typeface="メイリオ" panose="020B0604030504040204" pitchFamily="50" charset="-128"/>
                <a:ea typeface="メイリオ" panose="020B0604030504040204" pitchFamily="50" charset="-128"/>
              </a:rPr>
              <a:t>日</a:t>
            </a:r>
            <a:r>
              <a:rPr lang="en-US" altLang="ja-JP" sz="1200" b="1" dirty="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en-US" sz="1200" b="1" dirty="0">
                <a:solidFill>
                  <a:schemeClr val="tx1">
                    <a:lumMod val="75000"/>
                    <a:lumOff val="25000"/>
                  </a:schemeClr>
                </a:solidFill>
                <a:latin typeface="メイリオ" panose="020B0604030504040204" pitchFamily="50" charset="-128"/>
                <a:ea typeface="メイリオ" panose="020B0604030504040204" pitchFamily="50" charset="-128"/>
              </a:rPr>
              <a:t>火</a:t>
            </a:r>
            <a:r>
              <a:rPr lang="en-US" altLang="ja-JP" sz="1200" b="1" dirty="0">
                <a:solidFill>
                  <a:schemeClr val="tx1">
                    <a:lumMod val="75000"/>
                    <a:lumOff val="25000"/>
                  </a:schemeClr>
                </a:solidFill>
                <a:latin typeface="メイリオ" panose="020B0604030504040204" pitchFamily="50" charset="-128"/>
                <a:ea typeface="メイリオ" panose="020B0604030504040204" pitchFamily="50" charset="-128"/>
              </a:rPr>
              <a:t>)  </a:t>
            </a:r>
            <a:r>
              <a:rPr lang="en-US" altLang="ja-JP" sz="1400" b="1" dirty="0">
                <a:solidFill>
                  <a:srgbClr val="EB6DA5"/>
                </a:solidFill>
                <a:latin typeface="メイリオ" panose="020B0604030504040204" pitchFamily="50" charset="-128"/>
                <a:ea typeface="メイリオ" panose="020B0604030504040204" pitchFamily="50" charset="-128"/>
              </a:rPr>
              <a:t>17:00</a:t>
            </a:r>
            <a:r>
              <a:rPr lang="ja-JP" altLang="en-US" sz="1400" b="1" dirty="0">
                <a:solidFill>
                  <a:srgbClr val="EB6DA5"/>
                </a:solidFill>
                <a:latin typeface="メイリオ" panose="020B0604030504040204" pitchFamily="50" charset="-128"/>
                <a:ea typeface="メイリオ" panose="020B0604030504040204" pitchFamily="50" charset="-128"/>
              </a:rPr>
              <a:t>必着</a:t>
            </a:r>
            <a:endParaRPr lang="en-US" altLang="ja-JP" sz="1400" b="1" dirty="0">
              <a:solidFill>
                <a:srgbClr val="EB6DA5"/>
              </a:solidFill>
              <a:latin typeface="メイリオ" panose="020B0604030504040204" pitchFamily="50" charset="-128"/>
              <a:ea typeface="メイリオ" panose="020B0604030504040204" pitchFamily="50" charset="-128"/>
            </a:endParaRPr>
          </a:p>
          <a:p>
            <a:pPr marL="0" indent="0" algn="l">
              <a:lnSpc>
                <a:spcPts val="700"/>
              </a:lnSpc>
              <a:buNone/>
            </a:pPr>
            <a:endParaRPr lang="en-US" altLang="ja-JP" sz="1400" b="1" dirty="0">
              <a:solidFill>
                <a:schemeClr val="accent2"/>
              </a:solidFill>
              <a:latin typeface="メイリオ" panose="020B0604030504040204" pitchFamily="50" charset="-128"/>
              <a:ea typeface="メイリオ" panose="020B0604030504040204" pitchFamily="50" charset="-128"/>
            </a:endParaRPr>
          </a:p>
        </p:txBody>
      </p:sp>
      <p:grpSp>
        <p:nvGrpSpPr>
          <p:cNvPr id="47" name="グループ化 46">
            <a:extLst>
              <a:ext uri="{FF2B5EF4-FFF2-40B4-BE49-F238E27FC236}">
                <a16:creationId xmlns:a16="http://schemas.microsoft.com/office/drawing/2014/main" id="{F81281E3-6CD1-950F-E753-96D7C4D75466}"/>
              </a:ext>
            </a:extLst>
          </p:cNvPr>
          <p:cNvGrpSpPr/>
          <p:nvPr/>
        </p:nvGrpSpPr>
        <p:grpSpPr>
          <a:xfrm>
            <a:off x="447584" y="3927085"/>
            <a:ext cx="1027132" cy="262328"/>
            <a:chOff x="447584" y="3761985"/>
            <a:chExt cx="1027132" cy="262328"/>
          </a:xfrm>
        </p:grpSpPr>
        <p:sp>
          <p:nvSpPr>
            <p:cNvPr id="46" name="四角形: 角を丸くする 45">
              <a:extLst>
                <a:ext uri="{FF2B5EF4-FFF2-40B4-BE49-F238E27FC236}">
                  <a16:creationId xmlns:a16="http://schemas.microsoft.com/office/drawing/2014/main" id="{EB2DFFB1-5F86-DE60-D5E8-68C8B219D922}"/>
                </a:ext>
              </a:extLst>
            </p:cNvPr>
            <p:cNvSpPr/>
            <p:nvPr/>
          </p:nvSpPr>
          <p:spPr>
            <a:xfrm>
              <a:off x="447584" y="3761985"/>
              <a:ext cx="1009059" cy="262328"/>
            </a:xfrm>
            <a:prstGeom prst="roundRect">
              <a:avLst>
                <a:gd name="adj" fmla="val 50000"/>
              </a:avLst>
            </a:prstGeom>
            <a:solidFill>
              <a:srgbClr val="EB6DA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Text 12"/>
            <p:cNvSpPr txBox="1"/>
            <p:nvPr/>
          </p:nvSpPr>
          <p:spPr>
            <a:xfrm>
              <a:off x="583615" y="3793735"/>
              <a:ext cx="891101" cy="214226"/>
            </a:xfrm>
            <a:prstGeom prst="rect">
              <a:avLst/>
            </a:prstGeom>
            <a:noFill/>
            <a:ln/>
          </p:spPr>
          <p:txBody>
            <a:bodyPr wrap="square" lIns="0" tIns="0" rIns="0" bIns="0" rtlCol="0" anchor="t">
              <a:spAutoFit/>
            </a:bodyPr>
            <a:lstStyle/>
            <a:p>
              <a:pPr marL="0" indent="0" algn="l">
                <a:lnSpc>
                  <a:spcPct val="116000"/>
                </a:lnSpc>
                <a:buNone/>
              </a:pPr>
              <a:r>
                <a:rPr lang="ja-JP" altLang="en-US" sz="1200" b="1" dirty="0">
                  <a:solidFill>
                    <a:schemeClr val="bg1"/>
                  </a:solidFill>
                  <a:latin typeface="メイリオ" panose="020B0604030504040204" pitchFamily="50" charset="-128"/>
                  <a:ea typeface="メイリオ" panose="020B0604030504040204" pitchFamily="50" charset="-128"/>
                </a:rPr>
                <a:t>申 請 要 件</a:t>
              </a:r>
              <a:endParaRPr lang="en-US" altLang="ja-JP" sz="1200" b="1" dirty="0">
                <a:solidFill>
                  <a:schemeClr val="bg1"/>
                </a:solidFill>
                <a:latin typeface="メイリオ" panose="020B0604030504040204" pitchFamily="50" charset="-128"/>
                <a:ea typeface="メイリオ" panose="020B0604030504040204" pitchFamily="50" charset="-128"/>
              </a:endParaRPr>
            </a:p>
          </p:txBody>
        </p:sp>
      </p:grpSp>
      <p:cxnSp>
        <p:nvCxnSpPr>
          <p:cNvPr id="131" name="直線コネクタ 130"/>
          <p:cNvCxnSpPr/>
          <p:nvPr/>
        </p:nvCxnSpPr>
        <p:spPr>
          <a:xfrm>
            <a:off x="4836665" y="5163055"/>
            <a:ext cx="0" cy="447850"/>
          </a:xfrm>
          <a:prstGeom prst="line">
            <a:avLst/>
          </a:prstGeom>
          <a:ln w="12700" cap="rnd">
            <a:solidFill>
              <a:schemeClr val="bg1"/>
            </a:solidFill>
            <a:round/>
          </a:ln>
        </p:spPr>
        <p:style>
          <a:lnRef idx="1">
            <a:schemeClr val="accent1"/>
          </a:lnRef>
          <a:fillRef idx="0">
            <a:schemeClr val="accent1"/>
          </a:fillRef>
          <a:effectRef idx="0">
            <a:schemeClr val="accent1"/>
          </a:effectRef>
          <a:fontRef idx="minor">
            <a:schemeClr val="tx1"/>
          </a:fontRef>
        </p:style>
      </p:cxnSp>
      <p:grpSp>
        <p:nvGrpSpPr>
          <p:cNvPr id="24" name="グループ化 23"/>
          <p:cNvGrpSpPr/>
          <p:nvPr/>
        </p:nvGrpSpPr>
        <p:grpSpPr>
          <a:xfrm>
            <a:off x="599244" y="5955035"/>
            <a:ext cx="6793566" cy="3247012"/>
            <a:chOff x="539861" y="5976184"/>
            <a:chExt cx="6793566" cy="3247012"/>
          </a:xfrm>
        </p:grpSpPr>
        <p:sp>
          <p:nvSpPr>
            <p:cNvPr id="34" name="Text 9">
              <a:extLst>
                <a:ext uri="{FF2B5EF4-FFF2-40B4-BE49-F238E27FC236}">
                  <a16:creationId xmlns:a16="http://schemas.microsoft.com/office/drawing/2014/main" id="{7749B422-D66A-260B-1C22-62822072D100}"/>
                </a:ext>
              </a:extLst>
            </p:cNvPr>
            <p:cNvSpPr txBox="1"/>
            <p:nvPr/>
          </p:nvSpPr>
          <p:spPr>
            <a:xfrm>
              <a:off x="547531" y="6385022"/>
              <a:ext cx="2136837" cy="1006814"/>
            </a:xfrm>
            <a:prstGeom prst="rect">
              <a:avLst/>
            </a:prstGeom>
            <a:noFill/>
            <a:ln/>
          </p:spPr>
          <p:txBody>
            <a:bodyPr wrap="square" lIns="0" tIns="0" rIns="0" bIns="0" rtlCol="0" anchor="t">
              <a:spAutoFit/>
            </a:bodyPr>
            <a:lstStyle/>
            <a:p>
              <a:pPr>
                <a:lnSpc>
                  <a:spcPts val="1600"/>
                </a:lnSpc>
              </a:pPr>
              <a:r>
                <a:rPr lang="ja-JP" altLang="en-US" sz="1000" b="1" dirty="0">
                  <a:solidFill>
                    <a:schemeClr val="tx1">
                      <a:lumMod val="75000"/>
                      <a:lumOff val="25000"/>
                    </a:schemeClr>
                  </a:solidFill>
                  <a:highlight>
                    <a:srgbClr val="F9D0BA"/>
                  </a:highlight>
                  <a:latin typeface="メイリオ" panose="020B0604030504040204" pitchFamily="50" charset="-128"/>
                  <a:ea typeface="メイリオ" panose="020B0604030504040204" pitchFamily="50" charset="-128"/>
                </a:rPr>
                <a:t>令和</a:t>
              </a:r>
              <a:r>
                <a:rPr lang="en-US" altLang="ja-JP" sz="1000" b="1" dirty="0">
                  <a:solidFill>
                    <a:schemeClr val="tx1">
                      <a:lumMod val="75000"/>
                      <a:lumOff val="25000"/>
                    </a:schemeClr>
                  </a:solidFill>
                  <a:highlight>
                    <a:srgbClr val="F9D0BA"/>
                  </a:highlight>
                  <a:latin typeface="メイリオ" panose="020B0604030504040204" pitchFamily="50" charset="-128"/>
                  <a:ea typeface="メイリオ" panose="020B0604030504040204" pitchFamily="50" charset="-128"/>
                </a:rPr>
                <a:t>8</a:t>
              </a:r>
              <a:r>
                <a:rPr lang="ja-JP" altLang="en-US" sz="1000" b="1" dirty="0">
                  <a:solidFill>
                    <a:schemeClr val="tx1">
                      <a:lumMod val="75000"/>
                      <a:lumOff val="25000"/>
                    </a:schemeClr>
                  </a:solidFill>
                  <a:highlight>
                    <a:srgbClr val="F9D0BA"/>
                  </a:highlight>
                  <a:latin typeface="メイリオ" panose="020B0604030504040204" pitchFamily="50" charset="-128"/>
                  <a:ea typeface="メイリオ" panose="020B0604030504040204" pitchFamily="50" charset="-128"/>
                </a:rPr>
                <a:t>年</a:t>
              </a:r>
              <a:r>
                <a:rPr lang="en-US" altLang="ja-JP" sz="1000" b="1" dirty="0">
                  <a:solidFill>
                    <a:schemeClr val="tx1">
                      <a:lumMod val="75000"/>
                      <a:lumOff val="25000"/>
                    </a:schemeClr>
                  </a:solidFill>
                  <a:highlight>
                    <a:srgbClr val="F9D0BA"/>
                  </a:highlight>
                  <a:latin typeface="メイリオ" panose="020B0604030504040204" pitchFamily="50" charset="-128"/>
                  <a:ea typeface="メイリオ" panose="020B0604030504040204" pitchFamily="50" charset="-128"/>
                </a:rPr>
                <a:t>4</a:t>
              </a:r>
              <a:r>
                <a:rPr lang="ja-JP" altLang="en-US" sz="1000" b="1" dirty="0">
                  <a:solidFill>
                    <a:schemeClr val="tx1">
                      <a:lumMod val="75000"/>
                      <a:lumOff val="25000"/>
                    </a:schemeClr>
                  </a:solidFill>
                  <a:highlight>
                    <a:srgbClr val="F9D0BA"/>
                  </a:highlight>
                  <a:latin typeface="メイリオ" panose="020B0604030504040204" pitchFamily="50" charset="-128"/>
                  <a:ea typeface="メイリオ" panose="020B0604030504040204" pitchFamily="50" charset="-128"/>
                </a:rPr>
                <a:t>月</a:t>
              </a:r>
              <a:r>
                <a:rPr lang="en-US" altLang="ja-JP" sz="1000" b="1" dirty="0">
                  <a:solidFill>
                    <a:schemeClr val="tx1">
                      <a:lumMod val="75000"/>
                      <a:lumOff val="25000"/>
                    </a:schemeClr>
                  </a:solidFill>
                  <a:highlight>
                    <a:srgbClr val="F9D0BA"/>
                  </a:highlight>
                  <a:latin typeface="メイリオ" panose="020B0604030504040204" pitchFamily="50" charset="-128"/>
                  <a:ea typeface="メイリオ" panose="020B0604030504040204" pitchFamily="50" charset="-128"/>
                </a:rPr>
                <a:t>1</a:t>
              </a:r>
              <a:r>
                <a:rPr lang="ja-JP" altLang="en-US" sz="1000" b="1" dirty="0">
                  <a:solidFill>
                    <a:schemeClr val="tx1">
                      <a:lumMod val="75000"/>
                      <a:lumOff val="25000"/>
                    </a:schemeClr>
                  </a:solidFill>
                  <a:highlight>
                    <a:srgbClr val="F9D0BA"/>
                  </a:highlight>
                  <a:latin typeface="メイリオ" panose="020B0604030504040204" pitchFamily="50" charset="-128"/>
                  <a:ea typeface="メイリオ" panose="020B0604030504040204" pitchFamily="50" charset="-128"/>
                </a:rPr>
                <a:t>日</a:t>
              </a:r>
              <a:r>
                <a:rPr lang="ja-JP" altLang="en-US" sz="1000" b="1" dirty="0">
                  <a:solidFill>
                    <a:schemeClr val="tx1">
                      <a:lumMod val="75000"/>
                      <a:lumOff val="25000"/>
                    </a:schemeClr>
                  </a:solidFill>
                  <a:latin typeface="メイリオ" panose="020B0604030504040204" pitchFamily="50" charset="-128"/>
                  <a:ea typeface="メイリオ" panose="020B0604030504040204" pitchFamily="50" charset="-128"/>
                </a:rPr>
                <a:t>から</a:t>
              </a:r>
              <a:endParaRPr lang="en-US" altLang="ja-JP" sz="1000" b="1" dirty="0">
                <a:solidFill>
                  <a:schemeClr val="tx1">
                    <a:lumMod val="75000"/>
                    <a:lumOff val="25000"/>
                  </a:schemeClr>
                </a:solidFill>
                <a:latin typeface="メイリオ" panose="020B0604030504040204" pitchFamily="50" charset="-128"/>
                <a:ea typeface="メイリオ" panose="020B0604030504040204" pitchFamily="50" charset="-128"/>
              </a:endParaRPr>
            </a:p>
            <a:p>
              <a:pPr>
                <a:lnSpc>
                  <a:spcPts val="1600"/>
                </a:lnSpc>
              </a:pPr>
              <a:r>
                <a:rPr lang="ja-JP" altLang="en-US" sz="1000" b="1" dirty="0">
                  <a:solidFill>
                    <a:schemeClr val="tx1">
                      <a:lumMod val="75000"/>
                      <a:lumOff val="25000"/>
                    </a:schemeClr>
                  </a:solidFill>
                  <a:highlight>
                    <a:srgbClr val="F9D0BA"/>
                  </a:highlight>
                  <a:latin typeface="メイリオ" panose="020B0604030504040204" pitchFamily="50" charset="-128"/>
                  <a:ea typeface="メイリオ" panose="020B0604030504040204" pitchFamily="50" charset="-128"/>
                </a:rPr>
                <a:t>令和</a:t>
              </a:r>
              <a:r>
                <a:rPr lang="en-US" altLang="ja-JP" sz="1000" b="1" dirty="0">
                  <a:solidFill>
                    <a:schemeClr val="tx1">
                      <a:lumMod val="75000"/>
                      <a:lumOff val="25000"/>
                    </a:schemeClr>
                  </a:solidFill>
                  <a:highlight>
                    <a:srgbClr val="F9D0BA"/>
                  </a:highlight>
                  <a:latin typeface="メイリオ" panose="020B0604030504040204" pitchFamily="50" charset="-128"/>
                  <a:ea typeface="メイリオ" panose="020B0604030504040204" pitchFamily="50" charset="-128"/>
                </a:rPr>
                <a:t>8</a:t>
              </a:r>
              <a:r>
                <a:rPr lang="ja-JP" altLang="en-US" sz="1000" b="1" dirty="0">
                  <a:solidFill>
                    <a:schemeClr val="tx1">
                      <a:lumMod val="75000"/>
                      <a:lumOff val="25000"/>
                    </a:schemeClr>
                  </a:solidFill>
                  <a:highlight>
                    <a:srgbClr val="F9D0BA"/>
                  </a:highlight>
                  <a:latin typeface="メイリオ" panose="020B0604030504040204" pitchFamily="50" charset="-128"/>
                  <a:ea typeface="メイリオ" panose="020B0604030504040204" pitchFamily="50" charset="-128"/>
                </a:rPr>
                <a:t>年</a:t>
              </a:r>
              <a:r>
                <a:rPr lang="en-US" altLang="ja-JP" sz="1000" b="1" dirty="0">
                  <a:solidFill>
                    <a:schemeClr val="tx1">
                      <a:lumMod val="75000"/>
                      <a:lumOff val="25000"/>
                    </a:schemeClr>
                  </a:solidFill>
                  <a:highlight>
                    <a:srgbClr val="F9D0BA"/>
                  </a:highlight>
                  <a:latin typeface="メイリオ" panose="020B0604030504040204" pitchFamily="50" charset="-128"/>
                  <a:ea typeface="メイリオ" panose="020B0604030504040204" pitchFamily="50" charset="-128"/>
                </a:rPr>
                <a:t>12</a:t>
              </a:r>
              <a:r>
                <a:rPr lang="ja-JP" altLang="en-US" sz="1000" b="1" dirty="0">
                  <a:solidFill>
                    <a:schemeClr val="tx1">
                      <a:lumMod val="75000"/>
                      <a:lumOff val="25000"/>
                    </a:schemeClr>
                  </a:solidFill>
                  <a:highlight>
                    <a:srgbClr val="F9D0BA"/>
                  </a:highlight>
                  <a:latin typeface="メイリオ" panose="020B0604030504040204" pitchFamily="50" charset="-128"/>
                  <a:ea typeface="メイリオ" panose="020B0604030504040204" pitchFamily="50" charset="-128"/>
                </a:rPr>
                <a:t>月</a:t>
              </a:r>
              <a:r>
                <a:rPr lang="en-US" altLang="ja-JP" sz="1000" b="1" dirty="0">
                  <a:solidFill>
                    <a:schemeClr val="tx1">
                      <a:lumMod val="75000"/>
                      <a:lumOff val="25000"/>
                    </a:schemeClr>
                  </a:solidFill>
                  <a:highlight>
                    <a:srgbClr val="F9D0BA"/>
                  </a:highlight>
                  <a:latin typeface="メイリオ" panose="020B0604030504040204" pitchFamily="50" charset="-128"/>
                  <a:ea typeface="メイリオ" panose="020B0604030504040204" pitchFamily="50" charset="-128"/>
                </a:rPr>
                <a:t>31</a:t>
              </a:r>
              <a:r>
                <a:rPr lang="ja-JP" altLang="en-US" sz="1000" b="1" dirty="0">
                  <a:solidFill>
                    <a:schemeClr val="tx1">
                      <a:lumMod val="75000"/>
                      <a:lumOff val="25000"/>
                    </a:schemeClr>
                  </a:solidFill>
                  <a:latin typeface="メイリオ" panose="020B0604030504040204" pitchFamily="50" charset="-128"/>
                  <a:ea typeface="メイリオ" panose="020B0604030504040204" pitchFamily="50" charset="-128"/>
                </a:rPr>
                <a:t>日までの間で、</a:t>
              </a:r>
              <a:endParaRPr lang="en-US" altLang="ja-JP" sz="1000" b="1" dirty="0">
                <a:solidFill>
                  <a:schemeClr val="tx1">
                    <a:lumMod val="75000"/>
                    <a:lumOff val="25000"/>
                  </a:schemeClr>
                </a:solidFill>
                <a:latin typeface="メイリオ" panose="020B0604030504040204" pitchFamily="50" charset="-128"/>
                <a:ea typeface="メイリオ" panose="020B0604030504040204" pitchFamily="50" charset="-128"/>
              </a:endParaRPr>
            </a:p>
            <a:p>
              <a:pPr>
                <a:lnSpc>
                  <a:spcPts val="1600"/>
                </a:lnSpc>
              </a:pPr>
              <a:r>
                <a:rPr lang="ja-JP" altLang="en-US" sz="1000" b="1" dirty="0">
                  <a:solidFill>
                    <a:schemeClr val="tx1">
                      <a:lumMod val="75000"/>
                      <a:lumOff val="25000"/>
                    </a:schemeClr>
                  </a:solidFill>
                  <a:highlight>
                    <a:srgbClr val="F9D0BA"/>
                  </a:highlight>
                  <a:latin typeface="メイリオ" panose="020B0604030504040204" pitchFamily="50" charset="-128"/>
                  <a:ea typeface="メイリオ" panose="020B0604030504040204" pitchFamily="50" charset="-128"/>
                </a:rPr>
                <a:t>岡山県内</a:t>
              </a:r>
              <a:r>
                <a:rPr lang="ja-JP" altLang="en-US" sz="1000" b="1" dirty="0">
                  <a:solidFill>
                    <a:schemeClr val="tx1">
                      <a:lumMod val="75000"/>
                      <a:lumOff val="25000"/>
                    </a:schemeClr>
                  </a:solidFill>
                  <a:latin typeface="メイリオ" panose="020B0604030504040204" pitchFamily="50" charset="-128"/>
                  <a:ea typeface="メイリオ" panose="020B0604030504040204" pitchFamily="50" charset="-128"/>
                </a:rPr>
                <a:t>にて</a:t>
              </a:r>
              <a:r>
                <a:rPr lang="ja-JP" altLang="en-US" sz="1000" b="1" dirty="0">
                  <a:solidFill>
                    <a:schemeClr val="tx1">
                      <a:lumMod val="75000"/>
                      <a:lumOff val="25000"/>
                    </a:schemeClr>
                  </a:solidFill>
                  <a:highlight>
                    <a:srgbClr val="F9D0BA"/>
                  </a:highlight>
                  <a:latin typeface="メイリオ" panose="020B0604030504040204" pitchFamily="50" charset="-128"/>
                  <a:ea typeface="メイリオ" panose="020B0604030504040204" pitchFamily="50" charset="-128"/>
                </a:rPr>
                <a:t>起業</a:t>
              </a:r>
              <a:r>
                <a:rPr lang="ja-JP" altLang="en-US" sz="1000" b="1" dirty="0">
                  <a:solidFill>
                    <a:schemeClr val="tx1">
                      <a:lumMod val="75000"/>
                      <a:lumOff val="25000"/>
                    </a:schemeClr>
                  </a:solidFill>
                  <a:latin typeface="メイリオ" panose="020B0604030504040204" pitchFamily="50" charset="-128"/>
                  <a:ea typeface="メイリオ" panose="020B0604030504040204" pitchFamily="50" charset="-128"/>
                </a:rPr>
                <a:t>する方、</a:t>
              </a:r>
              <a:endParaRPr lang="en-US" altLang="ja-JP" sz="1000" b="1" dirty="0">
                <a:solidFill>
                  <a:schemeClr val="tx1">
                    <a:lumMod val="75000"/>
                    <a:lumOff val="25000"/>
                  </a:schemeClr>
                </a:solidFill>
                <a:latin typeface="メイリオ" panose="020B0604030504040204" pitchFamily="50" charset="-128"/>
                <a:ea typeface="メイリオ" panose="020B0604030504040204" pitchFamily="50" charset="-128"/>
              </a:endParaRPr>
            </a:p>
            <a:p>
              <a:pPr>
                <a:lnSpc>
                  <a:spcPts val="1600"/>
                </a:lnSpc>
              </a:pPr>
              <a:r>
                <a:rPr lang="ja-JP" altLang="en-US" sz="1000" b="1" dirty="0">
                  <a:solidFill>
                    <a:schemeClr val="tx1">
                      <a:lumMod val="75000"/>
                      <a:lumOff val="25000"/>
                    </a:schemeClr>
                  </a:solidFill>
                  <a:highlight>
                    <a:srgbClr val="F9D0BA"/>
                  </a:highlight>
                  <a:latin typeface="メイリオ" panose="020B0604030504040204" pitchFamily="50" charset="-128"/>
                  <a:ea typeface="メイリオ" panose="020B0604030504040204" pitchFamily="50" charset="-128"/>
                </a:rPr>
                <a:t>事業承継</a:t>
              </a:r>
              <a:r>
                <a:rPr lang="ja-JP" altLang="en-US" sz="1000" b="1" dirty="0">
                  <a:solidFill>
                    <a:schemeClr val="tx1">
                      <a:lumMod val="75000"/>
                      <a:lumOff val="25000"/>
                    </a:schemeClr>
                  </a:solidFill>
                  <a:latin typeface="メイリオ" panose="020B0604030504040204" pitchFamily="50" charset="-128"/>
                  <a:ea typeface="メイリオ" panose="020B0604030504040204" pitchFamily="50" charset="-128"/>
                </a:rPr>
                <a:t>または</a:t>
              </a:r>
              <a:r>
                <a:rPr lang="ja-JP" altLang="en-US" sz="1000" b="1" dirty="0">
                  <a:solidFill>
                    <a:schemeClr val="tx1">
                      <a:lumMod val="75000"/>
                      <a:lumOff val="25000"/>
                    </a:schemeClr>
                  </a:solidFill>
                  <a:highlight>
                    <a:srgbClr val="F9D0BA"/>
                  </a:highlight>
                  <a:latin typeface="メイリオ" panose="020B0604030504040204" pitchFamily="50" charset="-128"/>
                  <a:ea typeface="メイリオ" panose="020B0604030504040204" pitchFamily="50" charset="-128"/>
                </a:rPr>
                <a:t>第二創業</a:t>
              </a:r>
              <a:r>
                <a:rPr lang="ja-JP" altLang="en-US" sz="1000" b="1" dirty="0">
                  <a:solidFill>
                    <a:schemeClr val="tx1">
                      <a:lumMod val="75000"/>
                      <a:lumOff val="25000"/>
                    </a:schemeClr>
                  </a:solidFill>
                  <a:latin typeface="メイリオ" panose="020B0604030504040204" pitchFamily="50" charset="-128"/>
                  <a:ea typeface="メイリオ" panose="020B0604030504040204" pitchFamily="50" charset="-128"/>
                </a:rPr>
                <a:t>する方</a:t>
              </a:r>
              <a:endParaRPr lang="en-US" altLang="ja-JP" sz="1000" b="1" dirty="0">
                <a:solidFill>
                  <a:schemeClr val="tx1">
                    <a:lumMod val="75000"/>
                    <a:lumOff val="25000"/>
                  </a:schemeClr>
                </a:solidFill>
                <a:latin typeface="メイリオ" panose="020B0604030504040204" pitchFamily="50" charset="-128"/>
                <a:ea typeface="メイリオ" panose="020B0604030504040204" pitchFamily="50" charset="-128"/>
              </a:endParaRPr>
            </a:p>
            <a:p>
              <a:pPr>
                <a:lnSpc>
                  <a:spcPts val="1600"/>
                </a:lnSpc>
              </a:pPr>
              <a:r>
                <a:rPr lang="ja-JP" altLang="en-US" sz="900" b="1" dirty="0">
                  <a:solidFill>
                    <a:schemeClr val="tx1">
                      <a:lumMod val="75000"/>
                      <a:lumOff val="25000"/>
                    </a:schemeClr>
                  </a:solidFill>
                  <a:latin typeface="メイリオ" panose="020B0604030504040204" pitchFamily="50" charset="-128"/>
                  <a:ea typeface="メイリオ" panose="020B0604030504040204" pitchFamily="50" charset="-128"/>
                </a:rPr>
                <a:t>　　　　　　　　　（予定を含む）</a:t>
              </a:r>
              <a:endParaRPr lang="en-US" altLang="ja-JP" sz="900" b="1"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36" name="Text 9">
              <a:extLst>
                <a:ext uri="{FF2B5EF4-FFF2-40B4-BE49-F238E27FC236}">
                  <a16:creationId xmlns:a16="http://schemas.microsoft.com/office/drawing/2014/main" id="{DB8D2852-25D9-617F-6E35-07DCF65A9568}"/>
                </a:ext>
              </a:extLst>
            </p:cNvPr>
            <p:cNvSpPr txBox="1"/>
            <p:nvPr/>
          </p:nvSpPr>
          <p:spPr>
            <a:xfrm>
              <a:off x="5075850" y="6379112"/>
              <a:ext cx="1937115" cy="1770549"/>
            </a:xfrm>
            <a:prstGeom prst="rect">
              <a:avLst/>
            </a:prstGeom>
            <a:noFill/>
            <a:ln/>
          </p:spPr>
          <p:txBody>
            <a:bodyPr wrap="square" lIns="0" tIns="0" rIns="0" bIns="0" rtlCol="0" anchor="t">
              <a:spAutoFit/>
            </a:bodyPr>
            <a:lstStyle/>
            <a:p>
              <a:pPr marL="0" indent="0">
                <a:lnSpc>
                  <a:spcPts val="2000"/>
                </a:lnSpc>
                <a:buNone/>
              </a:pPr>
              <a:r>
                <a:rPr lang="ja-JP" altLang="en-US" sz="1100" b="1" dirty="0">
                  <a:solidFill>
                    <a:schemeClr val="tx1">
                      <a:lumMod val="75000"/>
                      <a:lumOff val="25000"/>
                    </a:schemeClr>
                  </a:solidFill>
                  <a:latin typeface="メイリオ" panose="020B0604030504040204" pitchFamily="50" charset="-128"/>
                  <a:ea typeface="メイリオ" panose="020B0604030504040204" pitchFamily="50" charset="-128"/>
                </a:rPr>
                <a:t>・店舗等借料　　　・設備費　</a:t>
              </a:r>
              <a:endParaRPr lang="en-US" altLang="ja-JP" sz="1100" b="1"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lnSpc>
                  <a:spcPts val="2000"/>
                </a:lnSpc>
                <a:buNone/>
              </a:pPr>
              <a:r>
                <a:rPr lang="ja-JP" altLang="en-US" sz="1100" b="1" dirty="0">
                  <a:solidFill>
                    <a:schemeClr val="tx1">
                      <a:lumMod val="75000"/>
                      <a:lumOff val="25000"/>
                    </a:schemeClr>
                  </a:solidFill>
                  <a:latin typeface="メイリオ" panose="020B0604030504040204" pitchFamily="50" charset="-128"/>
                  <a:ea typeface="メイリオ" panose="020B0604030504040204" pitchFamily="50" charset="-128"/>
                </a:rPr>
                <a:t>・原材料費　　　　・借料　</a:t>
              </a:r>
              <a:endParaRPr lang="en-US" altLang="ja-JP" sz="1100" b="1"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lnSpc>
                  <a:spcPts val="2000"/>
                </a:lnSpc>
                <a:buNone/>
              </a:pPr>
              <a:r>
                <a:rPr lang="ja-JP" altLang="en-US" sz="1100" b="1" dirty="0">
                  <a:solidFill>
                    <a:schemeClr val="tx1">
                      <a:lumMod val="75000"/>
                      <a:lumOff val="25000"/>
                    </a:schemeClr>
                  </a:solidFill>
                  <a:latin typeface="メイリオ" panose="020B0604030504040204" pitchFamily="50" charset="-128"/>
                  <a:ea typeface="メイリオ" panose="020B0604030504040204" pitchFamily="50" charset="-128"/>
                </a:rPr>
                <a:t>・知財等関連経費　・謝金</a:t>
              </a:r>
              <a:endParaRPr lang="en-US" altLang="ja-JP" sz="1100" b="1"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lnSpc>
                  <a:spcPts val="2000"/>
                </a:lnSpc>
                <a:buNone/>
              </a:pPr>
              <a:r>
                <a:rPr lang="ja-JP" altLang="en-US" sz="1100" b="1" dirty="0">
                  <a:solidFill>
                    <a:schemeClr val="tx1">
                      <a:lumMod val="75000"/>
                      <a:lumOff val="25000"/>
                    </a:schemeClr>
                  </a:solidFill>
                  <a:latin typeface="メイリオ" panose="020B0604030504040204" pitchFamily="50" charset="-128"/>
                  <a:ea typeface="メイリオ" panose="020B0604030504040204" pitchFamily="50" charset="-128"/>
                </a:rPr>
                <a:t>・旅費　　　　　　・外注費</a:t>
              </a:r>
              <a:endParaRPr lang="en-US" altLang="ja-JP" sz="1100" b="1"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lnSpc>
                  <a:spcPts val="2000"/>
                </a:lnSpc>
                <a:buNone/>
              </a:pPr>
              <a:r>
                <a:rPr lang="ja-JP" altLang="en-US" sz="1100" b="1" dirty="0">
                  <a:solidFill>
                    <a:schemeClr val="tx1">
                      <a:lumMod val="75000"/>
                      <a:lumOff val="25000"/>
                    </a:schemeClr>
                  </a:solidFill>
                  <a:latin typeface="メイリオ" panose="020B0604030504040204" pitchFamily="50" charset="-128"/>
                  <a:ea typeface="メイリオ" panose="020B0604030504040204" pitchFamily="50" charset="-128"/>
                </a:rPr>
                <a:t>・委託費　　　　　・広報費</a:t>
              </a:r>
              <a:endParaRPr lang="en-US" altLang="ja-JP" sz="1100" b="1"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lnSpc>
                  <a:spcPts val="2000"/>
                </a:lnSpc>
                <a:buNone/>
              </a:pPr>
              <a:r>
                <a:rPr lang="ja-JP" altLang="en-US" sz="1100" b="1" dirty="0">
                  <a:solidFill>
                    <a:schemeClr val="tx1">
                      <a:lumMod val="75000"/>
                      <a:lumOff val="25000"/>
                    </a:schemeClr>
                  </a:solidFill>
                  <a:latin typeface="メイリオ" panose="020B0604030504040204" pitchFamily="50" charset="-128"/>
                  <a:ea typeface="メイリオ" panose="020B0604030504040204" pitchFamily="50" charset="-128"/>
                </a:rPr>
                <a:t>・マーケティング調査費</a:t>
              </a:r>
              <a:endParaRPr lang="en-US" altLang="ja-JP" sz="1100" b="1"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lnSpc>
                  <a:spcPts val="2000"/>
                </a:lnSpc>
                <a:buNone/>
              </a:pPr>
              <a:r>
                <a:rPr lang="ja-JP" altLang="en-US" sz="1100" b="1" dirty="0">
                  <a:solidFill>
                    <a:schemeClr val="tx1">
                      <a:lumMod val="75000"/>
                      <a:lumOff val="25000"/>
                    </a:schemeClr>
                  </a:solidFill>
                  <a:latin typeface="メイリオ" panose="020B0604030504040204" pitchFamily="50" charset="-128"/>
                  <a:ea typeface="メイリオ" panose="020B0604030504040204" pitchFamily="50" charset="-128"/>
                </a:rPr>
                <a:t>・共同研究費</a:t>
              </a:r>
              <a:endParaRPr lang="en-US" altLang="ja-JP" sz="1100" b="1"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27" name="Text 9"/>
            <p:cNvSpPr txBox="1"/>
            <p:nvPr/>
          </p:nvSpPr>
          <p:spPr>
            <a:xfrm>
              <a:off x="2905624" y="6328669"/>
              <a:ext cx="1799541" cy="2177100"/>
            </a:xfrm>
            <a:prstGeom prst="rect">
              <a:avLst/>
            </a:prstGeom>
            <a:noFill/>
            <a:ln/>
          </p:spPr>
          <p:txBody>
            <a:bodyPr wrap="square" lIns="0" tIns="0" rIns="0" bIns="0" rtlCol="0" anchor="t">
              <a:spAutoFit/>
            </a:bodyPr>
            <a:lstStyle/>
            <a:p>
              <a:pPr marL="0" indent="0">
                <a:lnSpc>
                  <a:spcPts val="1900"/>
                </a:lnSpc>
                <a:buNone/>
              </a:pPr>
              <a:r>
                <a:rPr lang="ja-JP" altLang="en-US" sz="1100" b="1" dirty="0">
                  <a:solidFill>
                    <a:schemeClr val="tx1">
                      <a:lumMod val="75000"/>
                      <a:lumOff val="25000"/>
                    </a:schemeClr>
                  </a:solidFill>
                  <a:latin typeface="メイリオ" panose="020B0604030504040204" pitchFamily="50" charset="-128"/>
                  <a:ea typeface="メイリオ" panose="020B0604030504040204" pitchFamily="50" charset="-128"/>
                </a:rPr>
                <a:t>・子育て支援</a:t>
              </a:r>
              <a:endParaRPr lang="en-US" altLang="ja-JP" sz="1100" b="1"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lnSpc>
                  <a:spcPts val="1900"/>
                </a:lnSpc>
                <a:buNone/>
              </a:pPr>
              <a:r>
                <a:rPr lang="ja-JP" altLang="en-US" sz="1100" b="1" dirty="0">
                  <a:solidFill>
                    <a:schemeClr val="tx1">
                      <a:lumMod val="75000"/>
                      <a:lumOff val="25000"/>
                    </a:schemeClr>
                  </a:solidFill>
                  <a:latin typeface="メイリオ" panose="020B0604030504040204" pitchFamily="50" charset="-128"/>
                  <a:ea typeface="メイリオ" panose="020B0604030504040204" pitchFamily="50" charset="-128"/>
                </a:rPr>
                <a:t>・まちづくりの推進</a:t>
              </a:r>
              <a:endParaRPr lang="en-US" altLang="ja-JP" sz="1100" b="1"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lnSpc>
                  <a:spcPts val="1900"/>
                </a:lnSpc>
                <a:buNone/>
              </a:pPr>
              <a:r>
                <a:rPr lang="ja-JP" altLang="en-US" sz="1100" b="1" dirty="0">
                  <a:solidFill>
                    <a:schemeClr val="tx1">
                      <a:lumMod val="75000"/>
                      <a:lumOff val="25000"/>
                    </a:schemeClr>
                  </a:solidFill>
                  <a:latin typeface="メイリオ" panose="020B0604030504040204" pitchFamily="50" charset="-128"/>
                  <a:ea typeface="メイリオ" panose="020B0604030504040204" pitchFamily="50" charset="-128"/>
                </a:rPr>
                <a:t>・社会福祉関連</a:t>
              </a:r>
              <a:endParaRPr lang="en-US" altLang="ja-JP" sz="1100" b="1"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lnSpc>
                  <a:spcPts val="1900"/>
                </a:lnSpc>
                <a:buNone/>
              </a:pPr>
              <a:r>
                <a:rPr lang="ja-JP" altLang="en-US" sz="1100" b="1" dirty="0">
                  <a:solidFill>
                    <a:schemeClr val="tx1">
                      <a:lumMod val="75000"/>
                      <a:lumOff val="25000"/>
                    </a:schemeClr>
                  </a:solidFill>
                  <a:latin typeface="メイリオ" panose="020B0604030504040204" pitchFamily="50" charset="-128"/>
                  <a:ea typeface="メイリオ" panose="020B0604030504040204" pitchFamily="50" charset="-128"/>
                </a:rPr>
                <a:t>・社会教育関連</a:t>
              </a:r>
            </a:p>
            <a:p>
              <a:pPr marL="0" indent="0">
                <a:lnSpc>
                  <a:spcPts val="1900"/>
                </a:lnSpc>
                <a:buNone/>
              </a:pPr>
              <a:r>
                <a:rPr lang="ja-JP" altLang="en-US" sz="1100" b="1" dirty="0">
                  <a:solidFill>
                    <a:schemeClr val="tx1">
                      <a:lumMod val="75000"/>
                      <a:lumOff val="25000"/>
                    </a:schemeClr>
                  </a:solidFill>
                  <a:latin typeface="メイリオ" panose="020B0604030504040204" pitchFamily="50" charset="-128"/>
                  <a:ea typeface="メイリオ" panose="020B0604030504040204" pitchFamily="50" charset="-128"/>
                </a:rPr>
                <a:t>・地域活性化関連　</a:t>
              </a:r>
              <a:endParaRPr lang="en-US" altLang="ja-JP" sz="1100" b="1"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lnSpc>
                  <a:spcPts val="1900"/>
                </a:lnSpc>
                <a:buNone/>
              </a:pPr>
              <a:r>
                <a:rPr lang="ja-JP" altLang="en-US" sz="1100" b="1" dirty="0">
                  <a:solidFill>
                    <a:schemeClr val="tx1">
                      <a:lumMod val="75000"/>
                      <a:lumOff val="25000"/>
                    </a:schemeClr>
                  </a:solidFill>
                  <a:latin typeface="メイリオ" panose="020B0604030504040204" pitchFamily="50" charset="-128"/>
                  <a:ea typeface="メイリオ" panose="020B0604030504040204" pitchFamily="50" charset="-128"/>
                </a:rPr>
                <a:t>・過疎地域等活性化関連</a:t>
              </a:r>
              <a:endParaRPr lang="en-US" altLang="ja-JP" sz="1100" b="1"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lnSpc>
                  <a:spcPts val="1900"/>
                </a:lnSpc>
                <a:buNone/>
              </a:pPr>
              <a:r>
                <a:rPr lang="ja-JP" altLang="en-US" sz="1100" b="1" dirty="0">
                  <a:solidFill>
                    <a:schemeClr val="tx1">
                      <a:lumMod val="75000"/>
                      <a:lumOff val="25000"/>
                    </a:schemeClr>
                  </a:solidFill>
                  <a:latin typeface="メイリオ" panose="020B0604030504040204" pitchFamily="50" charset="-128"/>
                  <a:ea typeface="メイリオ" panose="020B0604030504040204" pitchFamily="50" charset="-128"/>
                </a:rPr>
                <a:t>・買物弱者支援</a:t>
              </a:r>
              <a:endParaRPr lang="en-US" altLang="ja-JP" sz="1100" b="1"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lnSpc>
                  <a:spcPts val="1900"/>
                </a:lnSpc>
                <a:buNone/>
              </a:pPr>
              <a:r>
                <a:rPr lang="ja-JP" altLang="en-US" sz="1100" b="1" dirty="0">
                  <a:solidFill>
                    <a:schemeClr val="tx1">
                      <a:lumMod val="75000"/>
                      <a:lumOff val="25000"/>
                    </a:schemeClr>
                  </a:solidFill>
                  <a:latin typeface="メイリオ" panose="020B0604030504040204" pitchFamily="50" charset="-128"/>
                  <a:ea typeface="メイリオ" panose="020B0604030504040204" pitchFamily="50" charset="-128"/>
                </a:rPr>
                <a:t>・地域交通支援</a:t>
              </a:r>
              <a:endParaRPr lang="en-US" altLang="ja-JP" sz="1100" b="1"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lnSpc>
                  <a:spcPts val="1900"/>
                </a:lnSpc>
                <a:buNone/>
              </a:pPr>
              <a:r>
                <a:rPr lang="ja-JP" altLang="en-US" sz="1100" b="1" dirty="0">
                  <a:solidFill>
                    <a:schemeClr val="tx1">
                      <a:lumMod val="75000"/>
                      <a:lumOff val="25000"/>
                    </a:schemeClr>
                  </a:solidFill>
                  <a:latin typeface="メイリオ" panose="020B0604030504040204" pitchFamily="50" charset="-128"/>
                  <a:ea typeface="メイリオ" panose="020B0604030504040204" pitchFamily="50" charset="-128"/>
                </a:rPr>
                <a:t>・環境関連　</a:t>
              </a:r>
            </a:p>
          </p:txBody>
        </p:sp>
        <p:sp>
          <p:nvSpPr>
            <p:cNvPr id="31" name="Text 9">
              <a:extLst>
                <a:ext uri="{FF2B5EF4-FFF2-40B4-BE49-F238E27FC236}">
                  <a16:creationId xmlns:a16="http://schemas.microsoft.com/office/drawing/2014/main" id="{5E33BE07-BFC4-7BDB-6B15-11638435ADC2}"/>
                </a:ext>
              </a:extLst>
            </p:cNvPr>
            <p:cNvSpPr txBox="1"/>
            <p:nvPr/>
          </p:nvSpPr>
          <p:spPr>
            <a:xfrm>
              <a:off x="2815855" y="8646123"/>
              <a:ext cx="1870443" cy="369332"/>
            </a:xfrm>
            <a:prstGeom prst="rect">
              <a:avLst/>
            </a:prstGeom>
            <a:noFill/>
            <a:ln/>
          </p:spPr>
          <p:txBody>
            <a:bodyPr wrap="square" lIns="0" tIns="0" rIns="0" bIns="0" rtlCol="0" anchor="t">
              <a:spAutoFit/>
            </a:bodyPr>
            <a:lstStyle/>
            <a:p>
              <a:pPr marL="0" indent="0">
                <a:buNone/>
              </a:pPr>
              <a:r>
                <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rPr>
                <a:t>＊上記の分野において実施する新たな</a:t>
              </a:r>
              <a:endParaRPr lang="en-US" altLang="ja-JP" sz="800"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buNone/>
              </a:pPr>
              <a:r>
                <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rPr>
                <a:t>　事業が対象となります</a:t>
              </a:r>
              <a:endParaRPr lang="en-US" altLang="ja-JP" sz="800"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buNone/>
              </a:pPr>
              <a:r>
                <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rPr>
                <a:t>＊第一次産業は対象外です</a:t>
              </a:r>
            </a:p>
          </p:txBody>
        </p:sp>
        <p:grpSp>
          <p:nvGrpSpPr>
            <p:cNvPr id="79" name="グループ化 78"/>
            <p:cNvGrpSpPr/>
            <p:nvPr/>
          </p:nvGrpSpPr>
          <p:grpSpPr>
            <a:xfrm>
              <a:off x="1026826" y="5976184"/>
              <a:ext cx="1015879" cy="284388"/>
              <a:chOff x="479721" y="3887827"/>
              <a:chExt cx="1015879" cy="284388"/>
            </a:xfrm>
          </p:grpSpPr>
          <p:sp>
            <p:nvSpPr>
              <p:cNvPr id="80" name="角丸四角形 79"/>
              <p:cNvSpPr/>
              <p:nvPr/>
            </p:nvSpPr>
            <p:spPr>
              <a:xfrm>
                <a:off x="479721" y="3887827"/>
                <a:ext cx="1015879" cy="284388"/>
              </a:xfrm>
              <a:prstGeom prst="roundRect">
                <a:avLst>
                  <a:gd name="adj" fmla="val 0"/>
                </a:avLst>
              </a:prstGeom>
              <a:solidFill>
                <a:srgbClr val="EB6D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Text 12"/>
              <p:cNvSpPr txBox="1"/>
              <p:nvPr/>
            </p:nvSpPr>
            <p:spPr>
              <a:xfrm>
                <a:off x="680699" y="3925752"/>
                <a:ext cx="712867" cy="214226"/>
              </a:xfrm>
              <a:prstGeom prst="rect">
                <a:avLst/>
              </a:prstGeom>
              <a:noFill/>
              <a:ln/>
            </p:spPr>
            <p:txBody>
              <a:bodyPr wrap="square" lIns="0" tIns="0" rIns="0" bIns="0" rtlCol="0" anchor="t">
                <a:spAutoFit/>
              </a:bodyPr>
              <a:lstStyle/>
              <a:p>
                <a:pPr marL="0" indent="0" algn="l">
                  <a:lnSpc>
                    <a:spcPct val="116000"/>
                  </a:lnSpc>
                  <a:buNone/>
                </a:pPr>
                <a:r>
                  <a:rPr lang="ja-JP" altLang="en-US" sz="1200" b="1" dirty="0">
                    <a:solidFill>
                      <a:schemeClr val="bg1"/>
                    </a:solidFill>
                    <a:latin typeface="メイリオ" panose="020B0604030504040204" pitchFamily="50" charset="-128"/>
                    <a:ea typeface="メイリオ" panose="020B0604030504040204" pitchFamily="50" charset="-128"/>
                  </a:rPr>
                  <a:t>対 象 者</a:t>
                </a:r>
                <a:endParaRPr lang="en-US" altLang="ja-JP" sz="1200" b="1" dirty="0">
                  <a:solidFill>
                    <a:schemeClr val="bg1"/>
                  </a:solidFill>
                  <a:latin typeface="メイリオ" panose="020B0604030504040204" pitchFamily="50" charset="-128"/>
                  <a:ea typeface="メイリオ" panose="020B0604030504040204" pitchFamily="50" charset="-128"/>
                </a:endParaRPr>
              </a:p>
            </p:txBody>
          </p:sp>
        </p:grpSp>
        <p:grpSp>
          <p:nvGrpSpPr>
            <p:cNvPr id="88" name="グループ化 87"/>
            <p:cNvGrpSpPr/>
            <p:nvPr/>
          </p:nvGrpSpPr>
          <p:grpSpPr>
            <a:xfrm>
              <a:off x="2897817" y="5991013"/>
              <a:ext cx="1707118" cy="284388"/>
              <a:chOff x="441622" y="3887827"/>
              <a:chExt cx="1707118" cy="284388"/>
            </a:xfrm>
          </p:grpSpPr>
          <p:sp>
            <p:nvSpPr>
              <p:cNvPr id="89" name="角丸四角形 88"/>
              <p:cNvSpPr/>
              <p:nvPr/>
            </p:nvSpPr>
            <p:spPr>
              <a:xfrm>
                <a:off x="441622" y="3887827"/>
                <a:ext cx="1707118" cy="284388"/>
              </a:xfrm>
              <a:prstGeom prst="roundRect">
                <a:avLst>
                  <a:gd name="adj" fmla="val 0"/>
                </a:avLst>
              </a:prstGeom>
              <a:solidFill>
                <a:srgbClr val="EB6D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0" name="Text 12"/>
              <p:cNvSpPr txBox="1"/>
              <p:nvPr/>
            </p:nvSpPr>
            <p:spPr>
              <a:xfrm>
                <a:off x="634979" y="3925752"/>
                <a:ext cx="1492252" cy="214226"/>
              </a:xfrm>
              <a:prstGeom prst="rect">
                <a:avLst/>
              </a:prstGeom>
              <a:noFill/>
              <a:ln/>
            </p:spPr>
            <p:txBody>
              <a:bodyPr wrap="square" lIns="0" tIns="0" rIns="0" bIns="0" rtlCol="0" anchor="t">
                <a:spAutoFit/>
              </a:bodyPr>
              <a:lstStyle/>
              <a:p>
                <a:pPr marL="0" indent="0" algn="l">
                  <a:lnSpc>
                    <a:spcPct val="116000"/>
                  </a:lnSpc>
                  <a:buNone/>
                </a:pPr>
                <a:r>
                  <a:rPr lang="ja-JP" altLang="en-US" sz="1200" b="1" dirty="0">
                    <a:solidFill>
                      <a:schemeClr val="bg1"/>
                    </a:solidFill>
                    <a:latin typeface="メイリオ" panose="020B0604030504040204" pitchFamily="50" charset="-128"/>
                    <a:ea typeface="メイリオ" panose="020B0604030504040204" pitchFamily="50" charset="-128"/>
                  </a:rPr>
                  <a:t>対象となる事業分野</a:t>
                </a:r>
                <a:endParaRPr lang="en-US" altLang="ja-JP" sz="1200" b="1" dirty="0">
                  <a:solidFill>
                    <a:schemeClr val="bg1"/>
                  </a:solidFill>
                  <a:latin typeface="メイリオ" panose="020B0604030504040204" pitchFamily="50" charset="-128"/>
                  <a:ea typeface="メイリオ" panose="020B0604030504040204" pitchFamily="50" charset="-128"/>
                </a:endParaRPr>
              </a:p>
            </p:txBody>
          </p:sp>
        </p:grpSp>
        <p:grpSp>
          <p:nvGrpSpPr>
            <p:cNvPr id="91" name="グループ化 90"/>
            <p:cNvGrpSpPr/>
            <p:nvPr/>
          </p:nvGrpSpPr>
          <p:grpSpPr>
            <a:xfrm>
              <a:off x="5444779" y="6023895"/>
              <a:ext cx="1888648" cy="284388"/>
              <a:chOff x="503115" y="3894698"/>
              <a:chExt cx="1888648" cy="284388"/>
            </a:xfrm>
          </p:grpSpPr>
          <p:sp>
            <p:nvSpPr>
              <p:cNvPr id="92" name="角丸四角形 91"/>
              <p:cNvSpPr/>
              <p:nvPr/>
            </p:nvSpPr>
            <p:spPr>
              <a:xfrm>
                <a:off x="503115" y="3894698"/>
                <a:ext cx="1199255" cy="284388"/>
              </a:xfrm>
              <a:prstGeom prst="roundRect">
                <a:avLst>
                  <a:gd name="adj" fmla="val 0"/>
                </a:avLst>
              </a:prstGeom>
              <a:solidFill>
                <a:srgbClr val="EB6D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3" name="Text 12"/>
              <p:cNvSpPr txBox="1"/>
              <p:nvPr/>
            </p:nvSpPr>
            <p:spPr>
              <a:xfrm>
                <a:off x="680699" y="3925752"/>
                <a:ext cx="1711064" cy="214226"/>
              </a:xfrm>
              <a:prstGeom prst="rect">
                <a:avLst/>
              </a:prstGeom>
              <a:noFill/>
              <a:ln/>
            </p:spPr>
            <p:txBody>
              <a:bodyPr wrap="square" lIns="0" tIns="0" rIns="0" bIns="0" rtlCol="0" anchor="t">
                <a:spAutoFit/>
              </a:bodyPr>
              <a:lstStyle/>
              <a:p>
                <a:pPr marL="0" indent="0" algn="l">
                  <a:lnSpc>
                    <a:spcPct val="116000"/>
                  </a:lnSpc>
                  <a:buNone/>
                </a:pPr>
                <a:r>
                  <a:rPr lang="ja-JP" altLang="en-US" sz="1200" b="1" dirty="0">
                    <a:solidFill>
                      <a:schemeClr val="bg1"/>
                    </a:solidFill>
                    <a:latin typeface="メイリオ" panose="020B0604030504040204" pitchFamily="50" charset="-128"/>
                    <a:ea typeface="メイリオ" panose="020B0604030504040204" pitchFamily="50" charset="-128"/>
                  </a:rPr>
                  <a:t>対 象 経 費</a:t>
                </a:r>
                <a:endParaRPr lang="en-US" altLang="ja-JP" sz="1200" b="1" dirty="0">
                  <a:solidFill>
                    <a:schemeClr val="bg1"/>
                  </a:solidFill>
                  <a:latin typeface="メイリオ" panose="020B0604030504040204" pitchFamily="50" charset="-128"/>
                  <a:ea typeface="メイリオ" panose="020B0604030504040204" pitchFamily="50" charset="-128"/>
                </a:endParaRPr>
              </a:p>
            </p:txBody>
          </p:sp>
        </p:grpSp>
        <p:sp>
          <p:nvSpPr>
            <p:cNvPr id="35" name="Text 9">
              <a:extLst>
                <a:ext uri="{FF2B5EF4-FFF2-40B4-BE49-F238E27FC236}">
                  <a16:creationId xmlns:a16="http://schemas.microsoft.com/office/drawing/2014/main" id="{F95E61E0-0105-5771-8B84-64F9D79E8F0F}"/>
                </a:ext>
              </a:extLst>
            </p:cNvPr>
            <p:cNvSpPr txBox="1"/>
            <p:nvPr/>
          </p:nvSpPr>
          <p:spPr>
            <a:xfrm>
              <a:off x="539861" y="7542778"/>
              <a:ext cx="2040511" cy="1600438"/>
            </a:xfrm>
            <a:prstGeom prst="rect">
              <a:avLst/>
            </a:prstGeom>
            <a:noFill/>
            <a:ln/>
          </p:spPr>
          <p:txBody>
            <a:bodyPr wrap="square" lIns="0" tIns="0" rIns="0" bIns="0" rtlCol="0" anchor="t">
              <a:spAutoFit/>
            </a:bodyPr>
            <a:lstStyle/>
            <a:p>
              <a:pPr marL="0" indent="0">
                <a:buNone/>
              </a:pPr>
              <a:r>
                <a:rPr lang="ja-JP" altLang="en-US" sz="800" b="1" dirty="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en-US" sz="800" b="1" u="sng" dirty="0">
                  <a:solidFill>
                    <a:schemeClr val="tx1">
                      <a:lumMod val="75000"/>
                      <a:lumOff val="25000"/>
                    </a:schemeClr>
                  </a:solidFill>
                  <a:latin typeface="メイリオ" panose="020B0604030504040204" pitchFamily="50" charset="-128"/>
                  <a:ea typeface="メイリオ" panose="020B0604030504040204" pitchFamily="50" charset="-128"/>
                </a:rPr>
                <a:t>起業する方は対象期間内（令和</a:t>
              </a:r>
              <a:r>
                <a:rPr lang="en-US" altLang="ja-JP" sz="800" b="1" u="sng" dirty="0">
                  <a:solidFill>
                    <a:schemeClr val="tx1">
                      <a:lumMod val="75000"/>
                      <a:lumOff val="25000"/>
                    </a:schemeClr>
                  </a:solidFill>
                  <a:latin typeface="メイリオ" panose="020B0604030504040204" pitchFamily="50" charset="-128"/>
                  <a:ea typeface="メイリオ" panose="020B0604030504040204" pitchFamily="50" charset="-128"/>
                </a:rPr>
                <a:t>8</a:t>
              </a:r>
              <a:r>
                <a:rPr lang="ja-JP" altLang="en-US" sz="800" b="1" u="sng" dirty="0">
                  <a:solidFill>
                    <a:schemeClr val="tx1">
                      <a:lumMod val="75000"/>
                      <a:lumOff val="25000"/>
                    </a:schemeClr>
                  </a:solidFill>
                  <a:latin typeface="メイリオ" panose="020B0604030504040204" pitchFamily="50" charset="-128"/>
                  <a:ea typeface="メイリオ" panose="020B0604030504040204" pitchFamily="50" charset="-128"/>
                </a:rPr>
                <a:t>年</a:t>
              </a:r>
              <a:r>
                <a:rPr lang="en-US" altLang="ja-JP" sz="800" b="1" u="sng" dirty="0">
                  <a:solidFill>
                    <a:schemeClr val="tx1">
                      <a:lumMod val="75000"/>
                      <a:lumOff val="25000"/>
                    </a:schemeClr>
                  </a:solidFill>
                  <a:latin typeface="メイリオ" panose="020B0604030504040204" pitchFamily="50" charset="-128"/>
                  <a:ea typeface="メイリオ" panose="020B0604030504040204" pitchFamily="50" charset="-128"/>
                </a:rPr>
                <a:t>4</a:t>
              </a:r>
              <a:r>
                <a:rPr lang="ja-JP" altLang="en-US" sz="800" b="1" u="sng" dirty="0">
                  <a:solidFill>
                    <a:schemeClr val="tx1">
                      <a:lumMod val="75000"/>
                      <a:lumOff val="25000"/>
                    </a:schemeClr>
                  </a:solidFill>
                  <a:latin typeface="メイリオ" panose="020B0604030504040204" pitchFamily="50" charset="-128"/>
                  <a:ea typeface="メイリオ" panose="020B0604030504040204" pitchFamily="50" charset="-128"/>
                </a:rPr>
                <a:t>月</a:t>
              </a:r>
              <a:r>
                <a:rPr lang="en-US" altLang="ja-JP" sz="800" b="1" u="sng" dirty="0">
                  <a:solidFill>
                    <a:schemeClr val="tx1">
                      <a:lumMod val="75000"/>
                      <a:lumOff val="25000"/>
                    </a:schemeClr>
                  </a:solidFill>
                  <a:latin typeface="メイリオ" panose="020B0604030504040204" pitchFamily="50" charset="-128"/>
                  <a:ea typeface="メイリオ" panose="020B0604030504040204" pitchFamily="50" charset="-128"/>
                </a:rPr>
                <a:t>1</a:t>
              </a:r>
              <a:r>
                <a:rPr lang="ja-JP" altLang="en-US" sz="800" b="1" u="sng" dirty="0">
                  <a:solidFill>
                    <a:schemeClr val="tx1">
                      <a:lumMod val="75000"/>
                      <a:lumOff val="25000"/>
                    </a:schemeClr>
                  </a:solidFill>
                  <a:latin typeface="メイリオ" panose="020B0604030504040204" pitchFamily="50" charset="-128"/>
                  <a:ea typeface="メイリオ" panose="020B0604030504040204" pitchFamily="50" charset="-128"/>
                </a:rPr>
                <a:t>日</a:t>
              </a:r>
              <a:endParaRPr lang="en-US" altLang="ja-JP" sz="800" b="1" u="sng"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buNone/>
              </a:pPr>
              <a:r>
                <a:rPr lang="ja-JP" altLang="en-US" sz="800" b="1" dirty="0">
                  <a:solidFill>
                    <a:schemeClr val="tx1">
                      <a:lumMod val="75000"/>
                      <a:lumOff val="25000"/>
                    </a:schemeClr>
                  </a:solidFill>
                  <a:latin typeface="メイリオ" panose="020B0604030504040204" pitchFamily="50" charset="-128"/>
                  <a:ea typeface="メイリオ" panose="020B0604030504040204" pitchFamily="50" charset="-128"/>
                </a:rPr>
                <a:t>　</a:t>
              </a:r>
              <a:r>
                <a:rPr lang="ja-JP" altLang="en-US" sz="800" b="1" u="sng" dirty="0">
                  <a:solidFill>
                    <a:schemeClr val="tx1">
                      <a:lumMod val="75000"/>
                      <a:lumOff val="25000"/>
                    </a:schemeClr>
                  </a:solidFill>
                  <a:latin typeface="メイリオ" panose="020B0604030504040204" pitchFamily="50" charset="-128"/>
                  <a:ea typeface="メイリオ" panose="020B0604030504040204" pitchFamily="50" charset="-128"/>
                </a:rPr>
                <a:t>～</a:t>
              </a:r>
              <a:r>
                <a:rPr lang="en-US" altLang="ja-JP" sz="800" b="1" u="sng" dirty="0">
                  <a:solidFill>
                    <a:schemeClr val="tx1">
                      <a:lumMod val="75000"/>
                      <a:lumOff val="25000"/>
                    </a:schemeClr>
                  </a:solidFill>
                  <a:latin typeface="メイリオ" panose="020B0604030504040204" pitchFamily="50" charset="-128"/>
                  <a:ea typeface="メイリオ" panose="020B0604030504040204" pitchFamily="50" charset="-128"/>
                </a:rPr>
                <a:t>12</a:t>
              </a:r>
              <a:r>
                <a:rPr lang="ja-JP" altLang="en-US" sz="800" b="1" u="sng" dirty="0">
                  <a:solidFill>
                    <a:schemeClr val="tx1">
                      <a:lumMod val="75000"/>
                      <a:lumOff val="25000"/>
                    </a:schemeClr>
                  </a:solidFill>
                  <a:latin typeface="メイリオ" panose="020B0604030504040204" pitchFamily="50" charset="-128"/>
                  <a:ea typeface="メイリオ" panose="020B0604030504040204" pitchFamily="50" charset="-128"/>
                </a:rPr>
                <a:t>月</a:t>
              </a:r>
              <a:r>
                <a:rPr lang="en-US" altLang="ja-JP" sz="800" b="1" u="sng" dirty="0">
                  <a:solidFill>
                    <a:schemeClr val="tx1">
                      <a:lumMod val="75000"/>
                      <a:lumOff val="25000"/>
                    </a:schemeClr>
                  </a:solidFill>
                  <a:latin typeface="メイリオ" panose="020B0604030504040204" pitchFamily="50" charset="-128"/>
                  <a:ea typeface="メイリオ" panose="020B0604030504040204" pitchFamily="50" charset="-128"/>
                </a:rPr>
                <a:t>31</a:t>
              </a:r>
              <a:r>
                <a:rPr lang="ja-JP" altLang="en-US" sz="800" b="1" u="sng" dirty="0">
                  <a:solidFill>
                    <a:schemeClr val="tx1">
                      <a:lumMod val="75000"/>
                      <a:lumOff val="25000"/>
                    </a:schemeClr>
                  </a:solidFill>
                  <a:latin typeface="メイリオ" panose="020B0604030504040204" pitchFamily="50" charset="-128"/>
                  <a:ea typeface="メイリオ" panose="020B0604030504040204" pitchFamily="50" charset="-128"/>
                </a:rPr>
                <a:t>日）に個人事業の開業、もしく</a:t>
              </a:r>
              <a:endParaRPr lang="en-US" altLang="ja-JP" sz="800" b="1" u="sng"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buNone/>
              </a:pPr>
              <a:r>
                <a:rPr lang="ja-JP" altLang="en-US" sz="800" b="1" dirty="0">
                  <a:solidFill>
                    <a:schemeClr val="tx1">
                      <a:lumMod val="75000"/>
                      <a:lumOff val="25000"/>
                    </a:schemeClr>
                  </a:solidFill>
                  <a:latin typeface="メイリオ" panose="020B0604030504040204" pitchFamily="50" charset="-128"/>
                  <a:ea typeface="メイリオ" panose="020B0604030504040204" pitchFamily="50" charset="-128"/>
                </a:rPr>
                <a:t>　</a:t>
              </a:r>
              <a:r>
                <a:rPr lang="ja-JP" altLang="en-US" sz="800" b="1" u="sng" dirty="0">
                  <a:solidFill>
                    <a:schemeClr val="tx1">
                      <a:lumMod val="75000"/>
                      <a:lumOff val="25000"/>
                    </a:schemeClr>
                  </a:solidFill>
                  <a:latin typeface="メイリオ" panose="020B0604030504040204" pitchFamily="50" charset="-128"/>
                  <a:ea typeface="メイリオ" panose="020B0604030504040204" pitchFamily="50" charset="-128"/>
                </a:rPr>
                <a:t>は法人を設立し、その代表となる必要が</a:t>
              </a:r>
              <a:endParaRPr lang="en-US" altLang="ja-JP" sz="800" b="1" u="sng"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buNone/>
              </a:pPr>
              <a:r>
                <a:rPr lang="ja-JP" altLang="en-US" sz="800" b="1" dirty="0">
                  <a:solidFill>
                    <a:schemeClr val="tx1">
                      <a:lumMod val="75000"/>
                      <a:lumOff val="25000"/>
                    </a:schemeClr>
                  </a:solidFill>
                  <a:latin typeface="メイリオ" panose="020B0604030504040204" pitchFamily="50" charset="-128"/>
                  <a:ea typeface="メイリオ" panose="020B0604030504040204" pitchFamily="50" charset="-128"/>
                </a:rPr>
                <a:t>　</a:t>
              </a:r>
              <a:r>
                <a:rPr lang="ja-JP" altLang="en-US" sz="800" b="1" u="sng" dirty="0">
                  <a:solidFill>
                    <a:schemeClr val="tx1">
                      <a:lumMod val="75000"/>
                      <a:lumOff val="25000"/>
                    </a:schemeClr>
                  </a:solidFill>
                  <a:latin typeface="メイリオ" panose="020B0604030504040204" pitchFamily="50" charset="-128"/>
                  <a:ea typeface="メイリオ" panose="020B0604030504040204" pitchFamily="50" charset="-128"/>
                </a:rPr>
                <a:t>あります</a:t>
              </a:r>
              <a:endParaRPr lang="en-US" altLang="ja-JP" sz="800" b="1" u="sng"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buNone/>
              </a:pPr>
              <a:r>
                <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rPr>
                <a:t>＊岡山県内に居住</a:t>
              </a:r>
              <a:r>
                <a:rPr lang="en-US" altLang="ja-JP" sz="800" dirty="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rPr>
                <a:t>住民票記載</a:t>
              </a:r>
              <a:r>
                <a:rPr lang="en-US" altLang="ja-JP" sz="800" dirty="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rPr>
                <a:t>している方、</a:t>
              </a:r>
              <a:endParaRPr lang="en-US" altLang="ja-JP" sz="800"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buNone/>
              </a:pPr>
              <a:r>
                <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rPr>
                <a:t>　もしくは対象期間内に岡山県内に</a:t>
              </a:r>
              <a:r>
                <a:rPr lang="ja-JP" altLang="en-US" sz="800" dirty="0" err="1">
                  <a:solidFill>
                    <a:schemeClr val="tx1">
                      <a:lumMod val="75000"/>
                      <a:lumOff val="25000"/>
                    </a:schemeClr>
                  </a:solidFill>
                  <a:latin typeface="メイリオ" panose="020B0604030504040204" pitchFamily="50" charset="-128"/>
                  <a:ea typeface="メイリオ" panose="020B0604030504040204" pitchFamily="50" charset="-128"/>
                </a:rPr>
                <a:t>居住す</a:t>
              </a:r>
              <a:endParaRPr lang="en-US" altLang="ja-JP" sz="800"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buNone/>
              </a:pPr>
              <a:r>
                <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rPr>
                <a:t>　</a:t>
              </a:r>
              <a:r>
                <a:rPr lang="ja-JP" altLang="en-US" sz="800" dirty="0" err="1">
                  <a:solidFill>
                    <a:schemeClr val="tx1">
                      <a:lumMod val="75000"/>
                      <a:lumOff val="25000"/>
                    </a:schemeClr>
                  </a:solidFill>
                  <a:latin typeface="メイリオ" panose="020B0604030504040204" pitchFamily="50" charset="-128"/>
                  <a:ea typeface="メイリオ" panose="020B0604030504040204" pitchFamily="50" charset="-128"/>
                </a:rPr>
                <a:t>る</a:t>
              </a:r>
              <a:r>
                <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rPr>
                <a:t>予定の方が対象となります</a:t>
              </a:r>
            </a:p>
            <a:p>
              <a:pPr marL="0" indent="0">
                <a:buNone/>
              </a:pPr>
              <a:r>
                <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rPr>
                <a:t>＊起業の形態は、個人事業、株式会社、合</a:t>
              </a:r>
              <a:endParaRPr lang="en-US" altLang="ja-JP" sz="800"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buNone/>
              </a:pPr>
              <a:r>
                <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rPr>
                <a:t>　同会社、合名会社、合資会社、企業組合、</a:t>
              </a:r>
              <a:endParaRPr lang="en-US" altLang="ja-JP" sz="800"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buNone/>
              </a:pPr>
              <a:r>
                <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rPr>
                <a:t>　協業組合、特定非営利活動法人、一般社</a:t>
              </a:r>
              <a:endParaRPr lang="en-US" altLang="ja-JP" sz="800"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buNone/>
              </a:pPr>
              <a:r>
                <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rPr>
                <a:t>　団法人等（大企業等を除く）であること</a:t>
              </a:r>
              <a:endParaRPr lang="en-US" altLang="ja-JP" sz="800"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buNone/>
              </a:pPr>
              <a:r>
                <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rPr>
                <a:t>　が必要です</a:t>
              </a:r>
              <a:endParaRPr lang="en-US" altLang="ja-JP" sz="800"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buNone/>
              </a:pPr>
              <a:r>
                <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rPr>
                <a:t>＊詳細は</a:t>
              </a:r>
              <a:r>
                <a:rPr lang="en-US" altLang="ja-JP" sz="800" dirty="0">
                  <a:solidFill>
                    <a:schemeClr val="tx1">
                      <a:lumMod val="75000"/>
                      <a:lumOff val="25000"/>
                    </a:schemeClr>
                  </a:solidFill>
                  <a:latin typeface="メイリオ" panose="020B0604030504040204" pitchFamily="50" charset="-128"/>
                  <a:ea typeface="メイリオ" panose="020B0604030504040204" pitchFamily="50" charset="-128"/>
                </a:rPr>
                <a:t>HP</a:t>
              </a:r>
              <a:r>
                <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rPr>
                <a:t>の公募要領をご確認ください</a:t>
              </a:r>
            </a:p>
          </p:txBody>
        </p:sp>
        <p:cxnSp>
          <p:nvCxnSpPr>
            <p:cNvPr id="143" name="直線コネクタ 142"/>
            <p:cNvCxnSpPr/>
            <p:nvPr/>
          </p:nvCxnSpPr>
          <p:spPr>
            <a:xfrm>
              <a:off x="4834482" y="6020361"/>
              <a:ext cx="0" cy="3202835"/>
            </a:xfrm>
            <a:prstGeom prst="line">
              <a:avLst/>
            </a:prstGeom>
            <a:ln w="9525" cap="rnd">
              <a:solidFill>
                <a:srgbClr val="94563B"/>
              </a:solidFill>
              <a:round/>
            </a:ln>
          </p:spPr>
          <p:style>
            <a:lnRef idx="1">
              <a:schemeClr val="accent1"/>
            </a:lnRef>
            <a:fillRef idx="0">
              <a:schemeClr val="accent1"/>
            </a:fillRef>
            <a:effectRef idx="0">
              <a:schemeClr val="accent1"/>
            </a:effectRef>
            <a:fontRef idx="minor">
              <a:schemeClr val="tx1"/>
            </a:fontRef>
          </p:style>
        </p:cxnSp>
        <p:cxnSp>
          <p:nvCxnSpPr>
            <p:cNvPr id="146" name="直線コネクタ 145"/>
            <p:cNvCxnSpPr/>
            <p:nvPr/>
          </p:nvCxnSpPr>
          <p:spPr>
            <a:xfrm>
              <a:off x="2653458" y="6020361"/>
              <a:ext cx="0" cy="3202835"/>
            </a:xfrm>
            <a:prstGeom prst="line">
              <a:avLst/>
            </a:prstGeom>
            <a:ln w="9525" cap="rnd">
              <a:solidFill>
                <a:srgbClr val="94563B"/>
              </a:solidFill>
              <a:round/>
            </a:ln>
          </p:spPr>
          <p:style>
            <a:lnRef idx="1">
              <a:schemeClr val="accent1"/>
            </a:lnRef>
            <a:fillRef idx="0">
              <a:schemeClr val="accent1"/>
            </a:fillRef>
            <a:effectRef idx="0">
              <a:schemeClr val="accent1"/>
            </a:effectRef>
            <a:fontRef idx="minor">
              <a:schemeClr val="tx1"/>
            </a:fontRef>
          </p:style>
        </p:cxnSp>
        <p:sp>
          <p:nvSpPr>
            <p:cNvPr id="4" name="Text 9">
              <a:extLst>
                <a:ext uri="{FF2B5EF4-FFF2-40B4-BE49-F238E27FC236}">
                  <a16:creationId xmlns:a16="http://schemas.microsoft.com/office/drawing/2014/main" id="{133B67AA-D492-9ECE-555B-82ACFB07C4CF}"/>
                </a:ext>
              </a:extLst>
            </p:cNvPr>
            <p:cNvSpPr txBox="1"/>
            <p:nvPr/>
          </p:nvSpPr>
          <p:spPr>
            <a:xfrm>
              <a:off x="5108947" y="8275577"/>
              <a:ext cx="2102547" cy="861774"/>
            </a:xfrm>
            <a:prstGeom prst="rect">
              <a:avLst/>
            </a:prstGeom>
            <a:noFill/>
            <a:ln/>
          </p:spPr>
          <p:txBody>
            <a:bodyPr wrap="square" lIns="0" tIns="0" rIns="0" bIns="0" rtlCol="0" anchor="t">
              <a:spAutoFit/>
            </a:bodyPr>
            <a:lstStyle/>
            <a:p>
              <a:pPr marL="0" indent="0" algn="just">
                <a:buNone/>
              </a:pPr>
              <a:r>
                <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rPr>
                <a:t>＊</a:t>
              </a:r>
              <a:r>
                <a:rPr lang="en-US" altLang="ja-JP" sz="800" dirty="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rPr>
                <a:t>デジタル技術の活用</a:t>
              </a:r>
              <a:r>
                <a:rPr lang="en-US" altLang="ja-JP" sz="800" dirty="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rPr>
                <a:t>に該当する経費で　</a:t>
              </a:r>
              <a:endParaRPr lang="en-US" altLang="ja-JP" sz="800"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lgn="just">
                <a:buNone/>
              </a:pPr>
              <a:r>
                <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rPr>
                <a:t>　ある場合、キャッシュレス決済機器、</a:t>
              </a:r>
              <a:r>
                <a:rPr lang="en-US" altLang="ja-JP" sz="800" dirty="0">
                  <a:solidFill>
                    <a:schemeClr val="tx1">
                      <a:lumMod val="75000"/>
                      <a:lumOff val="25000"/>
                    </a:schemeClr>
                  </a:solidFill>
                  <a:latin typeface="メイリオ" panose="020B0604030504040204" pitchFamily="50" charset="-128"/>
                  <a:ea typeface="メイリオ" panose="020B0604030504040204" pitchFamily="50" charset="-128"/>
                </a:rPr>
                <a:t>POS</a:t>
              </a:r>
            </a:p>
            <a:p>
              <a:pPr marL="0" indent="0" algn="just">
                <a:buNone/>
              </a:pPr>
              <a:r>
                <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rPr>
                <a:t>　レジ、情報通信機器（</a:t>
              </a:r>
              <a:r>
                <a:rPr lang="en-US" altLang="ja-JP" sz="800" dirty="0">
                  <a:solidFill>
                    <a:schemeClr val="tx1">
                      <a:lumMod val="75000"/>
                      <a:lumOff val="25000"/>
                    </a:schemeClr>
                  </a:solidFill>
                  <a:latin typeface="メイリオ" panose="020B0604030504040204" pitchFamily="50" charset="-128"/>
                  <a:ea typeface="メイリオ" panose="020B0604030504040204" pitchFamily="50" charset="-128"/>
                </a:rPr>
                <a:t>PC</a:t>
              </a:r>
              <a:r>
                <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rPr>
                <a:t>、タブレット等）</a:t>
              </a:r>
              <a:endParaRPr lang="en-US" altLang="ja-JP" sz="800"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lgn="just">
                <a:buNone/>
              </a:pPr>
              <a:r>
                <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rPr>
                <a:t>　等も対象となります</a:t>
              </a:r>
              <a:endParaRPr lang="en-US" altLang="ja-JP" sz="800"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lgn="just">
                <a:buNone/>
              </a:pPr>
              <a:r>
                <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rPr>
                <a:t>＊人件費は対象となりません</a:t>
              </a:r>
              <a:endParaRPr lang="en-US" altLang="ja-JP" sz="800"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lgn="just">
                <a:buNone/>
              </a:pPr>
              <a:r>
                <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rPr>
                <a:t>＊交付決定前の事前着手申請が可能です</a:t>
              </a:r>
              <a:endParaRPr lang="en-US" altLang="ja-JP" sz="800"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lgn="just">
                <a:buNone/>
              </a:pPr>
              <a:r>
                <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rPr>
                <a:t>　</a:t>
              </a:r>
              <a:r>
                <a:rPr lang="en-US" altLang="ja-JP" sz="700" dirty="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en-US" sz="700" dirty="0">
                  <a:solidFill>
                    <a:schemeClr val="tx1">
                      <a:lumMod val="75000"/>
                      <a:lumOff val="25000"/>
                    </a:schemeClr>
                  </a:solidFill>
                  <a:latin typeface="メイリオ" panose="020B0604030504040204" pitchFamily="50" charset="-128"/>
                  <a:ea typeface="メイリオ" panose="020B0604030504040204" pitchFamily="50" charset="-128"/>
                </a:rPr>
                <a:t>支援金の採択を約束するものではありません）</a:t>
              </a:r>
              <a:endParaRPr lang="en-US" altLang="ja-JP" sz="7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grpSp>
      <p:grpSp>
        <p:nvGrpSpPr>
          <p:cNvPr id="13" name="グループ化 12"/>
          <p:cNvGrpSpPr/>
          <p:nvPr/>
        </p:nvGrpSpPr>
        <p:grpSpPr>
          <a:xfrm>
            <a:off x="0" y="9398837"/>
            <a:ext cx="7559675" cy="1292976"/>
            <a:chOff x="-37093" y="9391383"/>
            <a:chExt cx="7596767" cy="1300425"/>
          </a:xfrm>
          <a:solidFill>
            <a:srgbClr val="EB6DA5"/>
          </a:solidFill>
        </p:grpSpPr>
        <p:sp>
          <p:nvSpPr>
            <p:cNvPr id="17" name="正方形/長方形 16">
              <a:extLst>
                <a:ext uri="{FF2B5EF4-FFF2-40B4-BE49-F238E27FC236}">
                  <a16:creationId xmlns:a16="http://schemas.microsoft.com/office/drawing/2014/main" id="{1DEF5A21-C980-4EC4-9980-C306061318F6}"/>
                </a:ext>
              </a:extLst>
            </p:cNvPr>
            <p:cNvSpPr/>
            <p:nvPr/>
          </p:nvSpPr>
          <p:spPr>
            <a:xfrm>
              <a:off x="-37093" y="9391383"/>
              <a:ext cx="7596767" cy="1300425"/>
            </a:xfrm>
            <a:prstGeom prst="rect">
              <a:avLst/>
            </a:prstGeom>
            <a:grpFill/>
            <a:ln w="381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Text 5">
              <a:extLst>
                <a:ext uri="{FF2B5EF4-FFF2-40B4-BE49-F238E27FC236}">
                  <a16:creationId xmlns:a16="http://schemas.microsoft.com/office/drawing/2014/main" id="{CADFEFEB-E71D-50ED-4DB5-9B3051794105}"/>
                </a:ext>
              </a:extLst>
            </p:cNvPr>
            <p:cNvSpPr txBox="1"/>
            <p:nvPr/>
          </p:nvSpPr>
          <p:spPr>
            <a:xfrm>
              <a:off x="82254" y="9457277"/>
              <a:ext cx="1256731" cy="215460"/>
            </a:xfrm>
            <a:prstGeom prst="rect">
              <a:avLst/>
            </a:prstGeom>
            <a:solidFill>
              <a:schemeClr val="bg1"/>
            </a:solidFill>
            <a:ln/>
          </p:spPr>
          <p:txBody>
            <a:bodyPr wrap="square" lIns="0" tIns="0" rIns="0" bIns="0" rtlCol="0" anchor="t">
              <a:spAutoFit/>
            </a:bodyPr>
            <a:lstStyle/>
            <a:p>
              <a:pPr marL="0" indent="0" algn="ctr">
                <a:lnSpc>
                  <a:spcPct val="116000"/>
                </a:lnSpc>
                <a:buNone/>
              </a:pPr>
              <a:r>
                <a:rPr lang="ja-JP" altLang="en-US" sz="1200" b="1" dirty="0">
                  <a:solidFill>
                    <a:schemeClr val="tx1">
                      <a:lumMod val="75000"/>
                      <a:lumOff val="25000"/>
                    </a:schemeClr>
                  </a:solidFill>
                  <a:latin typeface="メイリオ" panose="020B0604030504040204" pitchFamily="50" charset="-128"/>
                  <a:ea typeface="メイリオ" panose="020B0604030504040204" pitchFamily="50" charset="-128"/>
                </a:rPr>
                <a:t>お 問 合 せ 先</a:t>
              </a:r>
              <a:endParaRPr lang="en-US" sz="12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53" name="Text 9">
              <a:extLst>
                <a:ext uri="{FF2B5EF4-FFF2-40B4-BE49-F238E27FC236}">
                  <a16:creationId xmlns:a16="http://schemas.microsoft.com/office/drawing/2014/main" id="{FF82ACC6-49EC-F0AD-942F-47BF2D434E11}"/>
                </a:ext>
              </a:extLst>
            </p:cNvPr>
            <p:cNvSpPr txBox="1"/>
            <p:nvPr/>
          </p:nvSpPr>
          <p:spPr>
            <a:xfrm>
              <a:off x="156005" y="9765215"/>
              <a:ext cx="3521381" cy="236032"/>
            </a:xfrm>
            <a:prstGeom prst="rect">
              <a:avLst/>
            </a:prstGeom>
            <a:grpFill/>
            <a:ln/>
          </p:spPr>
          <p:txBody>
            <a:bodyPr wrap="square" lIns="0" tIns="0" rIns="0" bIns="0" rtlCol="0" anchor="t">
              <a:spAutoFit/>
            </a:bodyPr>
            <a:lstStyle/>
            <a:p>
              <a:pPr marL="0" indent="0">
                <a:lnSpc>
                  <a:spcPts val="2000"/>
                </a:lnSpc>
                <a:buNone/>
              </a:pPr>
              <a:r>
                <a:rPr lang="en-US" altLang="ja-JP" sz="1100" b="1" dirty="0">
                  <a:solidFill>
                    <a:schemeClr val="bg1"/>
                  </a:solidFill>
                  <a:latin typeface="メイリオ" panose="020B0604030504040204" pitchFamily="50" charset="-128"/>
                  <a:ea typeface="メイリオ" panose="020B0604030504040204" pitchFamily="50" charset="-128"/>
                </a:rPr>
                <a:t>(</a:t>
              </a:r>
              <a:r>
                <a:rPr lang="ja-JP" altLang="en-US" sz="1100" b="1" dirty="0">
                  <a:solidFill>
                    <a:schemeClr val="bg1"/>
                  </a:solidFill>
                  <a:latin typeface="メイリオ" panose="020B0604030504040204" pitchFamily="50" charset="-128"/>
                  <a:ea typeface="メイリオ" panose="020B0604030504040204" pitchFamily="50" charset="-128"/>
                </a:rPr>
                <a:t>公財</a:t>
              </a:r>
              <a:r>
                <a:rPr lang="en-US" altLang="ja-JP" sz="1100" b="1" dirty="0">
                  <a:solidFill>
                    <a:schemeClr val="bg1"/>
                  </a:solidFill>
                  <a:latin typeface="メイリオ" panose="020B0604030504040204" pitchFamily="50" charset="-128"/>
                  <a:ea typeface="メイリオ" panose="020B0604030504040204" pitchFamily="50" charset="-128"/>
                </a:rPr>
                <a:t>)</a:t>
              </a:r>
              <a:r>
                <a:rPr lang="ja-JP" altLang="en-US" sz="1100" b="1" dirty="0">
                  <a:solidFill>
                    <a:schemeClr val="bg1"/>
                  </a:solidFill>
                  <a:latin typeface="メイリオ" panose="020B0604030504040204" pitchFamily="50" charset="-128"/>
                  <a:ea typeface="メイリオ" panose="020B0604030504040204" pitchFamily="50" charset="-128"/>
                </a:rPr>
                <a:t>岡山県産業振興財団</a:t>
              </a:r>
              <a:r>
                <a:rPr lang="en-US" altLang="ja-JP" sz="1100" b="1" dirty="0">
                  <a:solidFill>
                    <a:schemeClr val="bg1"/>
                  </a:solidFill>
                  <a:latin typeface="メイリオ" panose="020B0604030504040204" pitchFamily="50" charset="-128"/>
                  <a:ea typeface="メイリオ" panose="020B0604030504040204" pitchFamily="50" charset="-128"/>
                </a:rPr>
                <a:t> </a:t>
              </a:r>
              <a:r>
                <a:rPr lang="ja-JP" altLang="en-US" sz="1100" b="1" dirty="0">
                  <a:solidFill>
                    <a:schemeClr val="bg1"/>
                  </a:solidFill>
                  <a:latin typeface="メイリオ" panose="020B0604030504040204" pitchFamily="50" charset="-128"/>
                  <a:ea typeface="メイリオ" panose="020B0604030504040204" pitchFamily="50" charset="-128"/>
                </a:rPr>
                <a:t>経営支援部 中小企業支援課</a:t>
              </a:r>
              <a:endParaRPr lang="en-US" altLang="ja-JP" sz="1100" b="1" dirty="0">
                <a:solidFill>
                  <a:schemeClr val="bg1"/>
                </a:solidFill>
                <a:latin typeface="メイリオ" panose="020B0604030504040204" pitchFamily="50" charset="-128"/>
                <a:ea typeface="メイリオ" panose="020B0604030504040204" pitchFamily="50" charset="-128"/>
              </a:endParaRPr>
            </a:p>
          </p:txBody>
        </p:sp>
        <p:sp>
          <p:nvSpPr>
            <p:cNvPr id="56" name="Text 9">
              <a:extLst>
                <a:ext uri="{FF2B5EF4-FFF2-40B4-BE49-F238E27FC236}">
                  <a16:creationId xmlns:a16="http://schemas.microsoft.com/office/drawing/2014/main" id="{E3172809-763B-5780-B7BB-020B1B6B0F26}"/>
                </a:ext>
              </a:extLst>
            </p:cNvPr>
            <p:cNvSpPr txBox="1"/>
            <p:nvPr/>
          </p:nvSpPr>
          <p:spPr>
            <a:xfrm>
              <a:off x="232260" y="10007996"/>
              <a:ext cx="3280273" cy="228293"/>
            </a:xfrm>
            <a:prstGeom prst="rect">
              <a:avLst/>
            </a:prstGeom>
            <a:grpFill/>
            <a:ln/>
          </p:spPr>
          <p:txBody>
            <a:bodyPr wrap="square" lIns="0" tIns="0" rIns="0" bIns="0" rtlCol="0" anchor="t">
              <a:spAutoFit/>
            </a:bodyPr>
            <a:lstStyle/>
            <a:p>
              <a:pPr marL="0" indent="0">
                <a:lnSpc>
                  <a:spcPts val="2000"/>
                </a:lnSpc>
                <a:buNone/>
              </a:pPr>
              <a:r>
                <a:rPr lang="ja-JP" altLang="en-US" sz="900" b="1" dirty="0">
                  <a:solidFill>
                    <a:schemeClr val="bg1"/>
                  </a:solidFill>
                  <a:latin typeface="メイリオ" panose="020B0604030504040204" pitchFamily="50" charset="-128"/>
                  <a:ea typeface="メイリオ" panose="020B0604030504040204" pitchFamily="50" charset="-128"/>
                </a:rPr>
                <a:t>〒</a:t>
              </a:r>
              <a:r>
                <a:rPr lang="en-US" altLang="ja-JP" sz="900" b="1" dirty="0">
                  <a:solidFill>
                    <a:schemeClr val="bg1"/>
                  </a:solidFill>
                  <a:latin typeface="メイリオ" panose="020B0604030504040204" pitchFamily="50" charset="-128"/>
                  <a:ea typeface="メイリオ" panose="020B0604030504040204" pitchFamily="50" charset="-128"/>
                </a:rPr>
                <a:t>701-1221</a:t>
              </a:r>
              <a:r>
                <a:rPr lang="ja-JP" altLang="en-US" sz="900" b="1" dirty="0">
                  <a:solidFill>
                    <a:schemeClr val="bg1"/>
                  </a:solidFill>
                  <a:latin typeface="メイリオ" panose="020B0604030504040204" pitchFamily="50" charset="-128"/>
                  <a:ea typeface="メイリオ" panose="020B0604030504040204" pitchFamily="50" charset="-128"/>
                </a:rPr>
                <a:t>　岡山市北区芳賀</a:t>
              </a:r>
              <a:r>
                <a:rPr lang="en-US" altLang="ja-JP" sz="900" b="1" dirty="0">
                  <a:solidFill>
                    <a:schemeClr val="bg1"/>
                  </a:solidFill>
                  <a:latin typeface="メイリオ" panose="020B0604030504040204" pitchFamily="50" charset="-128"/>
                  <a:ea typeface="メイリオ" panose="020B0604030504040204" pitchFamily="50" charset="-128"/>
                </a:rPr>
                <a:t>5301</a:t>
              </a:r>
              <a:r>
                <a:rPr lang="ja-JP" altLang="en-US" sz="900" b="1" dirty="0">
                  <a:solidFill>
                    <a:schemeClr val="bg1"/>
                  </a:solidFill>
                  <a:latin typeface="メイリオ" panose="020B0604030504040204" pitchFamily="50" charset="-128"/>
                  <a:ea typeface="メイリオ" panose="020B0604030504040204" pitchFamily="50" charset="-128"/>
                </a:rPr>
                <a:t>　テクノサポート岡山</a:t>
              </a:r>
              <a:endParaRPr lang="en-US" altLang="ja-JP" sz="900" b="1" dirty="0">
                <a:solidFill>
                  <a:schemeClr val="bg1"/>
                </a:solidFill>
                <a:latin typeface="メイリオ" panose="020B0604030504040204" pitchFamily="50" charset="-128"/>
                <a:ea typeface="メイリオ" panose="020B0604030504040204" pitchFamily="50" charset="-128"/>
              </a:endParaRPr>
            </a:p>
          </p:txBody>
        </p:sp>
        <p:sp>
          <p:nvSpPr>
            <p:cNvPr id="57" name="Text 9">
              <a:extLst>
                <a:ext uri="{FF2B5EF4-FFF2-40B4-BE49-F238E27FC236}">
                  <a16:creationId xmlns:a16="http://schemas.microsoft.com/office/drawing/2014/main" id="{27C236F8-0FC6-F835-8B30-9B786617F61F}"/>
                </a:ext>
              </a:extLst>
            </p:cNvPr>
            <p:cNvSpPr txBox="1"/>
            <p:nvPr/>
          </p:nvSpPr>
          <p:spPr>
            <a:xfrm>
              <a:off x="4297516" y="9886422"/>
              <a:ext cx="3052880" cy="238527"/>
            </a:xfrm>
            <a:prstGeom prst="rect">
              <a:avLst/>
            </a:prstGeom>
            <a:grpFill/>
            <a:ln/>
          </p:spPr>
          <p:txBody>
            <a:bodyPr wrap="square" lIns="0" tIns="0" rIns="0" bIns="0" rtlCol="0" anchor="t">
              <a:spAutoFit/>
            </a:bodyPr>
            <a:lstStyle/>
            <a:p>
              <a:pPr marL="0" indent="0">
                <a:lnSpc>
                  <a:spcPts val="2000"/>
                </a:lnSpc>
                <a:buNone/>
              </a:pPr>
              <a:r>
                <a:rPr lang="en-US" altLang="ja-JP" sz="1200" b="1" dirty="0">
                  <a:solidFill>
                    <a:schemeClr val="bg1"/>
                  </a:solidFill>
                  <a:latin typeface="メイリオ" panose="020B0604030504040204" pitchFamily="50" charset="-128"/>
                  <a:ea typeface="メイリオ" panose="020B0604030504040204" pitchFamily="50" charset="-128"/>
                </a:rPr>
                <a:t>kigyo@optic-shienkin.com</a:t>
              </a:r>
            </a:p>
          </p:txBody>
        </p:sp>
        <p:sp>
          <p:nvSpPr>
            <p:cNvPr id="60" name="Text 9">
              <a:extLst>
                <a:ext uri="{FF2B5EF4-FFF2-40B4-BE49-F238E27FC236}">
                  <a16:creationId xmlns:a16="http://schemas.microsoft.com/office/drawing/2014/main" id="{77C9E572-EED1-EE6D-C73C-B022C0092A37}"/>
                </a:ext>
              </a:extLst>
            </p:cNvPr>
            <p:cNvSpPr txBox="1"/>
            <p:nvPr/>
          </p:nvSpPr>
          <p:spPr>
            <a:xfrm>
              <a:off x="228320" y="10248871"/>
              <a:ext cx="3396496" cy="228293"/>
            </a:xfrm>
            <a:prstGeom prst="rect">
              <a:avLst/>
            </a:prstGeom>
            <a:grpFill/>
            <a:ln/>
          </p:spPr>
          <p:txBody>
            <a:bodyPr wrap="square" lIns="0" tIns="0" rIns="0" bIns="0" rtlCol="0" anchor="t">
              <a:spAutoFit/>
            </a:bodyPr>
            <a:lstStyle/>
            <a:p>
              <a:pPr>
                <a:lnSpc>
                  <a:spcPts val="2000"/>
                </a:lnSpc>
              </a:pPr>
              <a:r>
                <a:rPr lang="en-US" altLang="ja-JP" sz="800" b="1" dirty="0">
                  <a:solidFill>
                    <a:schemeClr val="bg1"/>
                  </a:solidFill>
                  <a:latin typeface="メイリオ" panose="020B0604030504040204" pitchFamily="50" charset="-128"/>
                  <a:ea typeface="メイリオ" panose="020B0604030504040204" pitchFamily="50" charset="-128"/>
                </a:rPr>
                <a:t>Tel</a:t>
              </a:r>
              <a:r>
                <a:rPr lang="ja-JP" altLang="en-US" sz="800" b="1" dirty="0">
                  <a:solidFill>
                    <a:schemeClr val="bg1"/>
                  </a:solidFill>
                  <a:latin typeface="メイリオ" panose="020B0604030504040204" pitchFamily="50" charset="-128"/>
                  <a:ea typeface="メイリオ" panose="020B0604030504040204" pitchFamily="50" charset="-128"/>
                </a:rPr>
                <a:t>   </a:t>
              </a:r>
              <a:r>
                <a:rPr lang="en-US" altLang="ja-JP" sz="900" b="1" dirty="0">
                  <a:solidFill>
                    <a:schemeClr val="bg1"/>
                  </a:solidFill>
                  <a:latin typeface="メイリオ" panose="020B0604030504040204" pitchFamily="50" charset="-128"/>
                  <a:ea typeface="メイリオ" panose="020B0604030504040204" pitchFamily="50" charset="-128"/>
                </a:rPr>
                <a:t>086-286-9696  </a:t>
              </a:r>
              <a:r>
                <a:rPr lang="ja-JP" altLang="en-US" sz="900" b="1" dirty="0">
                  <a:solidFill>
                    <a:schemeClr val="bg1"/>
                  </a:solidFill>
                  <a:latin typeface="メイリオ" panose="020B0604030504040204" pitchFamily="50" charset="-128"/>
                  <a:ea typeface="メイリオ" panose="020B0604030504040204" pitchFamily="50" charset="-128"/>
                </a:rPr>
                <a:t>（受付時間</a:t>
              </a:r>
              <a:r>
                <a:rPr lang="en-US" altLang="ja-JP" sz="900" b="1" dirty="0">
                  <a:solidFill>
                    <a:schemeClr val="bg1"/>
                  </a:solidFill>
                  <a:latin typeface="メイリオ" panose="020B0604030504040204" pitchFamily="50" charset="-128"/>
                  <a:ea typeface="メイリオ" panose="020B0604030504040204" pitchFamily="50" charset="-128"/>
                </a:rPr>
                <a:t> </a:t>
              </a:r>
              <a:r>
                <a:rPr lang="ja-JP" altLang="en-US" sz="900" b="1" dirty="0">
                  <a:solidFill>
                    <a:schemeClr val="bg1"/>
                  </a:solidFill>
                  <a:latin typeface="メイリオ" panose="020B0604030504040204" pitchFamily="50" charset="-128"/>
                  <a:ea typeface="メイリオ" panose="020B0604030504040204" pitchFamily="50" charset="-128"/>
                </a:rPr>
                <a:t>平日</a:t>
              </a:r>
              <a:r>
                <a:rPr lang="en-US" altLang="ja-JP" sz="900" b="1" dirty="0">
                  <a:solidFill>
                    <a:schemeClr val="bg1"/>
                  </a:solidFill>
                  <a:latin typeface="メイリオ" panose="020B0604030504040204" pitchFamily="50" charset="-128"/>
                  <a:ea typeface="メイリオ" panose="020B0604030504040204" pitchFamily="50" charset="-128"/>
                </a:rPr>
                <a:t>8</a:t>
              </a:r>
              <a:r>
                <a:rPr lang="ja-JP" altLang="en-US" sz="900" b="1" dirty="0">
                  <a:solidFill>
                    <a:schemeClr val="bg1"/>
                  </a:solidFill>
                  <a:latin typeface="メイリオ" panose="020B0604030504040204" pitchFamily="50" charset="-128"/>
                  <a:ea typeface="メイリオ" panose="020B0604030504040204" pitchFamily="50" charset="-128"/>
                </a:rPr>
                <a:t>：</a:t>
              </a:r>
              <a:r>
                <a:rPr lang="en-US" altLang="ja-JP" sz="900" b="1" dirty="0">
                  <a:solidFill>
                    <a:schemeClr val="bg1"/>
                  </a:solidFill>
                  <a:latin typeface="メイリオ" panose="020B0604030504040204" pitchFamily="50" charset="-128"/>
                  <a:ea typeface="メイリオ" panose="020B0604030504040204" pitchFamily="50" charset="-128"/>
                </a:rPr>
                <a:t>30</a:t>
              </a:r>
              <a:r>
                <a:rPr lang="ja-JP" altLang="en-US" sz="900" b="1" dirty="0">
                  <a:solidFill>
                    <a:schemeClr val="bg1"/>
                  </a:solidFill>
                  <a:latin typeface="メイリオ" panose="020B0604030504040204" pitchFamily="50" charset="-128"/>
                  <a:ea typeface="メイリオ" panose="020B0604030504040204" pitchFamily="50" charset="-128"/>
                </a:rPr>
                <a:t>～</a:t>
              </a:r>
              <a:r>
                <a:rPr lang="en-US" altLang="ja-JP" sz="900" b="1" dirty="0">
                  <a:solidFill>
                    <a:schemeClr val="bg1"/>
                  </a:solidFill>
                  <a:latin typeface="メイリオ" panose="020B0604030504040204" pitchFamily="50" charset="-128"/>
                  <a:ea typeface="メイリオ" panose="020B0604030504040204" pitchFamily="50" charset="-128"/>
                </a:rPr>
                <a:t>17</a:t>
              </a:r>
              <a:r>
                <a:rPr lang="ja-JP" altLang="en-US" sz="900" b="1" dirty="0">
                  <a:solidFill>
                    <a:schemeClr val="bg1"/>
                  </a:solidFill>
                  <a:latin typeface="メイリオ" panose="020B0604030504040204" pitchFamily="50" charset="-128"/>
                  <a:ea typeface="メイリオ" panose="020B0604030504040204" pitchFamily="50" charset="-128"/>
                </a:rPr>
                <a:t>：</a:t>
              </a:r>
              <a:r>
                <a:rPr lang="en-US" altLang="ja-JP" sz="900" b="1" dirty="0">
                  <a:solidFill>
                    <a:schemeClr val="bg1"/>
                  </a:solidFill>
                  <a:latin typeface="メイリオ" panose="020B0604030504040204" pitchFamily="50" charset="-128"/>
                  <a:ea typeface="メイリオ" panose="020B0604030504040204" pitchFamily="50" charset="-128"/>
                </a:rPr>
                <a:t>15</a:t>
              </a:r>
              <a:r>
                <a:rPr lang="ja-JP" altLang="en-US" sz="900" b="1" dirty="0">
                  <a:solidFill>
                    <a:schemeClr val="bg1"/>
                  </a:solidFill>
                  <a:latin typeface="メイリオ" panose="020B0604030504040204" pitchFamily="50" charset="-128"/>
                  <a:ea typeface="メイリオ" panose="020B0604030504040204" pitchFamily="50" charset="-128"/>
                </a:rPr>
                <a:t>）</a:t>
              </a:r>
              <a:endParaRPr lang="en-US" altLang="ja-JP" sz="900" b="1" dirty="0">
                <a:solidFill>
                  <a:schemeClr val="bg1"/>
                </a:solidFill>
                <a:latin typeface="メイリオ" panose="020B0604030504040204" pitchFamily="50" charset="-128"/>
                <a:ea typeface="メイリオ" panose="020B0604030504040204" pitchFamily="50" charset="-128"/>
              </a:endParaRPr>
            </a:p>
          </p:txBody>
        </p:sp>
        <p:sp>
          <p:nvSpPr>
            <p:cNvPr id="77" name="Text 9">
              <a:extLst>
                <a:ext uri="{FF2B5EF4-FFF2-40B4-BE49-F238E27FC236}">
                  <a16:creationId xmlns:a16="http://schemas.microsoft.com/office/drawing/2014/main" id="{FF82ACC6-49EC-F0AD-942F-47BF2D434E11}"/>
                </a:ext>
              </a:extLst>
            </p:cNvPr>
            <p:cNvSpPr txBox="1"/>
            <p:nvPr/>
          </p:nvSpPr>
          <p:spPr>
            <a:xfrm>
              <a:off x="1338985" y="9441579"/>
              <a:ext cx="2429445" cy="228076"/>
            </a:xfrm>
            <a:prstGeom prst="rect">
              <a:avLst/>
            </a:prstGeom>
            <a:grpFill/>
            <a:ln/>
          </p:spPr>
          <p:txBody>
            <a:bodyPr wrap="square" lIns="0" tIns="0" rIns="0" bIns="0" rtlCol="0" anchor="ctr">
              <a:spAutoFit/>
            </a:bodyPr>
            <a:lstStyle/>
            <a:p>
              <a:pPr marL="0" indent="0">
                <a:lnSpc>
                  <a:spcPts val="2000"/>
                </a:lnSpc>
                <a:buNone/>
              </a:pPr>
              <a:r>
                <a:rPr lang="en-US" altLang="ja-JP" sz="900" b="1" dirty="0">
                  <a:solidFill>
                    <a:schemeClr val="bg1"/>
                  </a:solidFill>
                  <a:latin typeface="メイリオ" panose="020B0604030504040204" pitchFamily="50" charset="-128"/>
                  <a:ea typeface="メイリオ" panose="020B0604030504040204" pitchFamily="50" charset="-128"/>
                </a:rPr>
                <a:t>【</a:t>
              </a:r>
              <a:r>
                <a:rPr lang="ja-JP" altLang="en-US" sz="900" b="1" dirty="0">
                  <a:solidFill>
                    <a:schemeClr val="bg1"/>
                  </a:solidFill>
                  <a:latin typeface="メイリオ" panose="020B0604030504040204" pitchFamily="50" charset="-128"/>
                  <a:ea typeface="メイリオ" panose="020B0604030504040204" pitchFamily="50" charset="-128"/>
                </a:rPr>
                <a:t>岡山県地域課題解決型起業支援金 事務局</a:t>
              </a:r>
              <a:r>
                <a:rPr lang="en-US" altLang="ja-JP" sz="900" b="1" dirty="0">
                  <a:solidFill>
                    <a:schemeClr val="bg1"/>
                  </a:solidFill>
                  <a:latin typeface="メイリオ" panose="020B0604030504040204" pitchFamily="50" charset="-128"/>
                  <a:ea typeface="メイリオ" panose="020B0604030504040204" pitchFamily="50" charset="-128"/>
                </a:rPr>
                <a:t>】</a:t>
              </a:r>
            </a:p>
          </p:txBody>
        </p:sp>
        <p:cxnSp>
          <p:nvCxnSpPr>
            <p:cNvPr id="149" name="直線コネクタ 148"/>
            <p:cNvCxnSpPr/>
            <p:nvPr/>
          </p:nvCxnSpPr>
          <p:spPr>
            <a:xfrm>
              <a:off x="3748066" y="9494705"/>
              <a:ext cx="0" cy="976031"/>
            </a:xfrm>
            <a:prstGeom prst="line">
              <a:avLst/>
            </a:prstGeom>
            <a:grpFill/>
            <a:ln w="12700" cap="rnd">
              <a:solidFill>
                <a:schemeClr val="tx1">
                  <a:lumMod val="65000"/>
                  <a:lumOff val="35000"/>
                </a:schemeClr>
              </a:solidFill>
              <a:round/>
            </a:ln>
          </p:spPr>
          <p:style>
            <a:lnRef idx="1">
              <a:schemeClr val="accent1"/>
            </a:lnRef>
            <a:fillRef idx="0">
              <a:schemeClr val="accent1"/>
            </a:fillRef>
            <a:effectRef idx="0">
              <a:schemeClr val="accent1"/>
            </a:effectRef>
            <a:fontRef idx="minor">
              <a:schemeClr val="tx1"/>
            </a:fontRef>
          </p:style>
        </p:cxnSp>
      </p:grpSp>
      <p:sp>
        <p:nvSpPr>
          <p:cNvPr id="82" name="Text 9">
            <a:extLst>
              <a:ext uri="{FF2B5EF4-FFF2-40B4-BE49-F238E27FC236}">
                <a16:creationId xmlns:a16="http://schemas.microsoft.com/office/drawing/2014/main" id="{EB33F8E0-C505-B494-1746-D493D5CD81F0}"/>
              </a:ext>
            </a:extLst>
          </p:cNvPr>
          <p:cNvSpPr txBox="1"/>
          <p:nvPr/>
        </p:nvSpPr>
        <p:spPr>
          <a:xfrm>
            <a:off x="1602820" y="3978085"/>
            <a:ext cx="3877948" cy="221018"/>
          </a:xfrm>
          <a:prstGeom prst="rect">
            <a:avLst/>
          </a:prstGeom>
          <a:noFill/>
          <a:ln/>
        </p:spPr>
        <p:txBody>
          <a:bodyPr wrap="square" lIns="0" tIns="0" rIns="0" bIns="36000" rtlCol="0" anchor="ctr" anchorCtr="0">
            <a:spAutoFit/>
          </a:bodyPr>
          <a:lstStyle/>
          <a:p>
            <a:pPr marL="0" indent="0">
              <a:buNone/>
            </a:pPr>
            <a:r>
              <a:rPr lang="ja-JP" altLang="en-US" sz="1100" b="1" dirty="0">
                <a:solidFill>
                  <a:schemeClr val="tx1">
                    <a:lumMod val="75000"/>
                    <a:lumOff val="25000"/>
                  </a:schemeClr>
                </a:solidFill>
                <a:latin typeface="メイリオ" panose="020B0604030504040204" pitchFamily="50" charset="-128"/>
                <a:ea typeface="メイリオ" panose="020B0604030504040204" pitchFamily="50" charset="-128"/>
              </a:rPr>
              <a:t>申請事業が次の</a:t>
            </a:r>
            <a:r>
              <a:rPr lang="en-US" altLang="ja-JP" sz="1200" b="1" u="sng" dirty="0">
                <a:solidFill>
                  <a:srgbClr val="EB6DA5"/>
                </a:solidFill>
                <a:latin typeface="メイリオ" panose="020B0604030504040204" pitchFamily="50" charset="-128"/>
                <a:ea typeface="メイリオ" panose="020B0604030504040204" pitchFamily="50" charset="-128"/>
              </a:rPr>
              <a:t>4</a:t>
            </a:r>
            <a:r>
              <a:rPr lang="ja-JP" altLang="en-US" sz="1200" b="1" u="sng" dirty="0" err="1">
                <a:solidFill>
                  <a:srgbClr val="EB6DA5"/>
                </a:solidFill>
                <a:latin typeface="メイリオ" panose="020B0604030504040204" pitchFamily="50" charset="-128"/>
                <a:ea typeface="メイリオ" panose="020B0604030504040204" pitchFamily="50" charset="-128"/>
              </a:rPr>
              <a:t>つの</a:t>
            </a:r>
            <a:r>
              <a:rPr lang="ja-JP" altLang="en-US" sz="1200" b="1" u="sng" dirty="0">
                <a:solidFill>
                  <a:srgbClr val="EB6DA5"/>
                </a:solidFill>
                <a:latin typeface="メイリオ" panose="020B0604030504040204" pitchFamily="50" charset="-128"/>
                <a:ea typeface="メイリオ" panose="020B0604030504040204" pitchFamily="50" charset="-128"/>
              </a:rPr>
              <a:t>条件をすべて</a:t>
            </a:r>
            <a:r>
              <a:rPr lang="ja-JP" altLang="en-US" sz="1100" b="1" dirty="0">
                <a:solidFill>
                  <a:schemeClr val="tx1">
                    <a:lumMod val="75000"/>
                    <a:lumOff val="25000"/>
                  </a:schemeClr>
                </a:solidFill>
                <a:latin typeface="メイリオ" panose="020B0604030504040204" pitchFamily="50" charset="-128"/>
                <a:ea typeface="メイリオ" panose="020B0604030504040204" pitchFamily="50" charset="-128"/>
              </a:rPr>
              <a:t>満たす必要があります</a:t>
            </a:r>
            <a:endParaRPr lang="en-US" altLang="ja-JP" sz="1100" b="1"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115" name="Text 9">
            <a:extLst>
              <a:ext uri="{FF2B5EF4-FFF2-40B4-BE49-F238E27FC236}">
                <a16:creationId xmlns:a16="http://schemas.microsoft.com/office/drawing/2014/main" id="{EB33F8E0-C505-B494-1746-D493D5CD81F0}"/>
              </a:ext>
            </a:extLst>
          </p:cNvPr>
          <p:cNvSpPr txBox="1"/>
          <p:nvPr/>
        </p:nvSpPr>
        <p:spPr>
          <a:xfrm>
            <a:off x="522892" y="5559100"/>
            <a:ext cx="6869918" cy="405683"/>
          </a:xfrm>
          <a:prstGeom prst="rect">
            <a:avLst/>
          </a:prstGeom>
          <a:noFill/>
          <a:ln/>
        </p:spPr>
        <p:txBody>
          <a:bodyPr wrap="square" lIns="0" tIns="0" rIns="0" bIns="36000" rtlCol="0" anchor="ctr" anchorCtr="0">
            <a:spAutoFit/>
          </a:bodyPr>
          <a:lstStyle/>
          <a:p>
            <a:pPr marL="0" indent="0">
              <a:buNone/>
            </a:pPr>
            <a:r>
              <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rPr>
              <a:t>＊交付申請書にこれらの要件を満たす事業であることを記載してください</a:t>
            </a:r>
            <a:endParaRPr lang="en-US" altLang="ja-JP" sz="800" dirty="0">
              <a:solidFill>
                <a:schemeClr val="tx1">
                  <a:lumMod val="75000"/>
                  <a:lumOff val="25000"/>
                </a:schemeClr>
              </a:solidFill>
              <a:latin typeface="メイリオ" panose="020B0604030504040204" pitchFamily="50" charset="-128"/>
              <a:ea typeface="メイリオ" panose="020B0604030504040204" pitchFamily="50" charset="-128"/>
            </a:endParaRPr>
          </a:p>
          <a:p>
            <a:r>
              <a:rPr lang="ja-JP" altLang="en-US" sz="800" b="1" dirty="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en-US" sz="800" b="1" u="sng" dirty="0">
                <a:solidFill>
                  <a:schemeClr val="tx1">
                    <a:lumMod val="75000"/>
                    <a:lumOff val="25000"/>
                  </a:schemeClr>
                </a:solidFill>
                <a:latin typeface="メイリオ" panose="020B0604030504040204" pitchFamily="50" charset="-128"/>
                <a:ea typeface="メイリオ" panose="020B0604030504040204" pitchFamily="50" charset="-128"/>
              </a:rPr>
              <a:t>事業承継、第二創業の方</a:t>
            </a:r>
            <a:r>
              <a:rPr lang="ja-JP" altLang="en-US" sz="800" b="1" dirty="0">
                <a:solidFill>
                  <a:schemeClr val="tx1">
                    <a:lumMod val="75000"/>
                    <a:lumOff val="25000"/>
                  </a:schemeClr>
                </a:solidFill>
                <a:latin typeface="メイリオ" panose="020B0604030504040204" pitchFamily="50" charset="-128"/>
                <a:ea typeface="メイリオ" panose="020B0604030504040204" pitchFamily="50" charset="-128"/>
              </a:rPr>
              <a:t>は、主たる事業として</a:t>
            </a:r>
            <a:r>
              <a:rPr lang="en-US" altLang="ja-JP" sz="800" b="1" dirty="0">
                <a:solidFill>
                  <a:schemeClr val="tx1">
                    <a:lumMod val="75000"/>
                    <a:lumOff val="25000"/>
                  </a:schemeClr>
                </a:solidFill>
                <a:latin typeface="メイリオ" panose="020B0604030504040204" pitchFamily="50" charset="-128"/>
                <a:ea typeface="メイリオ" panose="020B0604030504040204" pitchFamily="50" charset="-128"/>
              </a:rPr>
              <a:t>Society5.0</a:t>
            </a:r>
            <a:r>
              <a:rPr lang="ja-JP" altLang="en-US" sz="800" b="1" dirty="0">
                <a:solidFill>
                  <a:schemeClr val="tx1">
                    <a:lumMod val="75000"/>
                    <a:lumOff val="25000"/>
                  </a:schemeClr>
                </a:solidFill>
                <a:latin typeface="メイリオ" panose="020B0604030504040204" pitchFamily="50" charset="-128"/>
                <a:ea typeface="メイリオ" panose="020B0604030504040204" pitchFamily="50" charset="-128"/>
              </a:rPr>
              <a:t>（</a:t>
            </a:r>
            <a:r>
              <a:rPr lang="en-US" altLang="ja-JP" sz="800" b="1" dirty="0">
                <a:solidFill>
                  <a:schemeClr val="tx1">
                    <a:lumMod val="75000"/>
                    <a:lumOff val="25000"/>
                  </a:schemeClr>
                </a:solidFill>
                <a:latin typeface="メイリオ" panose="020B0604030504040204" pitchFamily="50" charset="-128"/>
                <a:ea typeface="メイリオ" panose="020B0604030504040204" pitchFamily="50" charset="-128"/>
              </a:rPr>
              <a:t>※2</a:t>
            </a:r>
            <a:r>
              <a:rPr lang="ja-JP" altLang="en-US" sz="800" b="1" dirty="0">
                <a:solidFill>
                  <a:schemeClr val="tx1">
                    <a:lumMod val="75000"/>
                    <a:lumOff val="25000"/>
                  </a:schemeClr>
                </a:solidFill>
                <a:latin typeface="メイリオ" panose="020B0604030504040204" pitchFamily="50" charset="-128"/>
                <a:ea typeface="メイリオ" panose="020B0604030504040204" pitchFamily="50" charset="-128"/>
              </a:rPr>
              <a:t>）関連業種等の付加価値の高い産業分野で新たに事業を開始することが必要です</a:t>
            </a:r>
            <a:endParaRPr lang="en-US" altLang="ja-JP" sz="800" b="1"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buNone/>
            </a:pPr>
            <a:endParaRPr lang="en-US" altLang="ja-JP" sz="800" b="1" dirty="0">
              <a:solidFill>
                <a:schemeClr val="tx1">
                  <a:lumMod val="75000"/>
                  <a:lumOff val="25000"/>
                </a:schemeClr>
              </a:solidFill>
              <a:latin typeface="メイリオ" panose="020B0604030504040204" pitchFamily="50" charset="-128"/>
              <a:ea typeface="メイリオ" panose="020B0604030504040204" pitchFamily="50" charset="-128"/>
            </a:endParaRPr>
          </a:p>
        </p:txBody>
      </p:sp>
      <p:grpSp>
        <p:nvGrpSpPr>
          <p:cNvPr id="19" name="グループ化 18">
            <a:extLst>
              <a:ext uri="{FF2B5EF4-FFF2-40B4-BE49-F238E27FC236}">
                <a16:creationId xmlns:a16="http://schemas.microsoft.com/office/drawing/2014/main" id="{77776119-68D2-F693-880C-AC44EF651D01}"/>
              </a:ext>
            </a:extLst>
          </p:cNvPr>
          <p:cNvGrpSpPr/>
          <p:nvPr/>
        </p:nvGrpSpPr>
        <p:grpSpPr>
          <a:xfrm>
            <a:off x="465657" y="4220660"/>
            <a:ext cx="6606692" cy="1288653"/>
            <a:chOff x="465657" y="4093660"/>
            <a:chExt cx="6606692" cy="1288653"/>
          </a:xfrm>
        </p:grpSpPr>
        <p:cxnSp>
          <p:nvCxnSpPr>
            <p:cNvPr id="130" name="直線コネクタ 129"/>
            <p:cNvCxnSpPr/>
            <p:nvPr/>
          </p:nvCxnSpPr>
          <p:spPr>
            <a:xfrm>
              <a:off x="4836665" y="4524040"/>
              <a:ext cx="0" cy="447850"/>
            </a:xfrm>
            <a:prstGeom prst="line">
              <a:avLst/>
            </a:prstGeom>
            <a:ln w="12700" cap="rnd">
              <a:solidFill>
                <a:schemeClr val="bg1"/>
              </a:solidFill>
              <a:round/>
            </a:ln>
          </p:spPr>
          <p:style>
            <a:lnRef idx="1">
              <a:schemeClr val="accent1"/>
            </a:lnRef>
            <a:fillRef idx="0">
              <a:schemeClr val="accent1"/>
            </a:fillRef>
            <a:effectRef idx="0">
              <a:schemeClr val="accent1"/>
            </a:effectRef>
            <a:fontRef idx="minor">
              <a:schemeClr val="tx1"/>
            </a:fontRef>
          </p:style>
        </p:cxnSp>
        <p:sp>
          <p:nvSpPr>
            <p:cNvPr id="84" name="角丸四角形 83"/>
            <p:cNvSpPr/>
            <p:nvPr/>
          </p:nvSpPr>
          <p:spPr>
            <a:xfrm>
              <a:off x="3830947" y="4106792"/>
              <a:ext cx="3241402" cy="582619"/>
            </a:xfrm>
            <a:prstGeom prst="roundRect">
              <a:avLst>
                <a:gd name="adj" fmla="val 8719"/>
              </a:avLst>
            </a:prstGeom>
            <a:solidFill>
              <a:srgbClr val="F9D0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5" name="角丸四角形 84"/>
            <p:cNvSpPr/>
            <p:nvPr/>
          </p:nvSpPr>
          <p:spPr>
            <a:xfrm>
              <a:off x="3830947" y="4747377"/>
              <a:ext cx="3241402" cy="582619"/>
            </a:xfrm>
            <a:prstGeom prst="roundRect">
              <a:avLst>
                <a:gd name="adj" fmla="val 12398"/>
              </a:avLst>
            </a:prstGeom>
            <a:solidFill>
              <a:srgbClr val="F9D0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角丸四角形 85"/>
            <p:cNvSpPr/>
            <p:nvPr/>
          </p:nvSpPr>
          <p:spPr>
            <a:xfrm>
              <a:off x="515060" y="4747377"/>
              <a:ext cx="3241402" cy="582619"/>
            </a:xfrm>
            <a:prstGeom prst="roundRect">
              <a:avLst>
                <a:gd name="adj" fmla="val 15259"/>
              </a:avLst>
            </a:prstGeom>
            <a:solidFill>
              <a:srgbClr val="F9D0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角丸四角形 86"/>
            <p:cNvSpPr/>
            <p:nvPr/>
          </p:nvSpPr>
          <p:spPr>
            <a:xfrm>
              <a:off x="532331" y="4093660"/>
              <a:ext cx="3241402" cy="582619"/>
            </a:xfrm>
            <a:prstGeom prst="roundRect">
              <a:avLst>
                <a:gd name="adj" fmla="val 11989"/>
              </a:avLst>
            </a:prstGeom>
            <a:solidFill>
              <a:srgbClr val="F9D0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9" name="Text 9">
              <a:extLst>
                <a:ext uri="{FF2B5EF4-FFF2-40B4-BE49-F238E27FC236}">
                  <a16:creationId xmlns:a16="http://schemas.microsoft.com/office/drawing/2014/main" id="{5FCFB5F6-8B47-8853-DD50-E13EEAB90C68}"/>
                </a:ext>
              </a:extLst>
            </p:cNvPr>
            <p:cNvSpPr txBox="1"/>
            <p:nvPr/>
          </p:nvSpPr>
          <p:spPr>
            <a:xfrm>
              <a:off x="1683637" y="4189563"/>
              <a:ext cx="1770328" cy="460698"/>
            </a:xfrm>
            <a:prstGeom prst="rect">
              <a:avLst/>
            </a:prstGeom>
            <a:noFill/>
            <a:ln/>
          </p:spPr>
          <p:txBody>
            <a:bodyPr wrap="square" lIns="0" tIns="0" rIns="0" bIns="36000" rtlCol="0" anchor="ctr" anchorCtr="0">
              <a:spAutoFit/>
            </a:bodyPr>
            <a:lstStyle/>
            <a:p>
              <a:pPr marL="0" indent="0">
                <a:lnSpc>
                  <a:spcPts val="1700"/>
                </a:lnSpc>
                <a:buNone/>
              </a:pPr>
              <a:r>
                <a:rPr lang="ja-JP" altLang="en-US" sz="1200" b="1" dirty="0">
                  <a:solidFill>
                    <a:schemeClr val="tx1">
                      <a:lumMod val="75000"/>
                      <a:lumOff val="25000"/>
                    </a:schemeClr>
                  </a:solidFill>
                  <a:latin typeface="メイリオ" panose="020B0604030504040204" pitchFamily="50" charset="-128"/>
                  <a:ea typeface="メイリオ" panose="020B0604030504040204" pitchFamily="50" charset="-128"/>
                </a:rPr>
                <a:t>地域社会が抱える課題の</a:t>
              </a:r>
              <a:endParaRPr lang="en-US" altLang="ja-JP" sz="1200" b="1"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lnSpc>
                  <a:spcPts val="1700"/>
                </a:lnSpc>
                <a:buNone/>
              </a:pPr>
              <a:r>
                <a:rPr lang="ja-JP" altLang="en-US" sz="1200" b="1" dirty="0">
                  <a:solidFill>
                    <a:schemeClr val="tx1">
                      <a:lumMod val="75000"/>
                      <a:lumOff val="25000"/>
                    </a:schemeClr>
                  </a:solidFill>
                  <a:latin typeface="メイリオ" panose="020B0604030504040204" pitchFamily="50" charset="-128"/>
                  <a:ea typeface="メイリオ" panose="020B0604030504040204" pitchFamily="50" charset="-128"/>
                </a:rPr>
                <a:t>解決に資すること　</a:t>
              </a:r>
            </a:p>
          </p:txBody>
        </p:sp>
        <p:sp>
          <p:nvSpPr>
            <p:cNvPr id="100" name="Text 9">
              <a:extLst>
                <a:ext uri="{FF2B5EF4-FFF2-40B4-BE49-F238E27FC236}">
                  <a16:creationId xmlns:a16="http://schemas.microsoft.com/office/drawing/2014/main" id="{6AB26139-DA32-08E3-1111-EF4378513830}"/>
                </a:ext>
              </a:extLst>
            </p:cNvPr>
            <p:cNvSpPr txBox="1"/>
            <p:nvPr/>
          </p:nvSpPr>
          <p:spPr>
            <a:xfrm>
              <a:off x="1651609" y="4806081"/>
              <a:ext cx="2208730" cy="498016"/>
            </a:xfrm>
            <a:prstGeom prst="rect">
              <a:avLst/>
            </a:prstGeom>
            <a:noFill/>
            <a:ln/>
          </p:spPr>
          <p:txBody>
            <a:bodyPr wrap="square" lIns="0" tIns="0" rIns="0" bIns="36000" rtlCol="0" anchor="ctr" anchorCtr="0">
              <a:spAutoFit/>
            </a:bodyPr>
            <a:lstStyle/>
            <a:p>
              <a:pPr marL="0" indent="0">
                <a:lnSpc>
                  <a:spcPts val="1800"/>
                </a:lnSpc>
                <a:buNone/>
              </a:pPr>
              <a:r>
                <a:rPr lang="ja-JP" altLang="en-US" sz="1200" b="1" dirty="0">
                  <a:solidFill>
                    <a:schemeClr val="tx1">
                      <a:lumMod val="75000"/>
                      <a:lumOff val="25000"/>
                    </a:schemeClr>
                  </a:solidFill>
                  <a:latin typeface="メイリオ" panose="020B0604030504040204" pitchFamily="50" charset="-128"/>
                  <a:ea typeface="メイリオ" panose="020B0604030504040204" pitchFamily="50" charset="-128"/>
                </a:rPr>
                <a:t>地域の課題に対して不足して</a:t>
              </a:r>
              <a:endParaRPr lang="en-US" altLang="ja-JP" sz="1200" b="1"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lnSpc>
                  <a:spcPts val="1800"/>
                </a:lnSpc>
                <a:buNone/>
              </a:pPr>
              <a:r>
                <a:rPr lang="ja-JP" altLang="en-US" sz="1200" b="1" dirty="0">
                  <a:solidFill>
                    <a:schemeClr val="tx1">
                      <a:lumMod val="75000"/>
                      <a:lumOff val="25000"/>
                    </a:schemeClr>
                  </a:solidFill>
                  <a:latin typeface="メイリオ" panose="020B0604030504040204" pitchFamily="50" charset="-128"/>
                  <a:ea typeface="メイリオ" panose="020B0604030504040204" pitchFamily="50" charset="-128"/>
                </a:rPr>
                <a:t>いるサービスを提供すること</a:t>
              </a:r>
            </a:p>
          </p:txBody>
        </p:sp>
        <p:sp>
          <p:nvSpPr>
            <p:cNvPr id="101" name="Text 9">
              <a:extLst>
                <a:ext uri="{FF2B5EF4-FFF2-40B4-BE49-F238E27FC236}">
                  <a16:creationId xmlns:a16="http://schemas.microsoft.com/office/drawing/2014/main" id="{937433A9-1189-21A4-8529-362EFDA5B5C0}"/>
                </a:ext>
              </a:extLst>
            </p:cNvPr>
            <p:cNvSpPr txBox="1"/>
            <p:nvPr/>
          </p:nvSpPr>
          <p:spPr>
            <a:xfrm>
              <a:off x="4968224" y="4199270"/>
              <a:ext cx="1882968" cy="460698"/>
            </a:xfrm>
            <a:prstGeom prst="rect">
              <a:avLst/>
            </a:prstGeom>
            <a:noFill/>
            <a:ln/>
          </p:spPr>
          <p:txBody>
            <a:bodyPr wrap="square" lIns="0" tIns="0" rIns="0" bIns="36000" rtlCol="0" anchor="ctr" anchorCtr="0">
              <a:spAutoFit/>
            </a:bodyPr>
            <a:lstStyle/>
            <a:p>
              <a:pPr marL="0" indent="0">
                <a:lnSpc>
                  <a:spcPts val="1700"/>
                </a:lnSpc>
                <a:buNone/>
              </a:pPr>
              <a:r>
                <a:rPr lang="ja-JP" altLang="en-US" sz="1200" b="1" dirty="0">
                  <a:solidFill>
                    <a:schemeClr val="tx1">
                      <a:lumMod val="75000"/>
                      <a:lumOff val="25000"/>
                    </a:schemeClr>
                  </a:solidFill>
                  <a:latin typeface="メイリオ" panose="020B0604030504040204" pitchFamily="50" charset="-128"/>
                  <a:ea typeface="メイリオ" panose="020B0604030504040204" pitchFamily="50" charset="-128"/>
                </a:rPr>
                <a:t>事業収益により自立的に</a:t>
              </a:r>
              <a:endParaRPr lang="en-US" altLang="ja-JP" sz="1200" b="1"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lnSpc>
                  <a:spcPts val="1700"/>
                </a:lnSpc>
                <a:buNone/>
              </a:pPr>
              <a:r>
                <a:rPr lang="ja-JP" altLang="en-US" sz="1200" b="1" dirty="0">
                  <a:solidFill>
                    <a:schemeClr val="tx1">
                      <a:lumMod val="75000"/>
                      <a:lumOff val="25000"/>
                    </a:schemeClr>
                  </a:solidFill>
                  <a:latin typeface="メイリオ" panose="020B0604030504040204" pitchFamily="50" charset="-128"/>
                  <a:ea typeface="メイリオ" panose="020B0604030504040204" pitchFamily="50" charset="-128"/>
                </a:rPr>
                <a:t>事業継続が可能であること</a:t>
              </a:r>
            </a:p>
          </p:txBody>
        </p:sp>
        <p:sp>
          <p:nvSpPr>
            <p:cNvPr id="104" name="Text 9">
              <a:extLst>
                <a:ext uri="{FF2B5EF4-FFF2-40B4-BE49-F238E27FC236}">
                  <a16:creationId xmlns:a16="http://schemas.microsoft.com/office/drawing/2014/main" id="{3E61F8C3-F3D8-C903-B98B-20B3A509CDBB}"/>
                </a:ext>
              </a:extLst>
            </p:cNvPr>
            <p:cNvSpPr txBox="1"/>
            <p:nvPr/>
          </p:nvSpPr>
          <p:spPr>
            <a:xfrm>
              <a:off x="4961627" y="4766087"/>
              <a:ext cx="2038332" cy="608175"/>
            </a:xfrm>
            <a:prstGeom prst="rect">
              <a:avLst/>
            </a:prstGeom>
            <a:noFill/>
            <a:ln/>
          </p:spPr>
          <p:txBody>
            <a:bodyPr wrap="square" lIns="0" tIns="0" rIns="0" bIns="36000" rtlCol="0" anchor="ctr" anchorCtr="0">
              <a:spAutoFit/>
            </a:bodyPr>
            <a:lstStyle/>
            <a:p>
              <a:pPr marL="0" indent="0">
                <a:lnSpc>
                  <a:spcPts val="1500"/>
                </a:lnSpc>
                <a:buNone/>
              </a:pPr>
              <a:r>
                <a:rPr lang="ja-JP" altLang="en-US" sz="1000" b="1" dirty="0">
                  <a:solidFill>
                    <a:schemeClr val="tx1">
                      <a:lumMod val="75000"/>
                      <a:lumOff val="25000"/>
                    </a:schemeClr>
                  </a:solidFill>
                  <a:latin typeface="メイリオ" panose="020B0604030504040204" pitchFamily="50" charset="-128"/>
                  <a:ea typeface="メイリオ" panose="020B0604030504040204" pitchFamily="50" charset="-128"/>
                </a:rPr>
                <a:t>生産性の向上、機会損失の解消</a:t>
              </a:r>
              <a:endParaRPr lang="en-US" altLang="ja-JP" sz="1000" b="1"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lnSpc>
                  <a:spcPts val="1500"/>
                </a:lnSpc>
                <a:buNone/>
              </a:pPr>
              <a:r>
                <a:rPr lang="ja-JP" altLang="en-US" sz="1000" b="1" dirty="0">
                  <a:solidFill>
                    <a:schemeClr val="tx1">
                      <a:lumMod val="75000"/>
                      <a:lumOff val="25000"/>
                    </a:schemeClr>
                  </a:solidFill>
                  <a:latin typeface="メイリオ" panose="020B0604030504040204" pitchFamily="50" charset="-128"/>
                  <a:ea typeface="メイリオ" panose="020B0604030504040204" pitchFamily="50" charset="-128"/>
                </a:rPr>
                <a:t>及び顧客の利便性向上につながる</a:t>
              </a:r>
              <a:endParaRPr lang="en-US" altLang="ja-JP" sz="1000" b="1"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lnSpc>
                  <a:spcPts val="1500"/>
                </a:lnSpc>
                <a:buNone/>
              </a:pPr>
              <a:r>
                <a:rPr lang="ja-JP" altLang="en-US" sz="1000" b="1" dirty="0">
                  <a:solidFill>
                    <a:schemeClr val="tx1">
                      <a:lumMod val="75000"/>
                      <a:lumOff val="25000"/>
                    </a:schemeClr>
                  </a:solidFill>
                  <a:latin typeface="メイリオ" panose="020B0604030504040204" pitchFamily="50" charset="-128"/>
                  <a:ea typeface="メイリオ" panose="020B0604030504040204" pitchFamily="50" charset="-128"/>
                </a:rPr>
                <a:t>デジタル技術を活用すること</a:t>
              </a:r>
            </a:p>
          </p:txBody>
        </p:sp>
        <p:sp>
          <p:nvSpPr>
            <p:cNvPr id="105" name="正方形/長方形 104">
              <a:extLst>
                <a:ext uri="{FF2B5EF4-FFF2-40B4-BE49-F238E27FC236}">
                  <a16:creationId xmlns:a16="http://schemas.microsoft.com/office/drawing/2014/main" id="{E4EE5A15-600C-A06C-B1EA-EC0329DE22B0}"/>
                </a:ext>
              </a:extLst>
            </p:cNvPr>
            <p:cNvSpPr/>
            <p:nvPr/>
          </p:nvSpPr>
          <p:spPr>
            <a:xfrm>
              <a:off x="465657" y="4173382"/>
              <a:ext cx="1167351" cy="4258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36000" tIns="72000" rIns="36000" bIns="36000" rtlCol="0" anchor="ctr"/>
            <a:lstStyle/>
            <a:p>
              <a:pPr algn="ctr"/>
              <a:r>
                <a:rPr kumimoji="1" lang="ja-JP" altLang="en-US" b="1" dirty="0">
                  <a:solidFill>
                    <a:schemeClr val="tx1">
                      <a:lumMod val="75000"/>
                      <a:lumOff val="25000"/>
                    </a:schemeClr>
                  </a:solidFill>
                  <a:latin typeface="メイリオ" panose="020B0604030504040204" pitchFamily="50" charset="-128"/>
                  <a:ea typeface="メイリオ" panose="020B0604030504040204" pitchFamily="50" charset="-128"/>
                </a:rPr>
                <a:t>①社会性</a:t>
              </a:r>
            </a:p>
          </p:txBody>
        </p:sp>
        <p:sp>
          <p:nvSpPr>
            <p:cNvPr id="106" name="正方形/長方形 105">
              <a:extLst>
                <a:ext uri="{FF2B5EF4-FFF2-40B4-BE49-F238E27FC236}">
                  <a16:creationId xmlns:a16="http://schemas.microsoft.com/office/drawing/2014/main" id="{6F9AABBA-D2B5-B598-4E33-3C51F987107C}"/>
                </a:ext>
              </a:extLst>
            </p:cNvPr>
            <p:cNvSpPr/>
            <p:nvPr/>
          </p:nvSpPr>
          <p:spPr>
            <a:xfrm>
              <a:off x="3736427" y="4271263"/>
              <a:ext cx="1187606" cy="25108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36000" tIns="72000" rIns="36000" bIns="36000" rtlCol="0" anchor="ctr"/>
            <a:lstStyle/>
            <a:p>
              <a:pPr algn="ctr"/>
              <a:r>
                <a:rPr kumimoji="1" lang="ja-JP" altLang="en-US" b="1" dirty="0">
                  <a:solidFill>
                    <a:schemeClr val="tx1">
                      <a:lumMod val="75000"/>
                      <a:lumOff val="25000"/>
                    </a:schemeClr>
                  </a:solidFill>
                  <a:latin typeface="メイリオ" panose="020B0604030504040204" pitchFamily="50" charset="-128"/>
                  <a:ea typeface="メイリオ" panose="020B0604030504040204" pitchFamily="50" charset="-128"/>
                </a:rPr>
                <a:t>②事業性</a:t>
              </a:r>
            </a:p>
          </p:txBody>
        </p:sp>
        <p:sp>
          <p:nvSpPr>
            <p:cNvPr id="108" name="正方形/長方形 107">
              <a:extLst>
                <a:ext uri="{FF2B5EF4-FFF2-40B4-BE49-F238E27FC236}">
                  <a16:creationId xmlns:a16="http://schemas.microsoft.com/office/drawing/2014/main" id="{CCA5E833-A9BA-32B6-6935-3F76280E586E}"/>
                </a:ext>
              </a:extLst>
            </p:cNvPr>
            <p:cNvSpPr/>
            <p:nvPr/>
          </p:nvSpPr>
          <p:spPr>
            <a:xfrm>
              <a:off x="511377" y="4921660"/>
              <a:ext cx="1064918" cy="25108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36000" tIns="72000" rIns="36000" bIns="36000" rtlCol="0" anchor="ctr"/>
            <a:lstStyle/>
            <a:p>
              <a:pPr algn="ctr"/>
              <a:r>
                <a:rPr kumimoji="1" lang="ja-JP" altLang="en-US" b="1" dirty="0">
                  <a:solidFill>
                    <a:schemeClr val="tx1">
                      <a:lumMod val="75000"/>
                      <a:lumOff val="25000"/>
                    </a:schemeClr>
                  </a:solidFill>
                  <a:latin typeface="メイリオ" panose="020B0604030504040204" pitchFamily="50" charset="-128"/>
                  <a:ea typeface="メイリオ" panose="020B0604030504040204" pitchFamily="50" charset="-128"/>
                </a:rPr>
                <a:t>③必要性</a:t>
              </a:r>
            </a:p>
          </p:txBody>
        </p:sp>
        <p:sp>
          <p:nvSpPr>
            <p:cNvPr id="109" name="正方形/長方形 108">
              <a:extLst>
                <a:ext uri="{FF2B5EF4-FFF2-40B4-BE49-F238E27FC236}">
                  <a16:creationId xmlns:a16="http://schemas.microsoft.com/office/drawing/2014/main" id="{E7CC42FA-51F1-92F4-8EEE-26C6068FB802}"/>
                </a:ext>
              </a:extLst>
            </p:cNvPr>
            <p:cNvSpPr/>
            <p:nvPr/>
          </p:nvSpPr>
          <p:spPr>
            <a:xfrm>
              <a:off x="3830947" y="4744114"/>
              <a:ext cx="1015603" cy="592269"/>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36000" tIns="72000" rIns="36000" bIns="36000" rtlCol="0" anchor="ctr"/>
            <a:lstStyle/>
            <a:p>
              <a:pPr algn="ctr"/>
              <a:r>
                <a:rPr kumimoji="1" lang="ja-JP" altLang="en-US" sz="1400" b="1" dirty="0">
                  <a:solidFill>
                    <a:schemeClr val="tx1">
                      <a:lumMod val="75000"/>
                      <a:lumOff val="25000"/>
                    </a:schemeClr>
                  </a:solidFill>
                  <a:latin typeface="メイリオ" panose="020B0604030504040204" pitchFamily="50" charset="-128"/>
                  <a:ea typeface="メイリオ" panose="020B0604030504040204" pitchFamily="50" charset="-128"/>
                </a:rPr>
                <a:t>④デジタル</a:t>
              </a:r>
              <a:r>
                <a:rPr kumimoji="1" lang="ja-JP" altLang="en-US" sz="1100" b="1" dirty="0">
                  <a:solidFill>
                    <a:schemeClr val="tx1">
                      <a:lumMod val="75000"/>
                      <a:lumOff val="25000"/>
                    </a:schemeClr>
                  </a:solidFill>
                  <a:latin typeface="メイリオ" panose="020B0604030504040204" pitchFamily="50" charset="-128"/>
                  <a:ea typeface="メイリオ" panose="020B0604030504040204" pitchFamily="50" charset="-128"/>
                </a:rPr>
                <a:t>技術の活用</a:t>
              </a:r>
              <a:r>
                <a:rPr kumimoji="1" lang="en-US" altLang="ja-JP" sz="700" b="1" dirty="0">
                  <a:solidFill>
                    <a:schemeClr val="tx1">
                      <a:lumMod val="75000"/>
                      <a:lumOff val="25000"/>
                    </a:schemeClr>
                  </a:solidFill>
                  <a:latin typeface="メイリオ" panose="020B0604030504040204" pitchFamily="50" charset="-128"/>
                  <a:ea typeface="メイリオ" panose="020B0604030504040204" pitchFamily="50" charset="-128"/>
                </a:rPr>
                <a:t>(※1)</a:t>
              </a:r>
              <a:endParaRPr kumimoji="1" lang="ja-JP" altLang="en-US" sz="1050" b="1" dirty="0">
                <a:solidFill>
                  <a:schemeClr val="tx1">
                    <a:lumMod val="75000"/>
                    <a:lumOff val="25000"/>
                  </a:schemeClr>
                </a:solidFill>
                <a:latin typeface="メイリオ" panose="020B0604030504040204" pitchFamily="50" charset="-128"/>
                <a:ea typeface="メイリオ" panose="020B0604030504040204" pitchFamily="50" charset="-128"/>
              </a:endParaRPr>
            </a:p>
          </p:txBody>
        </p:sp>
        <p:cxnSp>
          <p:nvCxnSpPr>
            <p:cNvPr id="111" name="直線コネクタ 110"/>
            <p:cNvCxnSpPr/>
            <p:nvPr/>
          </p:nvCxnSpPr>
          <p:spPr>
            <a:xfrm>
              <a:off x="1581672" y="4183442"/>
              <a:ext cx="0" cy="447850"/>
            </a:xfrm>
            <a:prstGeom prst="line">
              <a:avLst/>
            </a:prstGeom>
            <a:ln w="12700" cap="rnd">
              <a:solidFill>
                <a:schemeClr val="bg1"/>
              </a:solidFill>
              <a:round/>
            </a:ln>
          </p:spPr>
          <p:style>
            <a:lnRef idx="1">
              <a:schemeClr val="accent1"/>
            </a:lnRef>
            <a:fillRef idx="0">
              <a:schemeClr val="accent1"/>
            </a:fillRef>
            <a:effectRef idx="0">
              <a:schemeClr val="accent1"/>
            </a:effectRef>
            <a:fontRef idx="minor">
              <a:schemeClr val="tx1"/>
            </a:fontRef>
          </p:style>
        </p:cxnSp>
        <p:cxnSp>
          <p:nvCxnSpPr>
            <p:cNvPr id="112" name="直線コネクタ 111"/>
            <p:cNvCxnSpPr/>
            <p:nvPr/>
          </p:nvCxnSpPr>
          <p:spPr>
            <a:xfrm>
              <a:off x="1581672" y="4822457"/>
              <a:ext cx="0" cy="447850"/>
            </a:xfrm>
            <a:prstGeom prst="line">
              <a:avLst/>
            </a:prstGeom>
            <a:ln w="12700" cap="rnd">
              <a:solidFill>
                <a:schemeClr val="bg1"/>
              </a:solidFill>
              <a:round/>
            </a:ln>
          </p:spPr>
          <p:style>
            <a:lnRef idx="1">
              <a:schemeClr val="accent1"/>
            </a:lnRef>
            <a:fillRef idx="0">
              <a:schemeClr val="accent1"/>
            </a:fillRef>
            <a:effectRef idx="0">
              <a:schemeClr val="accent1"/>
            </a:effectRef>
            <a:fontRef idx="minor">
              <a:schemeClr val="tx1"/>
            </a:fontRef>
          </p:style>
        </p:cxnSp>
        <p:cxnSp>
          <p:nvCxnSpPr>
            <p:cNvPr id="113" name="直線コネクタ 112"/>
            <p:cNvCxnSpPr/>
            <p:nvPr/>
          </p:nvCxnSpPr>
          <p:spPr>
            <a:xfrm>
              <a:off x="4853081" y="4174193"/>
              <a:ext cx="0" cy="447850"/>
            </a:xfrm>
            <a:prstGeom prst="line">
              <a:avLst/>
            </a:prstGeom>
            <a:ln w="12700" cap="rnd">
              <a:solidFill>
                <a:schemeClr val="bg1"/>
              </a:solidFill>
              <a:round/>
            </a:ln>
          </p:spPr>
          <p:style>
            <a:lnRef idx="1">
              <a:schemeClr val="accent1"/>
            </a:lnRef>
            <a:fillRef idx="0">
              <a:schemeClr val="accent1"/>
            </a:fillRef>
            <a:effectRef idx="0">
              <a:schemeClr val="accent1"/>
            </a:effectRef>
            <a:fontRef idx="minor">
              <a:schemeClr val="tx1"/>
            </a:fontRef>
          </p:style>
        </p:cxnSp>
        <p:cxnSp>
          <p:nvCxnSpPr>
            <p:cNvPr id="114" name="直線コネクタ 113"/>
            <p:cNvCxnSpPr/>
            <p:nvPr/>
          </p:nvCxnSpPr>
          <p:spPr>
            <a:xfrm>
              <a:off x="4853081" y="4813208"/>
              <a:ext cx="0" cy="447850"/>
            </a:xfrm>
            <a:prstGeom prst="line">
              <a:avLst/>
            </a:prstGeom>
            <a:ln w="12700" cap="rnd">
              <a:solidFill>
                <a:schemeClr val="bg1"/>
              </a:solidFill>
              <a:round/>
            </a:ln>
          </p:spPr>
          <p:style>
            <a:lnRef idx="1">
              <a:schemeClr val="accent1"/>
            </a:lnRef>
            <a:fillRef idx="0">
              <a:schemeClr val="accent1"/>
            </a:fillRef>
            <a:effectRef idx="0">
              <a:schemeClr val="accent1"/>
            </a:effectRef>
            <a:fontRef idx="minor">
              <a:schemeClr val="tx1"/>
            </a:fontRef>
          </p:style>
        </p:cxnSp>
        <p:cxnSp>
          <p:nvCxnSpPr>
            <p:cNvPr id="116" name="直線コネクタ 115"/>
            <p:cNvCxnSpPr/>
            <p:nvPr/>
          </p:nvCxnSpPr>
          <p:spPr>
            <a:xfrm>
              <a:off x="520063" y="5382313"/>
              <a:ext cx="6507149"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62" name="Text 9">
            <a:extLst>
              <a:ext uri="{FF2B5EF4-FFF2-40B4-BE49-F238E27FC236}">
                <a16:creationId xmlns:a16="http://schemas.microsoft.com/office/drawing/2014/main" id="{40AD542F-CD47-AA2D-6083-75C6E3A573F3}"/>
              </a:ext>
            </a:extLst>
          </p:cNvPr>
          <p:cNvSpPr txBox="1"/>
          <p:nvPr/>
        </p:nvSpPr>
        <p:spPr>
          <a:xfrm>
            <a:off x="6507261" y="9659222"/>
            <a:ext cx="1175063" cy="107722"/>
          </a:xfrm>
          <a:prstGeom prst="rect">
            <a:avLst/>
          </a:prstGeom>
          <a:noFill/>
          <a:ln/>
        </p:spPr>
        <p:txBody>
          <a:bodyPr wrap="square" lIns="0" tIns="0" rIns="0" bIns="0" rtlCol="0" anchor="t">
            <a:spAutoFit/>
          </a:bodyPr>
          <a:lstStyle/>
          <a:p>
            <a:pPr marL="0" indent="0" algn="ctr">
              <a:buNone/>
            </a:pPr>
            <a:r>
              <a:rPr lang="en-US" altLang="ja-JP" sz="700" b="1" dirty="0">
                <a:solidFill>
                  <a:schemeClr val="bg1"/>
                </a:solidFill>
                <a:latin typeface="メイリオ" panose="020B0604030504040204" pitchFamily="50" charset="-128"/>
                <a:ea typeface="メイリオ" panose="020B0604030504040204" pitchFamily="50" charset="-128"/>
              </a:rPr>
              <a:t>HP</a:t>
            </a:r>
            <a:r>
              <a:rPr lang="ja-JP" altLang="en-US" sz="700" b="1" dirty="0">
                <a:solidFill>
                  <a:schemeClr val="bg1"/>
                </a:solidFill>
                <a:latin typeface="メイリオ" panose="020B0604030504040204" pitchFamily="50" charset="-128"/>
                <a:ea typeface="メイリオ" panose="020B0604030504040204" pitchFamily="50" charset="-128"/>
              </a:rPr>
              <a:t>はこちらから▼</a:t>
            </a:r>
            <a:endParaRPr lang="en-US" altLang="ja-JP" sz="700" b="1" dirty="0">
              <a:solidFill>
                <a:schemeClr val="bg1"/>
              </a:solidFill>
              <a:latin typeface="メイリオ" panose="020B0604030504040204" pitchFamily="50" charset="-128"/>
              <a:ea typeface="メイリオ" panose="020B0604030504040204" pitchFamily="50" charset="-128"/>
            </a:endParaRPr>
          </a:p>
        </p:txBody>
      </p:sp>
      <p:grpSp>
        <p:nvGrpSpPr>
          <p:cNvPr id="103" name="グループ化 102"/>
          <p:cNvGrpSpPr/>
          <p:nvPr/>
        </p:nvGrpSpPr>
        <p:grpSpPr>
          <a:xfrm>
            <a:off x="3961984" y="9910139"/>
            <a:ext cx="289946" cy="209054"/>
            <a:chOff x="5233583" y="2569422"/>
            <a:chExt cx="845032" cy="609278"/>
          </a:xfrm>
          <a:solidFill>
            <a:srgbClr val="D6E15A"/>
          </a:solidFill>
        </p:grpSpPr>
        <p:sp>
          <p:nvSpPr>
            <p:cNvPr id="117" name="角丸四角形 116"/>
            <p:cNvSpPr/>
            <p:nvPr/>
          </p:nvSpPr>
          <p:spPr>
            <a:xfrm>
              <a:off x="5233583" y="2569422"/>
              <a:ext cx="845032" cy="609278"/>
            </a:xfrm>
            <a:prstGeom prst="roundRect">
              <a:avLst/>
            </a:prstGeom>
            <a:solidFill>
              <a:srgbClr val="EB6DA5"/>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8" name="直線コネクタ 117"/>
            <p:cNvCxnSpPr/>
            <p:nvPr/>
          </p:nvCxnSpPr>
          <p:spPr>
            <a:xfrm>
              <a:off x="5233583" y="2664306"/>
              <a:ext cx="437777" cy="243994"/>
            </a:xfrm>
            <a:prstGeom prst="line">
              <a:avLst/>
            </a:prstGeom>
            <a:grpFill/>
            <a:ln w="222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9" name="直線コネクタ 118"/>
            <p:cNvCxnSpPr/>
            <p:nvPr/>
          </p:nvCxnSpPr>
          <p:spPr>
            <a:xfrm flipH="1">
              <a:off x="5656100" y="2654603"/>
              <a:ext cx="422515" cy="249913"/>
            </a:xfrm>
            <a:prstGeom prst="line">
              <a:avLst/>
            </a:prstGeom>
            <a:grpFill/>
            <a:ln w="22225">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121" name="Text 5">
            <a:extLst>
              <a:ext uri="{FF2B5EF4-FFF2-40B4-BE49-F238E27FC236}">
                <a16:creationId xmlns:a16="http://schemas.microsoft.com/office/drawing/2014/main" id="{CADFEFEB-E71D-50ED-4DB5-9B3051794105}"/>
              </a:ext>
            </a:extLst>
          </p:cNvPr>
          <p:cNvSpPr txBox="1"/>
          <p:nvPr/>
        </p:nvSpPr>
        <p:spPr>
          <a:xfrm>
            <a:off x="3898371" y="9479298"/>
            <a:ext cx="1628237" cy="214226"/>
          </a:xfrm>
          <a:prstGeom prst="rect">
            <a:avLst/>
          </a:prstGeom>
          <a:solidFill>
            <a:schemeClr val="bg1"/>
          </a:solidFill>
          <a:ln/>
        </p:spPr>
        <p:txBody>
          <a:bodyPr wrap="square" lIns="0" tIns="0" rIns="0" bIns="0" rtlCol="0" anchor="t">
            <a:spAutoFit/>
          </a:bodyPr>
          <a:lstStyle/>
          <a:p>
            <a:pPr marL="0" indent="0" algn="ctr">
              <a:lnSpc>
                <a:spcPct val="116000"/>
              </a:lnSpc>
              <a:buNone/>
            </a:pPr>
            <a:r>
              <a:rPr lang="ja-JP" altLang="en-US" sz="1200" b="1" dirty="0">
                <a:solidFill>
                  <a:schemeClr val="tx1">
                    <a:lumMod val="75000"/>
                    <a:lumOff val="25000"/>
                  </a:schemeClr>
                </a:solidFill>
                <a:latin typeface="メイリオ" panose="020B0604030504040204" pitchFamily="50" charset="-128"/>
                <a:ea typeface="メイリオ" panose="020B0604030504040204" pitchFamily="50" charset="-128"/>
              </a:rPr>
              <a:t>申 請 書 類 提 出 先</a:t>
            </a:r>
            <a:endParaRPr lang="en-US" sz="12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8" name="Text 9">
            <a:extLst>
              <a:ext uri="{FF2B5EF4-FFF2-40B4-BE49-F238E27FC236}">
                <a16:creationId xmlns:a16="http://schemas.microsoft.com/office/drawing/2014/main" id="{12D7B3EB-5CF7-63EA-7507-172A35052CC1}"/>
              </a:ext>
            </a:extLst>
          </p:cNvPr>
          <p:cNvSpPr txBox="1"/>
          <p:nvPr/>
        </p:nvSpPr>
        <p:spPr>
          <a:xfrm>
            <a:off x="418011" y="1041566"/>
            <a:ext cx="4623889" cy="405683"/>
          </a:xfrm>
          <a:prstGeom prst="rect">
            <a:avLst/>
          </a:prstGeom>
          <a:noFill/>
          <a:ln/>
        </p:spPr>
        <p:txBody>
          <a:bodyPr wrap="square" lIns="0" tIns="0" rIns="0" bIns="36000" rtlCol="0" anchor="ctr" anchorCtr="0">
            <a:spAutoFit/>
          </a:bodyPr>
          <a:lstStyle/>
          <a:p>
            <a:pPr marL="0" indent="0">
              <a:buNone/>
            </a:pPr>
            <a:r>
              <a:rPr lang="ja-JP" altLang="en-US" sz="2400" b="1" dirty="0">
                <a:solidFill>
                  <a:srgbClr val="EB6DA5"/>
                </a:solidFill>
                <a:latin typeface="メイリオ" panose="020B0604030504040204" pitchFamily="50" charset="-128"/>
                <a:ea typeface="メイリオ" panose="020B0604030504040204" pitchFamily="50" charset="-128"/>
              </a:rPr>
              <a:t>起業、事業承継、第二創業 </a:t>
            </a:r>
            <a:r>
              <a:rPr lang="ja-JP" altLang="en-US" sz="1400" b="1" dirty="0">
                <a:solidFill>
                  <a:schemeClr val="tx1">
                    <a:lumMod val="75000"/>
                    <a:lumOff val="25000"/>
                  </a:schemeClr>
                </a:solidFill>
                <a:latin typeface="メイリオ" panose="020B0604030504040204" pitchFamily="50" charset="-128"/>
                <a:ea typeface="メイリオ" panose="020B0604030504040204" pitchFamily="50" charset="-128"/>
              </a:rPr>
              <a:t>によって</a:t>
            </a:r>
            <a:endParaRPr lang="en-US" altLang="ja-JP" sz="1400" b="1"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2" name="Text 9">
            <a:extLst>
              <a:ext uri="{FF2B5EF4-FFF2-40B4-BE49-F238E27FC236}">
                <a16:creationId xmlns:a16="http://schemas.microsoft.com/office/drawing/2014/main" id="{8A25B3C4-7109-6B1E-748F-D4A4007A5554}"/>
              </a:ext>
            </a:extLst>
          </p:cNvPr>
          <p:cNvSpPr txBox="1"/>
          <p:nvPr/>
        </p:nvSpPr>
        <p:spPr>
          <a:xfrm>
            <a:off x="461427" y="1753297"/>
            <a:ext cx="3348667" cy="574961"/>
          </a:xfrm>
          <a:prstGeom prst="rect">
            <a:avLst/>
          </a:prstGeom>
          <a:noFill/>
          <a:ln/>
        </p:spPr>
        <p:txBody>
          <a:bodyPr wrap="square" lIns="0" tIns="0" rIns="0" bIns="36000" rtlCol="0" anchor="ctr" anchorCtr="0">
            <a:spAutoFit/>
          </a:bodyPr>
          <a:lstStyle/>
          <a:p>
            <a:pPr marL="0" indent="0">
              <a:lnSpc>
                <a:spcPct val="150000"/>
              </a:lnSpc>
              <a:buNone/>
            </a:pPr>
            <a:r>
              <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rPr>
              <a:t>岡山県経済の安定化及び活性化等を目的として、起業等によりデジタル技術を活用した地域課題解決事業に取り組む事業者を対象に、新たな事業を開始するため経費の一部を補助する事業です。</a:t>
            </a:r>
            <a:endParaRPr lang="en-US" altLang="ja-JP" sz="8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grpSp>
        <p:nvGrpSpPr>
          <p:cNvPr id="50" name="グループ化 49">
            <a:extLst>
              <a:ext uri="{FF2B5EF4-FFF2-40B4-BE49-F238E27FC236}">
                <a16:creationId xmlns:a16="http://schemas.microsoft.com/office/drawing/2014/main" id="{CEB4F4CE-58E3-CDCD-2D90-0188B974DB96}"/>
              </a:ext>
            </a:extLst>
          </p:cNvPr>
          <p:cNvGrpSpPr/>
          <p:nvPr/>
        </p:nvGrpSpPr>
        <p:grpSpPr>
          <a:xfrm>
            <a:off x="447584" y="2447449"/>
            <a:ext cx="1009059" cy="262328"/>
            <a:chOff x="447584" y="2447449"/>
            <a:chExt cx="1009059" cy="262328"/>
          </a:xfrm>
        </p:grpSpPr>
        <p:sp>
          <p:nvSpPr>
            <p:cNvPr id="44" name="四角形: 角を丸くする 43">
              <a:extLst>
                <a:ext uri="{FF2B5EF4-FFF2-40B4-BE49-F238E27FC236}">
                  <a16:creationId xmlns:a16="http://schemas.microsoft.com/office/drawing/2014/main" id="{894BE3E3-CD22-9FDD-5231-9281CA5E2AAC}"/>
                </a:ext>
              </a:extLst>
            </p:cNvPr>
            <p:cNvSpPr/>
            <p:nvPr/>
          </p:nvSpPr>
          <p:spPr>
            <a:xfrm>
              <a:off x="447584" y="2447449"/>
              <a:ext cx="1009059" cy="262328"/>
            </a:xfrm>
            <a:prstGeom prst="roundRect">
              <a:avLst>
                <a:gd name="adj" fmla="val 50000"/>
              </a:avLst>
            </a:prstGeom>
            <a:solidFill>
              <a:srgbClr val="EB6DA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Text 12">
              <a:extLst>
                <a:ext uri="{FF2B5EF4-FFF2-40B4-BE49-F238E27FC236}">
                  <a16:creationId xmlns:a16="http://schemas.microsoft.com/office/drawing/2014/main" id="{6B295BE8-7ABD-D249-6E36-C27860CF02B2}"/>
                </a:ext>
              </a:extLst>
            </p:cNvPr>
            <p:cNvSpPr txBox="1"/>
            <p:nvPr/>
          </p:nvSpPr>
          <p:spPr>
            <a:xfrm>
              <a:off x="557166" y="2474983"/>
              <a:ext cx="847538" cy="214226"/>
            </a:xfrm>
            <a:prstGeom prst="rect">
              <a:avLst/>
            </a:prstGeom>
            <a:noFill/>
            <a:ln/>
          </p:spPr>
          <p:txBody>
            <a:bodyPr wrap="square" lIns="0" tIns="0" rIns="0" bIns="0" rtlCol="0" anchor="t">
              <a:spAutoFit/>
            </a:bodyPr>
            <a:lstStyle/>
            <a:p>
              <a:pPr marL="0" indent="0" algn="l">
                <a:lnSpc>
                  <a:spcPct val="116000"/>
                </a:lnSpc>
                <a:buNone/>
              </a:pPr>
              <a:r>
                <a:rPr lang="ja-JP" altLang="en-US" sz="1200" b="1" dirty="0">
                  <a:solidFill>
                    <a:schemeClr val="bg1"/>
                  </a:solidFill>
                  <a:latin typeface="メイリオ" panose="020B0604030504040204" pitchFamily="50" charset="-128"/>
                  <a:ea typeface="メイリオ" panose="020B0604030504040204" pitchFamily="50" charset="-128"/>
                </a:rPr>
                <a:t>補助限度額</a:t>
              </a:r>
              <a:endParaRPr lang="en-US" altLang="ja-JP" sz="1200" b="1" dirty="0">
                <a:solidFill>
                  <a:schemeClr val="bg1"/>
                </a:solidFill>
                <a:latin typeface="メイリオ" panose="020B0604030504040204" pitchFamily="50" charset="-128"/>
                <a:ea typeface="メイリオ" panose="020B0604030504040204" pitchFamily="50" charset="-128"/>
              </a:endParaRPr>
            </a:p>
          </p:txBody>
        </p:sp>
      </p:grpSp>
      <p:sp>
        <p:nvSpPr>
          <p:cNvPr id="10" name="Text 12">
            <a:extLst>
              <a:ext uri="{FF2B5EF4-FFF2-40B4-BE49-F238E27FC236}">
                <a16:creationId xmlns:a16="http://schemas.microsoft.com/office/drawing/2014/main" id="{681FEAF9-3B93-737B-900D-D09691F7789B}"/>
              </a:ext>
            </a:extLst>
          </p:cNvPr>
          <p:cNvSpPr txBox="1"/>
          <p:nvPr/>
        </p:nvSpPr>
        <p:spPr>
          <a:xfrm>
            <a:off x="461427" y="2673194"/>
            <a:ext cx="1937342" cy="357021"/>
          </a:xfrm>
          <a:prstGeom prst="rect">
            <a:avLst/>
          </a:prstGeom>
          <a:noFill/>
          <a:ln/>
        </p:spPr>
        <p:txBody>
          <a:bodyPr wrap="square" lIns="0" tIns="0" rIns="0" bIns="0" rtlCol="0" anchor="t">
            <a:spAutoFit/>
          </a:bodyPr>
          <a:lstStyle/>
          <a:p>
            <a:pPr marL="0" indent="0" algn="l">
              <a:lnSpc>
                <a:spcPct val="116000"/>
              </a:lnSpc>
              <a:buNone/>
            </a:pPr>
            <a:r>
              <a:rPr lang="ja-JP" altLang="en-US" sz="1200" b="1" dirty="0">
                <a:solidFill>
                  <a:schemeClr val="tx1">
                    <a:lumMod val="75000"/>
                    <a:lumOff val="25000"/>
                  </a:schemeClr>
                </a:solidFill>
                <a:latin typeface="メイリオ" panose="020B0604030504040204" pitchFamily="50" charset="-128"/>
                <a:ea typeface="メイリオ" panose="020B0604030504040204" pitchFamily="50" charset="-128"/>
              </a:rPr>
              <a:t>補助限度額 </a:t>
            </a:r>
            <a:r>
              <a:rPr lang="en-US" altLang="ja-JP" sz="2000" b="1" dirty="0">
                <a:solidFill>
                  <a:srgbClr val="EB6DA5"/>
                </a:solidFill>
                <a:latin typeface="メイリオ" panose="020B0604030504040204" pitchFamily="50" charset="-128"/>
                <a:ea typeface="メイリオ" panose="020B0604030504040204" pitchFamily="50" charset="-128"/>
              </a:rPr>
              <a:t>200</a:t>
            </a:r>
            <a:r>
              <a:rPr lang="ja-JP" altLang="en-US" sz="2000" b="1" dirty="0">
                <a:solidFill>
                  <a:srgbClr val="EB6DA5"/>
                </a:solidFill>
                <a:latin typeface="メイリオ" panose="020B0604030504040204" pitchFamily="50" charset="-128"/>
                <a:ea typeface="メイリオ" panose="020B0604030504040204" pitchFamily="50" charset="-128"/>
              </a:rPr>
              <a:t>万円</a:t>
            </a:r>
            <a:endParaRPr lang="en-US" altLang="ja-JP" sz="2000" b="1" dirty="0">
              <a:solidFill>
                <a:srgbClr val="EB6DA5"/>
              </a:solidFill>
              <a:latin typeface="メイリオ" panose="020B0604030504040204" pitchFamily="50" charset="-128"/>
              <a:ea typeface="メイリオ" panose="020B0604030504040204" pitchFamily="50" charset="-128"/>
            </a:endParaRPr>
          </a:p>
        </p:txBody>
      </p:sp>
      <p:sp>
        <p:nvSpPr>
          <p:cNvPr id="16" name="Text 9">
            <a:extLst>
              <a:ext uri="{FF2B5EF4-FFF2-40B4-BE49-F238E27FC236}">
                <a16:creationId xmlns:a16="http://schemas.microsoft.com/office/drawing/2014/main" id="{CF27E07C-3916-3429-C623-EC47FF451B3F}"/>
              </a:ext>
            </a:extLst>
          </p:cNvPr>
          <p:cNvSpPr txBox="1"/>
          <p:nvPr/>
        </p:nvSpPr>
        <p:spPr>
          <a:xfrm>
            <a:off x="3961984" y="10084324"/>
            <a:ext cx="3037974" cy="223138"/>
          </a:xfrm>
          <a:prstGeom prst="rect">
            <a:avLst/>
          </a:prstGeom>
          <a:noFill/>
          <a:ln/>
        </p:spPr>
        <p:txBody>
          <a:bodyPr wrap="square" lIns="0" tIns="0" rIns="0" bIns="0" rtlCol="0" anchor="t">
            <a:spAutoFit/>
          </a:bodyPr>
          <a:lstStyle/>
          <a:p>
            <a:pPr>
              <a:lnSpc>
                <a:spcPts val="2000"/>
              </a:lnSpc>
            </a:pPr>
            <a:r>
              <a:rPr lang="ja-JP" altLang="en-US" sz="800" b="1" dirty="0">
                <a:solidFill>
                  <a:schemeClr val="bg1"/>
                </a:solidFill>
                <a:latin typeface="メイリオ" panose="020B0604030504040204" pitchFamily="50" charset="-128"/>
                <a:ea typeface="メイリオ" panose="020B0604030504040204" pitchFamily="50" charset="-128"/>
              </a:rPr>
              <a:t>申請書類受付はメールのみ（郵送・持参による申請は不可）</a:t>
            </a:r>
            <a:endParaRPr lang="en-US" altLang="ja-JP" sz="1200" b="1" dirty="0">
              <a:solidFill>
                <a:schemeClr val="bg1"/>
              </a:solidFill>
              <a:latin typeface="メイリオ" panose="020B0604030504040204" pitchFamily="50" charset="-128"/>
              <a:ea typeface="メイリオ" panose="020B0604030504040204" pitchFamily="50" charset="-128"/>
            </a:endParaRPr>
          </a:p>
        </p:txBody>
      </p:sp>
      <p:sp>
        <p:nvSpPr>
          <p:cNvPr id="3" name="テキスト ボックス 2">
            <a:extLst>
              <a:ext uri="{FF2B5EF4-FFF2-40B4-BE49-F238E27FC236}">
                <a16:creationId xmlns:a16="http://schemas.microsoft.com/office/drawing/2014/main" id="{B382C989-EA8B-AA54-252D-0FEC7445F321}"/>
              </a:ext>
            </a:extLst>
          </p:cNvPr>
          <p:cNvSpPr txBox="1"/>
          <p:nvPr/>
        </p:nvSpPr>
        <p:spPr>
          <a:xfrm>
            <a:off x="5983758" y="3305510"/>
            <a:ext cx="1523174" cy="200055"/>
          </a:xfrm>
          <a:prstGeom prst="rect">
            <a:avLst/>
          </a:prstGeom>
          <a:noFill/>
        </p:spPr>
        <p:txBody>
          <a:bodyPr wrap="none" rtlCol="0">
            <a:spAutoFit/>
          </a:bodyPr>
          <a:lstStyle/>
          <a:p>
            <a:r>
              <a:rPr lang="en-US" altLang="ja-JP" sz="700" dirty="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en-US" sz="700" dirty="0">
                <a:solidFill>
                  <a:schemeClr val="tx1">
                    <a:lumMod val="75000"/>
                    <a:lumOff val="25000"/>
                  </a:schemeClr>
                </a:solidFill>
                <a:latin typeface="メイリオ" panose="020B0604030504040204" pitchFamily="50" charset="-128"/>
                <a:ea typeface="メイリオ" panose="020B0604030504040204" pitchFamily="50" charset="-128"/>
              </a:rPr>
              <a:t>岡山県「ももっち・うらっち」</a:t>
            </a:r>
            <a:endParaRPr kumimoji="1" lang="ja-JP" altLang="en-US" sz="7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5" name="Text 9">
            <a:extLst>
              <a:ext uri="{FF2B5EF4-FFF2-40B4-BE49-F238E27FC236}">
                <a16:creationId xmlns:a16="http://schemas.microsoft.com/office/drawing/2014/main" id="{CDD43719-C82F-78C2-B289-0D460F75D159}"/>
              </a:ext>
            </a:extLst>
          </p:cNvPr>
          <p:cNvSpPr txBox="1"/>
          <p:nvPr/>
        </p:nvSpPr>
        <p:spPr>
          <a:xfrm>
            <a:off x="418011" y="1480636"/>
            <a:ext cx="3877241" cy="251795"/>
          </a:xfrm>
          <a:prstGeom prst="rect">
            <a:avLst/>
          </a:prstGeom>
          <a:noFill/>
          <a:ln/>
        </p:spPr>
        <p:txBody>
          <a:bodyPr wrap="square" lIns="0" tIns="0" rIns="0" bIns="36000" rtlCol="0" anchor="ctr" anchorCtr="0">
            <a:spAutoFit/>
          </a:bodyPr>
          <a:lstStyle/>
          <a:p>
            <a:pPr marL="0" indent="0">
              <a:buNone/>
            </a:pPr>
            <a:r>
              <a:rPr lang="ja-JP" altLang="en-US" sz="1400" b="1" dirty="0">
                <a:solidFill>
                  <a:schemeClr val="tx1">
                    <a:lumMod val="75000"/>
                    <a:lumOff val="25000"/>
                  </a:schemeClr>
                </a:solidFill>
                <a:latin typeface="メイリオ" panose="020B0604030504040204" pitchFamily="50" charset="-128"/>
                <a:ea typeface="メイリオ" panose="020B0604030504040204" pitchFamily="50" charset="-128"/>
              </a:rPr>
              <a:t>地域課題解決を目指す事業を支援します！</a:t>
            </a:r>
            <a:endParaRPr lang="en-US" altLang="ja-JP" sz="1400" b="1" dirty="0">
              <a:solidFill>
                <a:schemeClr val="tx1">
                  <a:lumMod val="75000"/>
                  <a:lumOff val="25000"/>
                </a:schemeClr>
              </a:solidFill>
              <a:latin typeface="メイリオ" panose="020B0604030504040204" pitchFamily="50" charset="-128"/>
              <a:ea typeface="メイリオ" panose="020B0604030504040204" pitchFamily="50" charset="-128"/>
            </a:endParaRPr>
          </a:p>
        </p:txBody>
      </p:sp>
      <p:cxnSp>
        <p:nvCxnSpPr>
          <p:cNvPr id="30" name="直線コネクタ 29">
            <a:extLst>
              <a:ext uri="{FF2B5EF4-FFF2-40B4-BE49-F238E27FC236}">
                <a16:creationId xmlns:a16="http://schemas.microsoft.com/office/drawing/2014/main" id="{0A689D16-CB78-A903-A135-5373069EBBCE}"/>
              </a:ext>
            </a:extLst>
          </p:cNvPr>
          <p:cNvCxnSpPr/>
          <p:nvPr/>
        </p:nvCxnSpPr>
        <p:spPr>
          <a:xfrm>
            <a:off x="418011" y="1371049"/>
            <a:ext cx="590919" cy="0"/>
          </a:xfrm>
          <a:prstGeom prst="line">
            <a:avLst/>
          </a:prstGeom>
          <a:ln w="28575" cap="rnd">
            <a:solidFill>
              <a:srgbClr val="EB6DA5"/>
            </a:solidFill>
            <a:round/>
          </a:ln>
        </p:spPr>
        <p:style>
          <a:lnRef idx="1">
            <a:schemeClr val="accent1"/>
          </a:lnRef>
          <a:fillRef idx="0">
            <a:schemeClr val="accent1"/>
          </a:fillRef>
          <a:effectRef idx="0">
            <a:schemeClr val="accent1"/>
          </a:effectRef>
          <a:fontRef idx="minor">
            <a:schemeClr val="tx1"/>
          </a:fontRef>
        </p:style>
      </p:cxnSp>
      <p:cxnSp>
        <p:nvCxnSpPr>
          <p:cNvPr id="32" name="直線コネクタ 31">
            <a:extLst>
              <a:ext uri="{FF2B5EF4-FFF2-40B4-BE49-F238E27FC236}">
                <a16:creationId xmlns:a16="http://schemas.microsoft.com/office/drawing/2014/main" id="{7F0D154A-EE9C-28FD-A43B-712594E73A7D}"/>
              </a:ext>
            </a:extLst>
          </p:cNvPr>
          <p:cNvCxnSpPr/>
          <p:nvPr/>
        </p:nvCxnSpPr>
        <p:spPr>
          <a:xfrm>
            <a:off x="1310054" y="1371049"/>
            <a:ext cx="1266686" cy="0"/>
          </a:xfrm>
          <a:prstGeom prst="line">
            <a:avLst/>
          </a:prstGeom>
          <a:ln w="28575" cap="rnd">
            <a:solidFill>
              <a:srgbClr val="EB6DA5"/>
            </a:solidFill>
            <a:round/>
          </a:ln>
        </p:spPr>
        <p:style>
          <a:lnRef idx="1">
            <a:schemeClr val="accent1"/>
          </a:lnRef>
          <a:fillRef idx="0">
            <a:schemeClr val="accent1"/>
          </a:fillRef>
          <a:effectRef idx="0">
            <a:schemeClr val="accent1"/>
          </a:effectRef>
          <a:fontRef idx="minor">
            <a:schemeClr val="tx1"/>
          </a:fontRef>
        </p:style>
      </p:cxnSp>
      <p:cxnSp>
        <p:nvCxnSpPr>
          <p:cNvPr id="33" name="直線コネクタ 32">
            <a:extLst>
              <a:ext uri="{FF2B5EF4-FFF2-40B4-BE49-F238E27FC236}">
                <a16:creationId xmlns:a16="http://schemas.microsoft.com/office/drawing/2014/main" id="{AD901D66-59FF-9D74-663E-FFCE7BD58D02}"/>
              </a:ext>
            </a:extLst>
          </p:cNvPr>
          <p:cNvCxnSpPr/>
          <p:nvPr/>
        </p:nvCxnSpPr>
        <p:spPr>
          <a:xfrm>
            <a:off x="2897848" y="1371049"/>
            <a:ext cx="1151533" cy="0"/>
          </a:xfrm>
          <a:prstGeom prst="line">
            <a:avLst/>
          </a:prstGeom>
          <a:ln w="28575" cap="rnd">
            <a:solidFill>
              <a:srgbClr val="EB6DA5"/>
            </a:solidFill>
            <a:round/>
          </a:ln>
        </p:spPr>
        <p:style>
          <a:lnRef idx="1">
            <a:schemeClr val="accent1"/>
          </a:lnRef>
          <a:fillRef idx="0">
            <a:schemeClr val="accent1"/>
          </a:fillRef>
          <a:effectRef idx="0">
            <a:schemeClr val="accent1"/>
          </a:effectRef>
          <a:fontRef idx="minor">
            <a:schemeClr val="tx1"/>
          </a:fontRef>
        </p:style>
      </p:cxnSp>
      <p:sp>
        <p:nvSpPr>
          <p:cNvPr id="37" name="Text 12">
            <a:extLst>
              <a:ext uri="{FF2B5EF4-FFF2-40B4-BE49-F238E27FC236}">
                <a16:creationId xmlns:a16="http://schemas.microsoft.com/office/drawing/2014/main" id="{DD8F6122-DD6B-AD55-9E93-918F0F20D882}"/>
              </a:ext>
            </a:extLst>
          </p:cNvPr>
          <p:cNvSpPr txBox="1"/>
          <p:nvPr/>
        </p:nvSpPr>
        <p:spPr>
          <a:xfrm>
            <a:off x="2330122" y="2653994"/>
            <a:ext cx="1539141" cy="357021"/>
          </a:xfrm>
          <a:prstGeom prst="rect">
            <a:avLst/>
          </a:prstGeom>
          <a:noFill/>
          <a:ln/>
        </p:spPr>
        <p:txBody>
          <a:bodyPr wrap="square" lIns="0" tIns="0" rIns="0" bIns="0" rtlCol="0" anchor="t">
            <a:spAutoFit/>
          </a:bodyPr>
          <a:lstStyle/>
          <a:p>
            <a:pPr marL="0" indent="0" algn="l">
              <a:lnSpc>
                <a:spcPct val="116000"/>
              </a:lnSpc>
              <a:buNone/>
            </a:pPr>
            <a:r>
              <a:rPr lang="ja-JP" altLang="en-US" sz="1200" b="1" dirty="0">
                <a:solidFill>
                  <a:schemeClr val="tx1">
                    <a:lumMod val="75000"/>
                    <a:lumOff val="25000"/>
                  </a:schemeClr>
                </a:solidFill>
                <a:latin typeface="メイリオ" panose="020B0604030504040204" pitchFamily="50" charset="-128"/>
                <a:ea typeface="メイリオ" panose="020B0604030504040204" pitchFamily="50" charset="-128"/>
              </a:rPr>
              <a:t>補助率</a:t>
            </a:r>
            <a:r>
              <a:rPr lang="ja-JP" altLang="en-US" sz="1200" b="1" dirty="0">
                <a:solidFill>
                  <a:srgbClr val="F7884D"/>
                </a:solidFill>
                <a:latin typeface="メイリオ" panose="020B0604030504040204" pitchFamily="50" charset="-128"/>
                <a:ea typeface="メイリオ" panose="020B0604030504040204" pitchFamily="50" charset="-128"/>
              </a:rPr>
              <a:t> </a:t>
            </a:r>
            <a:r>
              <a:rPr lang="en-US" altLang="ja-JP" sz="2000" b="1" dirty="0">
                <a:solidFill>
                  <a:srgbClr val="EB6DA5"/>
                </a:solidFill>
                <a:latin typeface="メイリオ" panose="020B0604030504040204" pitchFamily="50" charset="-128"/>
                <a:ea typeface="メイリオ" panose="020B0604030504040204" pitchFamily="50" charset="-128"/>
              </a:rPr>
              <a:t>1/2</a:t>
            </a:r>
            <a:r>
              <a:rPr lang="ja-JP" altLang="en-US" sz="1200" b="1" dirty="0">
                <a:solidFill>
                  <a:schemeClr val="tx1">
                    <a:lumMod val="75000"/>
                    <a:lumOff val="25000"/>
                  </a:schemeClr>
                </a:solidFill>
                <a:latin typeface="メイリオ" panose="020B0604030504040204" pitchFamily="50" charset="-128"/>
                <a:ea typeface="メイリオ" panose="020B0604030504040204" pitchFamily="50" charset="-128"/>
              </a:rPr>
              <a:t>以内</a:t>
            </a:r>
            <a:endParaRPr lang="en-US" altLang="ja-JP" sz="1400" b="1"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38" name="Text 12">
            <a:extLst>
              <a:ext uri="{FF2B5EF4-FFF2-40B4-BE49-F238E27FC236}">
                <a16:creationId xmlns:a16="http://schemas.microsoft.com/office/drawing/2014/main" id="{B1910DE9-1D9D-BD83-D639-45A57058A694}"/>
              </a:ext>
            </a:extLst>
          </p:cNvPr>
          <p:cNvSpPr txBox="1"/>
          <p:nvPr/>
        </p:nvSpPr>
        <p:spPr>
          <a:xfrm>
            <a:off x="1498000" y="2534695"/>
            <a:ext cx="1789639" cy="123111"/>
          </a:xfrm>
          <a:prstGeom prst="rect">
            <a:avLst/>
          </a:prstGeom>
          <a:noFill/>
          <a:ln/>
        </p:spPr>
        <p:txBody>
          <a:bodyPr wrap="square" lIns="0" tIns="0" rIns="0" bIns="0" rtlCol="0" anchor="t">
            <a:spAutoFit/>
          </a:bodyPr>
          <a:lstStyle/>
          <a:p>
            <a:pPr marL="0" indent="0" algn="l">
              <a:buNone/>
            </a:pPr>
            <a:r>
              <a:rPr lang="ja-JP" altLang="en-US" sz="800" b="1" dirty="0">
                <a:solidFill>
                  <a:schemeClr val="tx1">
                    <a:lumMod val="75000"/>
                    <a:lumOff val="25000"/>
                  </a:schemeClr>
                </a:solidFill>
                <a:latin typeface="メイリオ" panose="020B0604030504040204" pitchFamily="50" charset="-128"/>
                <a:ea typeface="メイリオ" panose="020B0604030504040204" pitchFamily="50" charset="-128"/>
              </a:rPr>
              <a:t>補助限度額は千円未満切り捨て</a:t>
            </a:r>
            <a:endParaRPr lang="en-US" altLang="ja-JP" sz="800" b="1" dirty="0">
              <a:solidFill>
                <a:schemeClr val="accent2"/>
              </a:solidFill>
              <a:latin typeface="メイリオ" panose="020B0604030504040204" pitchFamily="50" charset="-128"/>
              <a:ea typeface="メイリオ" panose="020B0604030504040204" pitchFamily="50" charset="-128"/>
            </a:endParaRPr>
          </a:p>
        </p:txBody>
      </p:sp>
      <p:cxnSp>
        <p:nvCxnSpPr>
          <p:cNvPr id="40" name="直線コネクタ 39">
            <a:extLst>
              <a:ext uri="{FF2B5EF4-FFF2-40B4-BE49-F238E27FC236}">
                <a16:creationId xmlns:a16="http://schemas.microsoft.com/office/drawing/2014/main" id="{AB320F9E-1440-52D9-CCB8-7D7A4F7413C6}"/>
              </a:ext>
            </a:extLst>
          </p:cNvPr>
          <p:cNvCxnSpPr>
            <a:cxnSpLocks/>
          </p:cNvCxnSpPr>
          <p:nvPr/>
        </p:nvCxnSpPr>
        <p:spPr>
          <a:xfrm>
            <a:off x="461427" y="2974180"/>
            <a:ext cx="3234915" cy="0"/>
          </a:xfrm>
          <a:prstGeom prst="line">
            <a:avLst/>
          </a:prstGeom>
          <a:ln w="19050" cap="rnd">
            <a:solidFill>
              <a:srgbClr val="94563B"/>
            </a:solidFill>
          </a:ln>
        </p:spPr>
        <p:style>
          <a:lnRef idx="1">
            <a:schemeClr val="dk1"/>
          </a:lnRef>
          <a:fillRef idx="0">
            <a:schemeClr val="dk1"/>
          </a:fillRef>
          <a:effectRef idx="0">
            <a:schemeClr val="dk1"/>
          </a:effectRef>
          <a:fontRef idx="minor">
            <a:schemeClr val="tx1"/>
          </a:fontRef>
        </p:style>
      </p:cxnSp>
      <p:cxnSp>
        <p:nvCxnSpPr>
          <p:cNvPr id="42" name="直線コネクタ 41">
            <a:extLst>
              <a:ext uri="{FF2B5EF4-FFF2-40B4-BE49-F238E27FC236}">
                <a16:creationId xmlns:a16="http://schemas.microsoft.com/office/drawing/2014/main" id="{196CFB46-575E-C6CC-C05F-21A8C1BBB1EA}"/>
              </a:ext>
            </a:extLst>
          </p:cNvPr>
          <p:cNvCxnSpPr>
            <a:cxnSpLocks/>
          </p:cNvCxnSpPr>
          <p:nvPr/>
        </p:nvCxnSpPr>
        <p:spPr>
          <a:xfrm>
            <a:off x="465657" y="3704430"/>
            <a:ext cx="4766743" cy="0"/>
          </a:xfrm>
          <a:prstGeom prst="line">
            <a:avLst/>
          </a:prstGeom>
          <a:ln w="19050" cap="rnd">
            <a:solidFill>
              <a:srgbClr val="94563B"/>
            </a:solidFill>
          </a:ln>
        </p:spPr>
        <p:style>
          <a:lnRef idx="1">
            <a:schemeClr val="dk1"/>
          </a:lnRef>
          <a:fillRef idx="0">
            <a:schemeClr val="dk1"/>
          </a:fillRef>
          <a:effectRef idx="0">
            <a:schemeClr val="dk1"/>
          </a:effectRef>
          <a:fontRef idx="minor">
            <a:schemeClr val="tx1"/>
          </a:fontRef>
        </p:style>
      </p:cxnSp>
      <p:pic>
        <p:nvPicPr>
          <p:cNvPr id="9" name="図 8">
            <a:extLst>
              <a:ext uri="{FF2B5EF4-FFF2-40B4-BE49-F238E27FC236}">
                <a16:creationId xmlns:a16="http://schemas.microsoft.com/office/drawing/2014/main" id="{C09AF2FC-FB7A-78C5-8F65-3D5E1E6E75FF}"/>
              </a:ext>
            </a:extLst>
          </p:cNvPr>
          <p:cNvPicPr>
            <a:picLocks noChangeAspect="1"/>
          </p:cNvPicPr>
          <p:nvPr/>
        </p:nvPicPr>
        <p:blipFill>
          <a:blip r:embed="rId4"/>
          <a:stretch>
            <a:fillRect/>
          </a:stretch>
        </p:blipFill>
        <p:spPr>
          <a:xfrm>
            <a:off x="6723169" y="9815730"/>
            <a:ext cx="732378" cy="732378"/>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 name="正方形/長方形 140"/>
          <p:cNvSpPr/>
          <p:nvPr/>
        </p:nvSpPr>
        <p:spPr>
          <a:xfrm>
            <a:off x="4103120" y="6050107"/>
            <a:ext cx="3174499" cy="41613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5" name="正方形/長方形 134">
            <a:extLst>
              <a:ext uri="{FF2B5EF4-FFF2-40B4-BE49-F238E27FC236}">
                <a16:creationId xmlns:a16="http://schemas.microsoft.com/office/drawing/2014/main" id="{C8763CC1-5EEB-C4C5-DFA1-5CA019E33BC6}"/>
              </a:ext>
            </a:extLst>
          </p:cNvPr>
          <p:cNvSpPr/>
          <p:nvPr/>
        </p:nvSpPr>
        <p:spPr>
          <a:xfrm>
            <a:off x="4061492" y="9224899"/>
            <a:ext cx="3216127" cy="1038369"/>
          </a:xfrm>
          <a:prstGeom prst="rect">
            <a:avLst/>
          </a:prstGeom>
          <a:solidFill>
            <a:srgbClr val="F9D0BA"/>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3" name="角丸四角形 22"/>
          <p:cNvSpPr/>
          <p:nvPr/>
        </p:nvSpPr>
        <p:spPr>
          <a:xfrm>
            <a:off x="480730" y="272947"/>
            <a:ext cx="2013310" cy="216400"/>
          </a:xfrm>
          <a:prstGeom prst="roundRect">
            <a:avLst>
              <a:gd name="adj" fmla="val 50000"/>
            </a:avLst>
          </a:prstGeom>
          <a:solidFill>
            <a:schemeClr val="bg1"/>
          </a:solidFill>
          <a:ln>
            <a:solidFill>
              <a:srgbClr val="EB6D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3" name="角丸四角形 122"/>
          <p:cNvSpPr/>
          <p:nvPr/>
        </p:nvSpPr>
        <p:spPr>
          <a:xfrm>
            <a:off x="3874611" y="272947"/>
            <a:ext cx="2013310" cy="216400"/>
          </a:xfrm>
          <a:prstGeom prst="roundRect">
            <a:avLst>
              <a:gd name="adj" fmla="val 50000"/>
            </a:avLst>
          </a:prstGeom>
          <a:solidFill>
            <a:schemeClr val="bg1"/>
          </a:solidFill>
          <a:ln>
            <a:solidFill>
              <a:srgbClr val="EB6D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2049FE85-D00D-0501-F5DC-E084A00B314E}"/>
              </a:ext>
            </a:extLst>
          </p:cNvPr>
          <p:cNvSpPr/>
          <p:nvPr/>
        </p:nvSpPr>
        <p:spPr>
          <a:xfrm>
            <a:off x="4061492" y="5660757"/>
            <a:ext cx="3197599" cy="3359944"/>
          </a:xfrm>
          <a:prstGeom prst="rect">
            <a:avLst/>
          </a:prstGeom>
          <a:solidFill>
            <a:schemeClr val="bg1"/>
          </a:solidFill>
          <a:ln w="25400">
            <a:solidFill>
              <a:srgbClr val="94563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6" name="正方形/長方形 25">
            <a:extLst>
              <a:ext uri="{FF2B5EF4-FFF2-40B4-BE49-F238E27FC236}">
                <a16:creationId xmlns:a16="http://schemas.microsoft.com/office/drawing/2014/main" id="{C8763CC1-5EEB-C4C5-DFA1-5CA019E33BC6}"/>
              </a:ext>
            </a:extLst>
          </p:cNvPr>
          <p:cNvSpPr/>
          <p:nvPr/>
        </p:nvSpPr>
        <p:spPr>
          <a:xfrm>
            <a:off x="237623" y="1893534"/>
            <a:ext cx="6941573" cy="3698527"/>
          </a:xfrm>
          <a:prstGeom prst="rect">
            <a:avLst/>
          </a:prstGeom>
          <a:solidFill>
            <a:srgbClr val="F9D0BA"/>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9" name="正方形/長方形 48">
            <a:extLst>
              <a:ext uri="{FF2B5EF4-FFF2-40B4-BE49-F238E27FC236}">
                <a16:creationId xmlns:a16="http://schemas.microsoft.com/office/drawing/2014/main" id="{DC137BDA-D24A-14EA-897D-30D698ABB5E4}"/>
              </a:ext>
            </a:extLst>
          </p:cNvPr>
          <p:cNvSpPr/>
          <p:nvPr/>
        </p:nvSpPr>
        <p:spPr>
          <a:xfrm>
            <a:off x="237624" y="5660757"/>
            <a:ext cx="3728110" cy="4602546"/>
          </a:xfrm>
          <a:prstGeom prst="rect">
            <a:avLst/>
          </a:prstGeom>
          <a:noFill/>
          <a:ln w="25400">
            <a:solidFill>
              <a:srgbClr val="EB6DA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7" name="正方形/長方形 46">
            <a:extLst>
              <a:ext uri="{FF2B5EF4-FFF2-40B4-BE49-F238E27FC236}">
                <a16:creationId xmlns:a16="http://schemas.microsoft.com/office/drawing/2014/main" id="{3842851C-ADE3-CA5C-B6EF-C3B88954DDBD}"/>
              </a:ext>
            </a:extLst>
          </p:cNvPr>
          <p:cNvSpPr/>
          <p:nvPr/>
        </p:nvSpPr>
        <p:spPr>
          <a:xfrm>
            <a:off x="419944" y="4019933"/>
            <a:ext cx="6576930" cy="1405481"/>
          </a:xfrm>
          <a:prstGeom prst="rect">
            <a:avLst/>
          </a:prstGeom>
          <a:solidFill>
            <a:schemeClr val="bg1"/>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正方形/長方形 61">
            <a:extLst>
              <a:ext uri="{FF2B5EF4-FFF2-40B4-BE49-F238E27FC236}">
                <a16:creationId xmlns:a16="http://schemas.microsoft.com/office/drawing/2014/main" id="{510C3E74-E30F-D172-A357-C2567DC8B272}"/>
              </a:ext>
            </a:extLst>
          </p:cNvPr>
          <p:cNvSpPr/>
          <p:nvPr/>
        </p:nvSpPr>
        <p:spPr>
          <a:xfrm>
            <a:off x="550466" y="4290162"/>
            <a:ext cx="871699" cy="409463"/>
          </a:xfrm>
          <a:prstGeom prst="rect">
            <a:avLst/>
          </a:prstGeom>
          <a:solidFill>
            <a:srgbClr val="EB6DA5"/>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000" dirty="0">
                <a:latin typeface="メイリオ" panose="020B0604030504040204" pitchFamily="50" charset="-128"/>
                <a:ea typeface="メイリオ" panose="020B0604030504040204" pitchFamily="50" charset="-128"/>
              </a:rPr>
              <a:t>①申請</a:t>
            </a:r>
          </a:p>
        </p:txBody>
      </p:sp>
      <p:sp>
        <p:nvSpPr>
          <p:cNvPr id="63" name="正方形/長方形 62">
            <a:extLst>
              <a:ext uri="{FF2B5EF4-FFF2-40B4-BE49-F238E27FC236}">
                <a16:creationId xmlns:a16="http://schemas.microsoft.com/office/drawing/2014/main" id="{C90603FB-23D1-DB8F-08C2-B1E44B7D9D1D}"/>
              </a:ext>
            </a:extLst>
          </p:cNvPr>
          <p:cNvSpPr/>
          <p:nvPr/>
        </p:nvSpPr>
        <p:spPr>
          <a:xfrm>
            <a:off x="1609998" y="4290162"/>
            <a:ext cx="871699" cy="409463"/>
          </a:xfrm>
          <a:prstGeom prst="rect">
            <a:avLst/>
          </a:prstGeom>
          <a:solidFill>
            <a:srgbClr val="EB6DA5"/>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000" dirty="0">
                <a:latin typeface="メイリオ" panose="020B0604030504040204" pitchFamily="50" charset="-128"/>
                <a:ea typeface="メイリオ" panose="020B0604030504040204" pitchFamily="50" charset="-128"/>
              </a:rPr>
              <a:t>②審査・</a:t>
            </a:r>
            <a:endParaRPr kumimoji="1" lang="en-US" altLang="ja-JP" sz="1000" dirty="0">
              <a:latin typeface="メイリオ" panose="020B0604030504040204" pitchFamily="50" charset="-128"/>
              <a:ea typeface="メイリオ" panose="020B0604030504040204" pitchFamily="50" charset="-128"/>
            </a:endParaRPr>
          </a:p>
          <a:p>
            <a:pPr algn="ctr"/>
            <a:r>
              <a:rPr kumimoji="1" lang="ja-JP" altLang="en-US" sz="1000" dirty="0">
                <a:latin typeface="メイリオ" panose="020B0604030504040204" pitchFamily="50" charset="-128"/>
                <a:ea typeface="メイリオ" panose="020B0604030504040204" pitchFamily="50" charset="-128"/>
              </a:rPr>
              <a:t>交付決定</a:t>
            </a:r>
          </a:p>
        </p:txBody>
      </p:sp>
      <p:sp>
        <p:nvSpPr>
          <p:cNvPr id="64" name="正方形/長方形 63">
            <a:extLst>
              <a:ext uri="{FF2B5EF4-FFF2-40B4-BE49-F238E27FC236}">
                <a16:creationId xmlns:a16="http://schemas.microsoft.com/office/drawing/2014/main" id="{5925D5EF-9370-6C50-7B49-09FE0DBB1126}"/>
              </a:ext>
            </a:extLst>
          </p:cNvPr>
          <p:cNvSpPr/>
          <p:nvPr/>
        </p:nvSpPr>
        <p:spPr>
          <a:xfrm>
            <a:off x="2669530" y="4290162"/>
            <a:ext cx="871699" cy="409463"/>
          </a:xfrm>
          <a:prstGeom prst="rect">
            <a:avLst/>
          </a:prstGeom>
          <a:solidFill>
            <a:srgbClr val="EB6DA5"/>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000" dirty="0">
                <a:latin typeface="メイリオ" panose="020B0604030504040204" pitchFamily="50" charset="-128"/>
                <a:ea typeface="メイリオ" panose="020B0604030504040204" pitchFamily="50" charset="-128"/>
              </a:rPr>
              <a:t>③対象期間</a:t>
            </a:r>
          </a:p>
        </p:txBody>
      </p:sp>
      <p:sp>
        <p:nvSpPr>
          <p:cNvPr id="65" name="正方形/長方形 64">
            <a:extLst>
              <a:ext uri="{FF2B5EF4-FFF2-40B4-BE49-F238E27FC236}">
                <a16:creationId xmlns:a16="http://schemas.microsoft.com/office/drawing/2014/main" id="{0D917C48-B7D7-DBDF-A1CA-F1CC88DF43ED}"/>
              </a:ext>
            </a:extLst>
          </p:cNvPr>
          <p:cNvSpPr/>
          <p:nvPr/>
        </p:nvSpPr>
        <p:spPr>
          <a:xfrm>
            <a:off x="3729062" y="4290162"/>
            <a:ext cx="871699" cy="409463"/>
          </a:xfrm>
          <a:prstGeom prst="rect">
            <a:avLst/>
          </a:prstGeom>
          <a:solidFill>
            <a:srgbClr val="EB6DA5"/>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000" dirty="0">
                <a:latin typeface="メイリオ" panose="020B0604030504040204" pitchFamily="50" charset="-128"/>
                <a:ea typeface="メイリオ" panose="020B0604030504040204" pitchFamily="50" charset="-128"/>
              </a:rPr>
              <a:t>④実績報告</a:t>
            </a:r>
          </a:p>
        </p:txBody>
      </p:sp>
      <p:sp>
        <p:nvSpPr>
          <p:cNvPr id="66" name="正方形/長方形 65">
            <a:extLst>
              <a:ext uri="{FF2B5EF4-FFF2-40B4-BE49-F238E27FC236}">
                <a16:creationId xmlns:a16="http://schemas.microsoft.com/office/drawing/2014/main" id="{C1A58F53-37D9-841E-C82D-6E3E5DFC4215}"/>
              </a:ext>
            </a:extLst>
          </p:cNvPr>
          <p:cNvSpPr/>
          <p:nvPr/>
        </p:nvSpPr>
        <p:spPr>
          <a:xfrm>
            <a:off x="4788593" y="4290162"/>
            <a:ext cx="871699" cy="409463"/>
          </a:xfrm>
          <a:prstGeom prst="rect">
            <a:avLst/>
          </a:prstGeom>
          <a:solidFill>
            <a:srgbClr val="EB6DA5"/>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000" dirty="0">
                <a:latin typeface="メイリオ" panose="020B0604030504040204" pitchFamily="50" charset="-128"/>
                <a:ea typeface="メイリオ" panose="020B0604030504040204" pitchFamily="50" charset="-128"/>
              </a:rPr>
              <a:t>⑤支援金交付</a:t>
            </a:r>
          </a:p>
        </p:txBody>
      </p:sp>
      <p:sp>
        <p:nvSpPr>
          <p:cNvPr id="67" name="正方形/長方形 66">
            <a:extLst>
              <a:ext uri="{FF2B5EF4-FFF2-40B4-BE49-F238E27FC236}">
                <a16:creationId xmlns:a16="http://schemas.microsoft.com/office/drawing/2014/main" id="{3E0FCE6F-3753-5009-6A2B-F84030A87FAC}"/>
              </a:ext>
            </a:extLst>
          </p:cNvPr>
          <p:cNvSpPr/>
          <p:nvPr/>
        </p:nvSpPr>
        <p:spPr>
          <a:xfrm>
            <a:off x="6002904" y="4290162"/>
            <a:ext cx="871699" cy="409463"/>
          </a:xfrm>
          <a:prstGeom prst="rect">
            <a:avLst/>
          </a:prstGeom>
          <a:solidFill>
            <a:srgbClr val="EB6DA5"/>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000" dirty="0">
                <a:latin typeface="メイリオ" panose="020B0604030504040204" pitchFamily="50" charset="-128"/>
                <a:ea typeface="メイリオ" panose="020B0604030504040204" pitchFamily="50" charset="-128"/>
              </a:rPr>
              <a:t>⑥事業化報告</a:t>
            </a:r>
          </a:p>
        </p:txBody>
      </p:sp>
      <p:sp>
        <p:nvSpPr>
          <p:cNvPr id="68" name="Text 9">
            <a:extLst>
              <a:ext uri="{FF2B5EF4-FFF2-40B4-BE49-F238E27FC236}">
                <a16:creationId xmlns:a16="http://schemas.microsoft.com/office/drawing/2014/main" id="{7C52CF54-A4B6-A15D-B89D-B8FFBB4EB3EE}"/>
              </a:ext>
            </a:extLst>
          </p:cNvPr>
          <p:cNvSpPr txBox="1"/>
          <p:nvPr/>
        </p:nvSpPr>
        <p:spPr>
          <a:xfrm>
            <a:off x="550466" y="4117669"/>
            <a:ext cx="871699" cy="209673"/>
          </a:xfrm>
          <a:prstGeom prst="rect">
            <a:avLst/>
          </a:prstGeom>
          <a:noFill/>
          <a:ln/>
        </p:spPr>
        <p:txBody>
          <a:bodyPr wrap="none" lIns="0" tIns="0" rIns="0" bIns="72000" rtlCol="0" anchor="ctr" anchorCtr="0">
            <a:noAutofit/>
          </a:bodyPr>
          <a:lstStyle/>
          <a:p>
            <a:pPr marL="0" indent="0" algn="ctr">
              <a:lnSpc>
                <a:spcPts val="2000"/>
              </a:lnSpc>
              <a:buNone/>
            </a:pPr>
            <a:r>
              <a:rPr lang="en-US" altLang="ja-JP" sz="700" dirty="0">
                <a:solidFill>
                  <a:schemeClr val="tx1">
                    <a:lumMod val="95000"/>
                    <a:lumOff val="5000"/>
                  </a:schemeClr>
                </a:solidFill>
                <a:latin typeface="メイリオ" panose="020B0604030504040204" pitchFamily="50" charset="-128"/>
                <a:ea typeface="メイリオ" panose="020B0604030504040204" pitchFamily="50" charset="-128"/>
              </a:rPr>
              <a:t>4</a:t>
            </a:r>
            <a:r>
              <a:rPr lang="ja-JP" altLang="en-US" sz="700" dirty="0">
                <a:solidFill>
                  <a:schemeClr val="tx1">
                    <a:lumMod val="95000"/>
                    <a:lumOff val="5000"/>
                  </a:schemeClr>
                </a:solidFill>
                <a:latin typeface="メイリオ" panose="020B0604030504040204" pitchFamily="50" charset="-128"/>
                <a:ea typeface="メイリオ" panose="020B0604030504040204" pitchFamily="50" charset="-128"/>
              </a:rPr>
              <a:t>月</a:t>
            </a:r>
            <a:r>
              <a:rPr lang="en-US" altLang="ja-JP" sz="700" dirty="0">
                <a:solidFill>
                  <a:schemeClr val="tx1">
                    <a:lumMod val="95000"/>
                    <a:lumOff val="5000"/>
                  </a:schemeClr>
                </a:solidFill>
                <a:latin typeface="メイリオ" panose="020B0604030504040204" pitchFamily="50" charset="-128"/>
                <a:ea typeface="メイリオ" panose="020B0604030504040204" pitchFamily="50" charset="-128"/>
              </a:rPr>
              <a:t>17</a:t>
            </a:r>
            <a:r>
              <a:rPr lang="ja-JP" altLang="en-US" sz="700" dirty="0">
                <a:solidFill>
                  <a:schemeClr val="tx1">
                    <a:lumMod val="95000"/>
                    <a:lumOff val="5000"/>
                  </a:schemeClr>
                </a:solidFill>
                <a:latin typeface="メイリオ" panose="020B0604030504040204" pitchFamily="50" charset="-128"/>
                <a:ea typeface="メイリオ" panose="020B0604030504040204" pitchFamily="50" charset="-128"/>
              </a:rPr>
              <a:t>日～</a:t>
            </a:r>
            <a:r>
              <a:rPr lang="en-US" altLang="ja-JP" sz="700" dirty="0">
                <a:solidFill>
                  <a:schemeClr val="tx1">
                    <a:lumMod val="95000"/>
                    <a:lumOff val="5000"/>
                  </a:schemeClr>
                </a:solidFill>
                <a:latin typeface="メイリオ" panose="020B0604030504040204" pitchFamily="50" charset="-128"/>
                <a:ea typeface="メイリオ" panose="020B0604030504040204" pitchFamily="50" charset="-128"/>
              </a:rPr>
              <a:t>6</a:t>
            </a:r>
            <a:r>
              <a:rPr lang="ja-JP" altLang="en-US" sz="700" dirty="0">
                <a:solidFill>
                  <a:schemeClr val="tx1">
                    <a:lumMod val="95000"/>
                    <a:lumOff val="5000"/>
                  </a:schemeClr>
                </a:solidFill>
                <a:latin typeface="メイリオ" panose="020B0604030504040204" pitchFamily="50" charset="-128"/>
                <a:ea typeface="メイリオ" panose="020B0604030504040204" pitchFamily="50" charset="-128"/>
              </a:rPr>
              <a:t>月</a:t>
            </a:r>
            <a:r>
              <a:rPr lang="en-US" altLang="ja-JP" sz="700" dirty="0">
                <a:solidFill>
                  <a:schemeClr val="tx1">
                    <a:lumMod val="95000"/>
                    <a:lumOff val="5000"/>
                  </a:schemeClr>
                </a:solidFill>
                <a:latin typeface="メイリオ" panose="020B0604030504040204" pitchFamily="50" charset="-128"/>
                <a:ea typeface="メイリオ" panose="020B0604030504040204" pitchFamily="50" charset="-128"/>
              </a:rPr>
              <a:t>30</a:t>
            </a:r>
            <a:r>
              <a:rPr lang="ja-JP" altLang="en-US" sz="700" dirty="0">
                <a:solidFill>
                  <a:schemeClr val="tx1">
                    <a:lumMod val="95000"/>
                    <a:lumOff val="5000"/>
                  </a:schemeClr>
                </a:solidFill>
                <a:latin typeface="メイリオ" panose="020B0604030504040204" pitchFamily="50" charset="-128"/>
                <a:ea typeface="メイリオ" panose="020B0604030504040204" pitchFamily="50" charset="-128"/>
              </a:rPr>
              <a:t>日</a:t>
            </a:r>
            <a:endParaRPr lang="en-US" altLang="ja-JP" sz="700" dirty="0">
              <a:solidFill>
                <a:schemeClr val="tx1">
                  <a:lumMod val="95000"/>
                  <a:lumOff val="5000"/>
                </a:schemeClr>
              </a:solidFill>
              <a:latin typeface="メイリオ" panose="020B0604030504040204" pitchFamily="50" charset="-128"/>
              <a:ea typeface="メイリオ" panose="020B0604030504040204" pitchFamily="50" charset="-128"/>
            </a:endParaRPr>
          </a:p>
        </p:txBody>
      </p:sp>
      <p:sp>
        <p:nvSpPr>
          <p:cNvPr id="69" name="Text 9">
            <a:extLst>
              <a:ext uri="{FF2B5EF4-FFF2-40B4-BE49-F238E27FC236}">
                <a16:creationId xmlns:a16="http://schemas.microsoft.com/office/drawing/2014/main" id="{2523D159-8723-0E00-6AA6-AE0AD144676D}"/>
              </a:ext>
            </a:extLst>
          </p:cNvPr>
          <p:cNvSpPr txBox="1"/>
          <p:nvPr/>
        </p:nvSpPr>
        <p:spPr>
          <a:xfrm>
            <a:off x="1609997" y="4117669"/>
            <a:ext cx="871699" cy="209673"/>
          </a:xfrm>
          <a:prstGeom prst="rect">
            <a:avLst/>
          </a:prstGeom>
          <a:noFill/>
          <a:ln/>
        </p:spPr>
        <p:txBody>
          <a:bodyPr wrap="none" lIns="0" tIns="0" rIns="0" bIns="72000" rtlCol="0" anchor="ctr" anchorCtr="0">
            <a:noAutofit/>
          </a:bodyPr>
          <a:lstStyle/>
          <a:p>
            <a:pPr marL="0" indent="0" algn="ctr">
              <a:lnSpc>
                <a:spcPts val="2000"/>
              </a:lnSpc>
              <a:buNone/>
            </a:pPr>
            <a:r>
              <a:rPr lang="en-US" altLang="ja-JP" sz="700" dirty="0">
                <a:solidFill>
                  <a:schemeClr val="tx1">
                    <a:lumMod val="95000"/>
                    <a:lumOff val="5000"/>
                  </a:schemeClr>
                </a:solidFill>
                <a:latin typeface="メイリオ" panose="020B0604030504040204" pitchFamily="50" charset="-128"/>
                <a:ea typeface="メイリオ" panose="020B0604030504040204" pitchFamily="50" charset="-128"/>
              </a:rPr>
              <a:t>7</a:t>
            </a:r>
            <a:r>
              <a:rPr lang="ja-JP" altLang="en-US" sz="700" dirty="0">
                <a:solidFill>
                  <a:schemeClr val="tx1">
                    <a:lumMod val="95000"/>
                    <a:lumOff val="5000"/>
                  </a:schemeClr>
                </a:solidFill>
                <a:latin typeface="メイリオ" panose="020B0604030504040204" pitchFamily="50" charset="-128"/>
                <a:ea typeface="メイリオ" panose="020B0604030504040204" pitchFamily="50" charset="-128"/>
              </a:rPr>
              <a:t>月～</a:t>
            </a:r>
            <a:r>
              <a:rPr lang="en-US" altLang="ja-JP" sz="700" dirty="0">
                <a:solidFill>
                  <a:schemeClr val="tx1">
                    <a:lumMod val="95000"/>
                    <a:lumOff val="5000"/>
                  </a:schemeClr>
                </a:solidFill>
                <a:latin typeface="メイリオ" panose="020B0604030504040204" pitchFamily="50" charset="-128"/>
                <a:ea typeface="メイリオ" panose="020B0604030504040204" pitchFamily="50" charset="-128"/>
              </a:rPr>
              <a:t>8</a:t>
            </a:r>
            <a:r>
              <a:rPr lang="ja-JP" altLang="en-US" sz="700" dirty="0">
                <a:solidFill>
                  <a:schemeClr val="tx1">
                    <a:lumMod val="95000"/>
                    <a:lumOff val="5000"/>
                  </a:schemeClr>
                </a:solidFill>
                <a:latin typeface="メイリオ" panose="020B0604030504040204" pitchFamily="50" charset="-128"/>
                <a:ea typeface="メイリオ" panose="020B0604030504040204" pitchFamily="50" charset="-128"/>
              </a:rPr>
              <a:t>月上旬</a:t>
            </a:r>
            <a:endParaRPr lang="en-US" altLang="ja-JP" sz="700" dirty="0">
              <a:solidFill>
                <a:schemeClr val="tx1">
                  <a:lumMod val="95000"/>
                  <a:lumOff val="5000"/>
                </a:schemeClr>
              </a:solidFill>
              <a:latin typeface="メイリオ" panose="020B0604030504040204" pitchFamily="50" charset="-128"/>
              <a:ea typeface="メイリオ" panose="020B0604030504040204" pitchFamily="50" charset="-128"/>
            </a:endParaRPr>
          </a:p>
        </p:txBody>
      </p:sp>
      <p:sp>
        <p:nvSpPr>
          <p:cNvPr id="70" name="Text 9">
            <a:extLst>
              <a:ext uri="{FF2B5EF4-FFF2-40B4-BE49-F238E27FC236}">
                <a16:creationId xmlns:a16="http://schemas.microsoft.com/office/drawing/2014/main" id="{7C2C80E1-D244-1297-3F27-029400B208C6}"/>
              </a:ext>
            </a:extLst>
          </p:cNvPr>
          <p:cNvSpPr txBox="1"/>
          <p:nvPr/>
        </p:nvSpPr>
        <p:spPr>
          <a:xfrm>
            <a:off x="2669528" y="4117669"/>
            <a:ext cx="871699" cy="209673"/>
          </a:xfrm>
          <a:prstGeom prst="rect">
            <a:avLst/>
          </a:prstGeom>
          <a:noFill/>
          <a:ln/>
        </p:spPr>
        <p:txBody>
          <a:bodyPr wrap="none" lIns="0" tIns="0" rIns="0" bIns="72000" rtlCol="0" anchor="ctr" anchorCtr="0">
            <a:noAutofit/>
          </a:bodyPr>
          <a:lstStyle/>
          <a:p>
            <a:pPr marL="0" indent="0" algn="ctr">
              <a:lnSpc>
                <a:spcPts val="2000"/>
              </a:lnSpc>
              <a:buNone/>
            </a:pPr>
            <a:r>
              <a:rPr lang="ja-JP" altLang="en-US" sz="700" dirty="0">
                <a:solidFill>
                  <a:schemeClr val="tx1">
                    <a:lumMod val="95000"/>
                    <a:lumOff val="5000"/>
                  </a:schemeClr>
                </a:solidFill>
                <a:latin typeface="メイリオ" panose="020B0604030504040204" pitchFamily="50" charset="-128"/>
                <a:ea typeface="メイリオ" panose="020B0604030504040204" pitchFamily="50" charset="-128"/>
              </a:rPr>
              <a:t>交付決定日～</a:t>
            </a:r>
            <a:r>
              <a:rPr lang="en-US" altLang="ja-JP" sz="700" dirty="0">
                <a:solidFill>
                  <a:schemeClr val="tx1">
                    <a:lumMod val="95000"/>
                    <a:lumOff val="5000"/>
                  </a:schemeClr>
                </a:solidFill>
                <a:latin typeface="メイリオ" panose="020B0604030504040204" pitchFamily="50" charset="-128"/>
                <a:ea typeface="メイリオ" panose="020B0604030504040204" pitchFamily="50" charset="-128"/>
              </a:rPr>
              <a:t>12</a:t>
            </a:r>
            <a:r>
              <a:rPr lang="ja-JP" altLang="en-US" sz="700" dirty="0">
                <a:solidFill>
                  <a:schemeClr val="tx1">
                    <a:lumMod val="95000"/>
                    <a:lumOff val="5000"/>
                  </a:schemeClr>
                </a:solidFill>
                <a:latin typeface="メイリオ" panose="020B0604030504040204" pitchFamily="50" charset="-128"/>
                <a:ea typeface="メイリオ" panose="020B0604030504040204" pitchFamily="50" charset="-128"/>
              </a:rPr>
              <a:t>月</a:t>
            </a:r>
            <a:r>
              <a:rPr lang="en-US" altLang="ja-JP" sz="700" dirty="0">
                <a:solidFill>
                  <a:schemeClr val="tx1">
                    <a:lumMod val="95000"/>
                    <a:lumOff val="5000"/>
                  </a:schemeClr>
                </a:solidFill>
                <a:latin typeface="メイリオ" panose="020B0604030504040204" pitchFamily="50" charset="-128"/>
                <a:ea typeface="メイリオ" panose="020B0604030504040204" pitchFamily="50" charset="-128"/>
              </a:rPr>
              <a:t>31</a:t>
            </a:r>
            <a:r>
              <a:rPr lang="ja-JP" altLang="en-US" sz="700" dirty="0">
                <a:solidFill>
                  <a:schemeClr val="tx1">
                    <a:lumMod val="95000"/>
                    <a:lumOff val="5000"/>
                  </a:schemeClr>
                </a:solidFill>
                <a:latin typeface="メイリオ" panose="020B0604030504040204" pitchFamily="50" charset="-128"/>
                <a:ea typeface="メイリオ" panose="020B0604030504040204" pitchFamily="50" charset="-128"/>
              </a:rPr>
              <a:t>日</a:t>
            </a:r>
            <a:endParaRPr lang="en-US" altLang="ja-JP" sz="700" dirty="0">
              <a:solidFill>
                <a:schemeClr val="tx1">
                  <a:lumMod val="95000"/>
                  <a:lumOff val="5000"/>
                </a:schemeClr>
              </a:solidFill>
              <a:latin typeface="メイリオ" panose="020B0604030504040204" pitchFamily="50" charset="-128"/>
              <a:ea typeface="メイリオ" panose="020B0604030504040204" pitchFamily="50" charset="-128"/>
            </a:endParaRPr>
          </a:p>
        </p:txBody>
      </p:sp>
      <p:sp>
        <p:nvSpPr>
          <p:cNvPr id="71" name="Text 9">
            <a:extLst>
              <a:ext uri="{FF2B5EF4-FFF2-40B4-BE49-F238E27FC236}">
                <a16:creationId xmlns:a16="http://schemas.microsoft.com/office/drawing/2014/main" id="{485CC666-5251-3482-2D23-AB41F3BAC675}"/>
              </a:ext>
            </a:extLst>
          </p:cNvPr>
          <p:cNvSpPr txBox="1"/>
          <p:nvPr/>
        </p:nvSpPr>
        <p:spPr>
          <a:xfrm>
            <a:off x="3717994" y="4117669"/>
            <a:ext cx="882767" cy="209673"/>
          </a:xfrm>
          <a:prstGeom prst="rect">
            <a:avLst/>
          </a:prstGeom>
          <a:noFill/>
          <a:ln/>
        </p:spPr>
        <p:txBody>
          <a:bodyPr wrap="none" lIns="0" tIns="0" rIns="0" bIns="72000" rtlCol="0" anchor="ctr" anchorCtr="0">
            <a:noAutofit/>
          </a:bodyPr>
          <a:lstStyle/>
          <a:p>
            <a:pPr marL="0" indent="0" algn="ctr">
              <a:lnSpc>
                <a:spcPts val="2000"/>
              </a:lnSpc>
              <a:buNone/>
            </a:pPr>
            <a:r>
              <a:rPr lang="ja-JP" altLang="en-US" sz="700" dirty="0">
                <a:solidFill>
                  <a:schemeClr val="tx1">
                    <a:lumMod val="95000"/>
                    <a:lumOff val="5000"/>
                  </a:schemeClr>
                </a:solidFill>
                <a:latin typeface="メイリオ" panose="020B0604030504040204" pitchFamily="50" charset="-128"/>
                <a:ea typeface="メイリオ" panose="020B0604030504040204" pitchFamily="50" charset="-128"/>
              </a:rPr>
              <a:t>～</a:t>
            </a:r>
            <a:r>
              <a:rPr lang="en-US" altLang="ja-JP" sz="700" dirty="0">
                <a:solidFill>
                  <a:schemeClr val="tx1">
                    <a:lumMod val="95000"/>
                    <a:lumOff val="5000"/>
                  </a:schemeClr>
                </a:solidFill>
                <a:latin typeface="メイリオ" panose="020B0604030504040204" pitchFamily="50" charset="-128"/>
                <a:ea typeface="メイリオ" panose="020B0604030504040204" pitchFamily="50" charset="-128"/>
              </a:rPr>
              <a:t>1</a:t>
            </a:r>
            <a:r>
              <a:rPr lang="ja-JP" altLang="en-US" sz="700" dirty="0">
                <a:solidFill>
                  <a:schemeClr val="tx1">
                    <a:lumMod val="95000"/>
                    <a:lumOff val="5000"/>
                  </a:schemeClr>
                </a:solidFill>
                <a:latin typeface="メイリオ" panose="020B0604030504040204" pitchFamily="50" charset="-128"/>
                <a:ea typeface="メイリオ" panose="020B0604030504040204" pitchFamily="50" charset="-128"/>
              </a:rPr>
              <a:t>月</a:t>
            </a:r>
            <a:r>
              <a:rPr lang="en-US" altLang="ja-JP" sz="700" dirty="0">
                <a:solidFill>
                  <a:schemeClr val="tx1">
                    <a:lumMod val="95000"/>
                    <a:lumOff val="5000"/>
                  </a:schemeClr>
                </a:solidFill>
                <a:latin typeface="メイリオ" panose="020B0604030504040204" pitchFamily="50" charset="-128"/>
                <a:ea typeface="メイリオ" panose="020B0604030504040204" pitchFamily="50" charset="-128"/>
              </a:rPr>
              <a:t>20</a:t>
            </a:r>
            <a:r>
              <a:rPr lang="ja-JP" altLang="en-US" sz="700" dirty="0">
                <a:solidFill>
                  <a:schemeClr val="tx1">
                    <a:lumMod val="95000"/>
                    <a:lumOff val="5000"/>
                  </a:schemeClr>
                </a:solidFill>
                <a:latin typeface="メイリオ" panose="020B0604030504040204" pitchFamily="50" charset="-128"/>
                <a:ea typeface="メイリオ" panose="020B0604030504040204" pitchFamily="50" charset="-128"/>
              </a:rPr>
              <a:t>日</a:t>
            </a:r>
            <a:endParaRPr lang="en-US" altLang="ja-JP" sz="700" dirty="0">
              <a:solidFill>
                <a:schemeClr val="tx1">
                  <a:lumMod val="95000"/>
                  <a:lumOff val="5000"/>
                </a:schemeClr>
              </a:solidFill>
              <a:latin typeface="メイリオ" panose="020B0604030504040204" pitchFamily="50" charset="-128"/>
              <a:ea typeface="メイリオ" panose="020B0604030504040204" pitchFamily="50" charset="-128"/>
            </a:endParaRPr>
          </a:p>
        </p:txBody>
      </p:sp>
      <p:sp>
        <p:nvSpPr>
          <p:cNvPr id="72" name="Text 9">
            <a:extLst>
              <a:ext uri="{FF2B5EF4-FFF2-40B4-BE49-F238E27FC236}">
                <a16:creationId xmlns:a16="http://schemas.microsoft.com/office/drawing/2014/main" id="{BF93EBB0-22C6-0142-FE8E-8B73A00E147A}"/>
              </a:ext>
            </a:extLst>
          </p:cNvPr>
          <p:cNvSpPr txBox="1"/>
          <p:nvPr/>
        </p:nvSpPr>
        <p:spPr>
          <a:xfrm>
            <a:off x="4788593" y="4117669"/>
            <a:ext cx="882767" cy="209673"/>
          </a:xfrm>
          <a:prstGeom prst="rect">
            <a:avLst/>
          </a:prstGeom>
          <a:noFill/>
          <a:ln/>
        </p:spPr>
        <p:txBody>
          <a:bodyPr wrap="none" lIns="0" tIns="0" rIns="0" bIns="72000" rtlCol="0" anchor="ctr" anchorCtr="0">
            <a:noAutofit/>
          </a:bodyPr>
          <a:lstStyle/>
          <a:p>
            <a:pPr marL="0" indent="0" algn="ctr">
              <a:lnSpc>
                <a:spcPts val="2000"/>
              </a:lnSpc>
              <a:buNone/>
            </a:pPr>
            <a:r>
              <a:rPr lang="en-US" altLang="ja-JP" sz="700" dirty="0">
                <a:solidFill>
                  <a:schemeClr val="tx1">
                    <a:lumMod val="95000"/>
                    <a:lumOff val="5000"/>
                  </a:schemeClr>
                </a:solidFill>
                <a:latin typeface="メイリオ" panose="020B0604030504040204" pitchFamily="50" charset="-128"/>
                <a:ea typeface="メイリオ" panose="020B0604030504040204" pitchFamily="50" charset="-128"/>
              </a:rPr>
              <a:t>3</a:t>
            </a:r>
            <a:r>
              <a:rPr lang="ja-JP" altLang="en-US" sz="700" dirty="0">
                <a:solidFill>
                  <a:schemeClr val="tx1">
                    <a:lumMod val="95000"/>
                    <a:lumOff val="5000"/>
                  </a:schemeClr>
                </a:solidFill>
                <a:latin typeface="メイリオ" panose="020B0604030504040204" pitchFamily="50" charset="-128"/>
                <a:ea typeface="メイリオ" panose="020B0604030504040204" pitchFamily="50" charset="-128"/>
              </a:rPr>
              <a:t>月下旬</a:t>
            </a:r>
            <a:endParaRPr lang="en-US" altLang="ja-JP" sz="700" dirty="0">
              <a:solidFill>
                <a:schemeClr val="tx1">
                  <a:lumMod val="95000"/>
                  <a:lumOff val="5000"/>
                </a:schemeClr>
              </a:solidFill>
              <a:latin typeface="メイリオ" panose="020B0604030504040204" pitchFamily="50" charset="-128"/>
              <a:ea typeface="メイリオ" panose="020B0604030504040204" pitchFamily="50" charset="-128"/>
            </a:endParaRPr>
          </a:p>
        </p:txBody>
      </p:sp>
      <p:sp>
        <p:nvSpPr>
          <p:cNvPr id="73" name="Text 9">
            <a:extLst>
              <a:ext uri="{FF2B5EF4-FFF2-40B4-BE49-F238E27FC236}">
                <a16:creationId xmlns:a16="http://schemas.microsoft.com/office/drawing/2014/main" id="{AE49207D-B55B-9C1F-6055-440AB7CDDCD5}"/>
              </a:ext>
            </a:extLst>
          </p:cNvPr>
          <p:cNvSpPr txBox="1"/>
          <p:nvPr/>
        </p:nvSpPr>
        <p:spPr>
          <a:xfrm>
            <a:off x="6002904" y="4117669"/>
            <a:ext cx="882767" cy="209673"/>
          </a:xfrm>
          <a:prstGeom prst="rect">
            <a:avLst/>
          </a:prstGeom>
          <a:noFill/>
          <a:ln/>
        </p:spPr>
        <p:txBody>
          <a:bodyPr wrap="none" lIns="0" tIns="0" rIns="0" bIns="72000" rtlCol="0" anchor="ctr" anchorCtr="0">
            <a:noAutofit/>
          </a:bodyPr>
          <a:lstStyle/>
          <a:p>
            <a:pPr marL="0" indent="0" algn="ctr">
              <a:lnSpc>
                <a:spcPts val="2000"/>
              </a:lnSpc>
              <a:buNone/>
            </a:pPr>
            <a:r>
              <a:rPr lang="ja-JP" altLang="en-US" sz="700" dirty="0">
                <a:solidFill>
                  <a:schemeClr val="tx1">
                    <a:lumMod val="95000"/>
                    <a:lumOff val="5000"/>
                  </a:schemeClr>
                </a:solidFill>
                <a:latin typeface="メイリオ" panose="020B0604030504040204" pitchFamily="50" charset="-128"/>
                <a:ea typeface="メイリオ" panose="020B0604030504040204" pitchFamily="50" charset="-128"/>
              </a:rPr>
              <a:t>毎年</a:t>
            </a:r>
            <a:r>
              <a:rPr lang="en-US" altLang="ja-JP" sz="700" dirty="0">
                <a:solidFill>
                  <a:schemeClr val="tx1">
                    <a:lumMod val="95000"/>
                    <a:lumOff val="5000"/>
                  </a:schemeClr>
                </a:solidFill>
                <a:latin typeface="メイリオ" panose="020B0604030504040204" pitchFamily="50" charset="-128"/>
                <a:ea typeface="メイリオ" panose="020B0604030504040204" pitchFamily="50" charset="-128"/>
              </a:rPr>
              <a:t>5</a:t>
            </a:r>
            <a:r>
              <a:rPr lang="ja-JP" altLang="en-US" sz="700" dirty="0">
                <a:solidFill>
                  <a:schemeClr val="tx1">
                    <a:lumMod val="95000"/>
                    <a:lumOff val="5000"/>
                  </a:schemeClr>
                </a:solidFill>
                <a:latin typeface="メイリオ" panose="020B0604030504040204" pitchFamily="50" charset="-128"/>
                <a:ea typeface="メイリオ" panose="020B0604030504040204" pitchFamily="50" charset="-128"/>
              </a:rPr>
              <a:t>月</a:t>
            </a:r>
            <a:r>
              <a:rPr lang="en-US" altLang="ja-JP" sz="700" dirty="0">
                <a:solidFill>
                  <a:schemeClr val="tx1">
                    <a:lumMod val="95000"/>
                    <a:lumOff val="5000"/>
                  </a:schemeClr>
                </a:solidFill>
                <a:latin typeface="メイリオ" panose="020B0604030504040204" pitchFamily="50" charset="-128"/>
                <a:ea typeface="メイリオ" panose="020B0604030504040204" pitchFamily="50" charset="-128"/>
              </a:rPr>
              <a:t>31</a:t>
            </a:r>
            <a:r>
              <a:rPr lang="ja-JP" altLang="en-US" sz="700" dirty="0">
                <a:solidFill>
                  <a:schemeClr val="tx1">
                    <a:lumMod val="95000"/>
                    <a:lumOff val="5000"/>
                  </a:schemeClr>
                </a:solidFill>
                <a:latin typeface="メイリオ" panose="020B0604030504040204" pitchFamily="50" charset="-128"/>
                <a:ea typeface="メイリオ" panose="020B0604030504040204" pitchFamily="50" charset="-128"/>
              </a:rPr>
              <a:t>日まで</a:t>
            </a:r>
            <a:endParaRPr lang="en-US" altLang="ja-JP" sz="700" dirty="0">
              <a:solidFill>
                <a:schemeClr val="tx1">
                  <a:lumMod val="95000"/>
                  <a:lumOff val="5000"/>
                </a:schemeClr>
              </a:solidFill>
              <a:latin typeface="メイリオ" panose="020B0604030504040204" pitchFamily="50" charset="-128"/>
              <a:ea typeface="メイリオ" panose="020B0604030504040204" pitchFamily="50" charset="-128"/>
            </a:endParaRPr>
          </a:p>
        </p:txBody>
      </p:sp>
      <p:sp>
        <p:nvSpPr>
          <p:cNvPr id="75" name="フローチャート: 準備 74">
            <a:extLst>
              <a:ext uri="{FF2B5EF4-FFF2-40B4-BE49-F238E27FC236}">
                <a16:creationId xmlns:a16="http://schemas.microsoft.com/office/drawing/2014/main" id="{3CB35DC3-21AA-A5B1-30B6-8DBDDCEC814C}"/>
              </a:ext>
            </a:extLst>
          </p:cNvPr>
          <p:cNvSpPr/>
          <p:nvPr/>
        </p:nvSpPr>
        <p:spPr>
          <a:xfrm>
            <a:off x="2669528" y="5219041"/>
            <a:ext cx="1936821" cy="146499"/>
          </a:xfrm>
          <a:prstGeom prst="flowChartPreparation">
            <a:avLst/>
          </a:prstGeom>
          <a:solidFill>
            <a:srgbClr val="F9D0BA"/>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700" dirty="0">
                <a:solidFill>
                  <a:schemeClr val="tx1">
                    <a:lumMod val="75000"/>
                    <a:lumOff val="25000"/>
                  </a:schemeClr>
                </a:solidFill>
                <a:latin typeface="メイリオ" panose="020B0604030504040204" pitchFamily="50" charset="-128"/>
                <a:ea typeface="メイリオ" panose="020B0604030504040204" pitchFamily="50" charset="-128"/>
              </a:rPr>
              <a:t>事務局による伴走支援</a:t>
            </a:r>
          </a:p>
        </p:txBody>
      </p:sp>
      <p:sp>
        <p:nvSpPr>
          <p:cNvPr id="77" name="テキスト ボックス 76">
            <a:extLst>
              <a:ext uri="{FF2B5EF4-FFF2-40B4-BE49-F238E27FC236}">
                <a16:creationId xmlns:a16="http://schemas.microsoft.com/office/drawing/2014/main" id="{BEE34F3E-18EB-F118-F975-BF4F6AF03C50}"/>
              </a:ext>
            </a:extLst>
          </p:cNvPr>
          <p:cNvSpPr txBox="1"/>
          <p:nvPr/>
        </p:nvSpPr>
        <p:spPr>
          <a:xfrm>
            <a:off x="539397" y="4699625"/>
            <a:ext cx="889866" cy="288147"/>
          </a:xfrm>
          <a:prstGeom prst="rect">
            <a:avLst/>
          </a:prstGeom>
          <a:noFill/>
        </p:spPr>
        <p:txBody>
          <a:bodyPr wrap="square" lIns="36000" tIns="36000" rIns="36000" bIns="36000" rtlCol="0">
            <a:spAutoFit/>
          </a:bodyPr>
          <a:lstStyle/>
          <a:p>
            <a:pPr algn="just"/>
            <a:r>
              <a:rPr kumimoji="1" lang="ja-JP" altLang="en-US" sz="700" dirty="0">
                <a:solidFill>
                  <a:schemeClr val="tx1">
                    <a:lumMod val="95000"/>
                    <a:lumOff val="5000"/>
                  </a:schemeClr>
                </a:solidFill>
                <a:latin typeface="メイリオ" panose="020B0604030504040204" pitchFamily="50" charset="-128"/>
                <a:ea typeface="メイリオ" panose="020B0604030504040204" pitchFamily="50" charset="-128"/>
              </a:rPr>
              <a:t>申請書類一式をメールで事務局に提出</a:t>
            </a:r>
          </a:p>
        </p:txBody>
      </p:sp>
      <p:sp>
        <p:nvSpPr>
          <p:cNvPr id="78" name="テキスト ボックス 77">
            <a:extLst>
              <a:ext uri="{FF2B5EF4-FFF2-40B4-BE49-F238E27FC236}">
                <a16:creationId xmlns:a16="http://schemas.microsoft.com/office/drawing/2014/main" id="{5B57EEDB-592B-F23C-138D-9B18C38F4556}"/>
              </a:ext>
            </a:extLst>
          </p:cNvPr>
          <p:cNvSpPr txBox="1"/>
          <p:nvPr/>
        </p:nvSpPr>
        <p:spPr>
          <a:xfrm>
            <a:off x="1598930" y="4699625"/>
            <a:ext cx="889866" cy="395869"/>
          </a:xfrm>
          <a:prstGeom prst="rect">
            <a:avLst/>
          </a:prstGeom>
          <a:noFill/>
        </p:spPr>
        <p:txBody>
          <a:bodyPr wrap="square" lIns="36000" tIns="36000" rIns="36000" bIns="36000" rtlCol="0">
            <a:spAutoFit/>
          </a:bodyPr>
          <a:lstStyle/>
          <a:p>
            <a:pPr algn="just"/>
            <a:r>
              <a:rPr kumimoji="1" lang="ja-JP" altLang="en-US" sz="700" dirty="0">
                <a:solidFill>
                  <a:schemeClr val="tx1">
                    <a:lumMod val="95000"/>
                    <a:lumOff val="5000"/>
                  </a:schemeClr>
                </a:solidFill>
                <a:latin typeface="メイリオ" panose="020B0604030504040204" pitchFamily="50" charset="-128"/>
                <a:ea typeface="メイリオ" panose="020B0604030504040204" pitchFamily="50" charset="-128"/>
              </a:rPr>
              <a:t>審査委員会により審査し、予算の範囲内で採択者を決定</a:t>
            </a:r>
          </a:p>
        </p:txBody>
      </p:sp>
      <p:sp>
        <p:nvSpPr>
          <p:cNvPr id="80" name="テキスト ボックス 79">
            <a:extLst>
              <a:ext uri="{FF2B5EF4-FFF2-40B4-BE49-F238E27FC236}">
                <a16:creationId xmlns:a16="http://schemas.microsoft.com/office/drawing/2014/main" id="{31314BDB-ABB7-75C7-DD0B-4D66783BF99B}"/>
              </a:ext>
            </a:extLst>
          </p:cNvPr>
          <p:cNvSpPr txBox="1"/>
          <p:nvPr/>
        </p:nvSpPr>
        <p:spPr>
          <a:xfrm>
            <a:off x="3717994" y="4699625"/>
            <a:ext cx="900935" cy="395869"/>
          </a:xfrm>
          <a:prstGeom prst="rect">
            <a:avLst/>
          </a:prstGeom>
          <a:noFill/>
        </p:spPr>
        <p:txBody>
          <a:bodyPr wrap="square" lIns="36000" tIns="36000" rIns="36000" bIns="36000" rtlCol="0">
            <a:spAutoFit/>
          </a:bodyPr>
          <a:lstStyle/>
          <a:p>
            <a:pPr algn="just"/>
            <a:r>
              <a:rPr kumimoji="1" lang="ja-JP" altLang="en-US" sz="700" dirty="0">
                <a:solidFill>
                  <a:schemeClr val="tx1">
                    <a:lumMod val="95000"/>
                    <a:lumOff val="5000"/>
                  </a:schemeClr>
                </a:solidFill>
                <a:latin typeface="メイリオ" panose="020B0604030504040204" pitchFamily="50" charset="-128"/>
                <a:ea typeface="メイリオ" panose="020B0604030504040204" pitchFamily="50" charset="-128"/>
              </a:rPr>
              <a:t>対象期間中の事業実績を報告し、事務局の検査を受ける</a:t>
            </a:r>
            <a:endParaRPr kumimoji="1" lang="en-US" altLang="ja-JP" sz="700" dirty="0">
              <a:solidFill>
                <a:schemeClr val="tx1">
                  <a:lumMod val="95000"/>
                  <a:lumOff val="5000"/>
                </a:schemeClr>
              </a:solidFill>
              <a:latin typeface="メイリオ" panose="020B0604030504040204" pitchFamily="50" charset="-128"/>
              <a:ea typeface="メイリオ" panose="020B0604030504040204" pitchFamily="50" charset="-128"/>
            </a:endParaRPr>
          </a:p>
        </p:txBody>
      </p:sp>
      <p:sp>
        <p:nvSpPr>
          <p:cNvPr id="81" name="テキスト ボックス 80">
            <a:extLst>
              <a:ext uri="{FF2B5EF4-FFF2-40B4-BE49-F238E27FC236}">
                <a16:creationId xmlns:a16="http://schemas.microsoft.com/office/drawing/2014/main" id="{C30B3086-3713-6FCF-A091-E53E6C1DC890}"/>
              </a:ext>
            </a:extLst>
          </p:cNvPr>
          <p:cNvSpPr txBox="1"/>
          <p:nvPr/>
        </p:nvSpPr>
        <p:spPr>
          <a:xfrm>
            <a:off x="2658463" y="4699625"/>
            <a:ext cx="889866" cy="503590"/>
          </a:xfrm>
          <a:prstGeom prst="rect">
            <a:avLst/>
          </a:prstGeom>
          <a:noFill/>
        </p:spPr>
        <p:txBody>
          <a:bodyPr wrap="square" lIns="36000" tIns="36000" rIns="36000" bIns="36000" rtlCol="0">
            <a:spAutoFit/>
          </a:bodyPr>
          <a:lstStyle/>
          <a:p>
            <a:pPr algn="just"/>
            <a:r>
              <a:rPr kumimoji="1" lang="ja-JP" altLang="en-US" sz="700" dirty="0">
                <a:solidFill>
                  <a:schemeClr val="tx1">
                    <a:lumMod val="95000"/>
                    <a:lumOff val="5000"/>
                  </a:schemeClr>
                </a:solidFill>
                <a:latin typeface="メイリオ" panose="020B0604030504040204" pitchFamily="50" charset="-128"/>
                <a:ea typeface="メイリオ" panose="020B0604030504040204" pitchFamily="50" charset="-128"/>
              </a:rPr>
              <a:t>交付決定された事業計画、経費計画に沿って事業を実施し、</a:t>
            </a:r>
            <a:endParaRPr kumimoji="1" lang="en-US" altLang="ja-JP" sz="700" dirty="0">
              <a:solidFill>
                <a:schemeClr val="tx1">
                  <a:lumMod val="95000"/>
                  <a:lumOff val="5000"/>
                </a:schemeClr>
              </a:solidFill>
              <a:latin typeface="メイリオ" panose="020B0604030504040204" pitchFamily="50" charset="-128"/>
              <a:ea typeface="メイリオ" panose="020B0604030504040204" pitchFamily="50" charset="-128"/>
            </a:endParaRPr>
          </a:p>
          <a:p>
            <a:pPr algn="just"/>
            <a:r>
              <a:rPr kumimoji="1" lang="ja-JP" altLang="en-US" sz="700" dirty="0">
                <a:solidFill>
                  <a:schemeClr val="tx1">
                    <a:lumMod val="95000"/>
                    <a:lumOff val="5000"/>
                  </a:schemeClr>
                </a:solidFill>
                <a:latin typeface="メイリオ" panose="020B0604030504040204" pitchFamily="50" charset="-128"/>
                <a:ea typeface="メイリオ" panose="020B0604030504040204" pitchFamily="50" charset="-128"/>
              </a:rPr>
              <a:t>対象期間内に起業</a:t>
            </a:r>
          </a:p>
        </p:txBody>
      </p:sp>
      <p:sp>
        <p:nvSpPr>
          <p:cNvPr id="82" name="テキスト ボックス 81">
            <a:extLst>
              <a:ext uri="{FF2B5EF4-FFF2-40B4-BE49-F238E27FC236}">
                <a16:creationId xmlns:a16="http://schemas.microsoft.com/office/drawing/2014/main" id="{E14A75CF-5F94-023C-50D3-F7BB066475EC}"/>
              </a:ext>
            </a:extLst>
          </p:cNvPr>
          <p:cNvSpPr txBox="1"/>
          <p:nvPr/>
        </p:nvSpPr>
        <p:spPr>
          <a:xfrm>
            <a:off x="4783082" y="4703435"/>
            <a:ext cx="895379" cy="503590"/>
          </a:xfrm>
          <a:prstGeom prst="rect">
            <a:avLst/>
          </a:prstGeom>
          <a:noFill/>
        </p:spPr>
        <p:txBody>
          <a:bodyPr wrap="square" lIns="36000" tIns="36000" rIns="36000" bIns="36000" rtlCol="0">
            <a:spAutoFit/>
          </a:bodyPr>
          <a:lstStyle/>
          <a:p>
            <a:pPr algn="just"/>
            <a:r>
              <a:rPr kumimoji="1" lang="ja-JP" altLang="en-US" sz="700" dirty="0">
                <a:solidFill>
                  <a:schemeClr val="tx1">
                    <a:lumMod val="95000"/>
                    <a:lumOff val="5000"/>
                  </a:schemeClr>
                </a:solidFill>
                <a:latin typeface="メイリオ" panose="020B0604030504040204" pitchFamily="50" charset="-128"/>
                <a:ea typeface="メイリオ" panose="020B0604030504040204" pitchFamily="50" charset="-128"/>
              </a:rPr>
              <a:t>検査の結果、対象と認められた経費を支援金として確定、岡山県から振込</a:t>
            </a:r>
            <a:endParaRPr kumimoji="1" lang="en-US" altLang="ja-JP" sz="700" dirty="0">
              <a:solidFill>
                <a:schemeClr val="tx1">
                  <a:lumMod val="95000"/>
                  <a:lumOff val="5000"/>
                </a:schemeClr>
              </a:solidFill>
              <a:latin typeface="メイリオ" panose="020B0604030504040204" pitchFamily="50" charset="-128"/>
              <a:ea typeface="メイリオ" panose="020B0604030504040204" pitchFamily="50" charset="-128"/>
            </a:endParaRPr>
          </a:p>
        </p:txBody>
      </p:sp>
      <p:sp>
        <p:nvSpPr>
          <p:cNvPr id="83" name="テキスト ボックス 82">
            <a:extLst>
              <a:ext uri="{FF2B5EF4-FFF2-40B4-BE49-F238E27FC236}">
                <a16:creationId xmlns:a16="http://schemas.microsoft.com/office/drawing/2014/main" id="{0095FA65-9711-2AEF-4907-53F7FB3EA57D}"/>
              </a:ext>
            </a:extLst>
          </p:cNvPr>
          <p:cNvSpPr txBox="1"/>
          <p:nvPr/>
        </p:nvSpPr>
        <p:spPr>
          <a:xfrm>
            <a:off x="5991836" y="4699625"/>
            <a:ext cx="893835" cy="395869"/>
          </a:xfrm>
          <a:prstGeom prst="rect">
            <a:avLst/>
          </a:prstGeom>
          <a:noFill/>
        </p:spPr>
        <p:txBody>
          <a:bodyPr wrap="square" lIns="36000" tIns="36000" rIns="36000" bIns="36000" rtlCol="0">
            <a:spAutoFit/>
          </a:bodyPr>
          <a:lstStyle/>
          <a:p>
            <a:pPr algn="just"/>
            <a:r>
              <a:rPr kumimoji="1" lang="ja-JP" altLang="en-US" sz="700" dirty="0">
                <a:solidFill>
                  <a:schemeClr val="tx1">
                    <a:lumMod val="95000"/>
                    <a:lumOff val="5000"/>
                  </a:schemeClr>
                </a:solidFill>
                <a:latin typeface="メイリオ" panose="020B0604030504040204" pitchFamily="50" charset="-128"/>
                <a:ea typeface="メイリオ" panose="020B0604030504040204" pitchFamily="50" charset="-128"/>
              </a:rPr>
              <a:t>終了年度から</a:t>
            </a:r>
            <a:r>
              <a:rPr kumimoji="1" lang="en-US" altLang="ja-JP" sz="700" dirty="0">
                <a:solidFill>
                  <a:schemeClr val="tx1">
                    <a:lumMod val="95000"/>
                    <a:lumOff val="5000"/>
                  </a:schemeClr>
                </a:solidFill>
                <a:latin typeface="メイリオ" panose="020B0604030504040204" pitchFamily="50" charset="-128"/>
                <a:ea typeface="メイリオ" panose="020B0604030504040204" pitchFamily="50" charset="-128"/>
              </a:rPr>
              <a:t>5</a:t>
            </a:r>
            <a:r>
              <a:rPr kumimoji="1" lang="ja-JP" altLang="en-US" sz="700" dirty="0">
                <a:solidFill>
                  <a:schemeClr val="tx1">
                    <a:lumMod val="95000"/>
                    <a:lumOff val="5000"/>
                  </a:schemeClr>
                </a:solidFill>
                <a:latin typeface="メイリオ" panose="020B0604030504040204" pitchFamily="50" charset="-128"/>
                <a:ea typeface="メイリオ" panose="020B0604030504040204" pitchFamily="50" charset="-128"/>
              </a:rPr>
              <a:t>年間、事業化の状況を岡山県に報告</a:t>
            </a:r>
            <a:endParaRPr kumimoji="1" lang="en-US" altLang="ja-JP" sz="700" dirty="0">
              <a:solidFill>
                <a:schemeClr val="tx1">
                  <a:lumMod val="95000"/>
                  <a:lumOff val="5000"/>
                </a:schemeClr>
              </a:solidFill>
              <a:latin typeface="メイリオ" panose="020B0604030504040204" pitchFamily="50" charset="-128"/>
              <a:ea typeface="メイリオ" panose="020B0604030504040204" pitchFamily="50" charset="-128"/>
            </a:endParaRPr>
          </a:p>
        </p:txBody>
      </p:sp>
      <p:sp>
        <p:nvSpPr>
          <p:cNvPr id="84" name="テキスト ボックス 83">
            <a:extLst>
              <a:ext uri="{FF2B5EF4-FFF2-40B4-BE49-F238E27FC236}">
                <a16:creationId xmlns:a16="http://schemas.microsoft.com/office/drawing/2014/main" id="{7F7BDEF4-E86C-0E75-AC80-5C99B13B5BA6}"/>
              </a:ext>
            </a:extLst>
          </p:cNvPr>
          <p:cNvSpPr txBox="1"/>
          <p:nvPr/>
        </p:nvSpPr>
        <p:spPr>
          <a:xfrm>
            <a:off x="1325116" y="4340431"/>
            <a:ext cx="381930" cy="307777"/>
          </a:xfrm>
          <a:prstGeom prst="rect">
            <a:avLst/>
          </a:prstGeom>
          <a:noFill/>
        </p:spPr>
        <p:txBody>
          <a:bodyPr wrap="square" rtlCol="0">
            <a:spAutoFit/>
          </a:bodyPr>
          <a:lstStyle/>
          <a:p>
            <a:r>
              <a:rPr kumimoji="1" lang="ja-JP" altLang="en-US" sz="1400" b="1" dirty="0">
                <a:solidFill>
                  <a:srgbClr val="EB6DA5"/>
                </a:solidFill>
                <a:latin typeface="HG丸ｺﾞｼｯｸM-PRO" panose="020F0600000000000000" pitchFamily="50" charset="-128"/>
                <a:ea typeface="HG丸ｺﾞｼｯｸM-PRO" panose="020F0600000000000000" pitchFamily="50" charset="-128"/>
              </a:rPr>
              <a:t>≫</a:t>
            </a:r>
          </a:p>
        </p:txBody>
      </p:sp>
      <p:sp>
        <p:nvSpPr>
          <p:cNvPr id="85" name="テキスト ボックス 84">
            <a:extLst>
              <a:ext uri="{FF2B5EF4-FFF2-40B4-BE49-F238E27FC236}">
                <a16:creationId xmlns:a16="http://schemas.microsoft.com/office/drawing/2014/main" id="{C7A9AC73-245B-D3EC-5627-17D0D91CF495}"/>
              </a:ext>
            </a:extLst>
          </p:cNvPr>
          <p:cNvSpPr txBox="1"/>
          <p:nvPr/>
        </p:nvSpPr>
        <p:spPr>
          <a:xfrm>
            <a:off x="2393710" y="4340431"/>
            <a:ext cx="381930" cy="307777"/>
          </a:xfrm>
          <a:prstGeom prst="rect">
            <a:avLst/>
          </a:prstGeom>
          <a:noFill/>
        </p:spPr>
        <p:txBody>
          <a:bodyPr wrap="square" rtlCol="0">
            <a:spAutoFit/>
          </a:bodyPr>
          <a:lstStyle/>
          <a:p>
            <a:r>
              <a:rPr kumimoji="1" lang="ja-JP" altLang="en-US" sz="1400" b="1" dirty="0">
                <a:solidFill>
                  <a:srgbClr val="EB6DA5"/>
                </a:solidFill>
                <a:latin typeface="HG丸ｺﾞｼｯｸM-PRO" panose="020F0600000000000000" pitchFamily="50" charset="-128"/>
                <a:ea typeface="HG丸ｺﾞｼｯｸM-PRO" panose="020F0600000000000000" pitchFamily="50" charset="-128"/>
              </a:rPr>
              <a:t>≫</a:t>
            </a:r>
          </a:p>
        </p:txBody>
      </p:sp>
      <p:sp>
        <p:nvSpPr>
          <p:cNvPr id="86" name="テキスト ボックス 85">
            <a:extLst>
              <a:ext uri="{FF2B5EF4-FFF2-40B4-BE49-F238E27FC236}">
                <a16:creationId xmlns:a16="http://schemas.microsoft.com/office/drawing/2014/main" id="{C28E5228-C5F2-33DB-BF6D-D0EA3A262F3A}"/>
              </a:ext>
            </a:extLst>
          </p:cNvPr>
          <p:cNvSpPr txBox="1"/>
          <p:nvPr/>
        </p:nvSpPr>
        <p:spPr>
          <a:xfrm>
            <a:off x="3441254" y="4340431"/>
            <a:ext cx="381930" cy="307777"/>
          </a:xfrm>
          <a:prstGeom prst="rect">
            <a:avLst/>
          </a:prstGeom>
          <a:noFill/>
        </p:spPr>
        <p:txBody>
          <a:bodyPr wrap="square" rtlCol="0">
            <a:spAutoFit/>
          </a:bodyPr>
          <a:lstStyle/>
          <a:p>
            <a:r>
              <a:rPr kumimoji="1" lang="ja-JP" altLang="en-US" sz="1400" b="1" dirty="0">
                <a:solidFill>
                  <a:srgbClr val="EB6DA5"/>
                </a:solidFill>
                <a:latin typeface="HG丸ｺﾞｼｯｸM-PRO" panose="020F0600000000000000" pitchFamily="50" charset="-128"/>
                <a:ea typeface="HG丸ｺﾞｼｯｸM-PRO" panose="020F0600000000000000" pitchFamily="50" charset="-128"/>
              </a:rPr>
              <a:t>≫</a:t>
            </a:r>
          </a:p>
        </p:txBody>
      </p:sp>
      <p:sp>
        <p:nvSpPr>
          <p:cNvPr id="87" name="テキスト ボックス 86">
            <a:extLst>
              <a:ext uri="{FF2B5EF4-FFF2-40B4-BE49-F238E27FC236}">
                <a16:creationId xmlns:a16="http://schemas.microsoft.com/office/drawing/2014/main" id="{2952E00C-D1BA-86D6-6AB4-E1FD3D0F626E}"/>
              </a:ext>
            </a:extLst>
          </p:cNvPr>
          <p:cNvSpPr txBox="1"/>
          <p:nvPr/>
        </p:nvSpPr>
        <p:spPr>
          <a:xfrm>
            <a:off x="4503712" y="4340431"/>
            <a:ext cx="381930" cy="307777"/>
          </a:xfrm>
          <a:prstGeom prst="rect">
            <a:avLst/>
          </a:prstGeom>
          <a:noFill/>
        </p:spPr>
        <p:txBody>
          <a:bodyPr wrap="square" rtlCol="0">
            <a:spAutoFit/>
          </a:bodyPr>
          <a:lstStyle/>
          <a:p>
            <a:r>
              <a:rPr kumimoji="1" lang="ja-JP" altLang="en-US" sz="1400" b="1" dirty="0">
                <a:solidFill>
                  <a:srgbClr val="EB6DA5"/>
                </a:solidFill>
                <a:latin typeface="HG丸ｺﾞｼｯｸM-PRO" panose="020F0600000000000000" pitchFamily="50" charset="-128"/>
                <a:ea typeface="HG丸ｺﾞｼｯｸM-PRO" panose="020F0600000000000000" pitchFamily="50" charset="-128"/>
              </a:rPr>
              <a:t>≫</a:t>
            </a:r>
          </a:p>
        </p:txBody>
      </p:sp>
      <p:cxnSp>
        <p:nvCxnSpPr>
          <p:cNvPr id="89" name="直線矢印コネクタ 88">
            <a:extLst>
              <a:ext uri="{FF2B5EF4-FFF2-40B4-BE49-F238E27FC236}">
                <a16:creationId xmlns:a16="http://schemas.microsoft.com/office/drawing/2014/main" id="{5F7E78F3-79B4-3D9C-9C67-0678B8DA9912}"/>
              </a:ext>
            </a:extLst>
          </p:cNvPr>
          <p:cNvCxnSpPr>
            <a:cxnSpLocks/>
          </p:cNvCxnSpPr>
          <p:nvPr/>
        </p:nvCxnSpPr>
        <p:spPr>
          <a:xfrm>
            <a:off x="5685922" y="4510221"/>
            <a:ext cx="311591" cy="0"/>
          </a:xfrm>
          <a:prstGeom prst="straightConnector1">
            <a:avLst/>
          </a:prstGeom>
          <a:ln w="38100">
            <a:solidFill>
              <a:srgbClr val="EB6DA5"/>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92" name="Text 5">
            <a:extLst>
              <a:ext uri="{FF2B5EF4-FFF2-40B4-BE49-F238E27FC236}">
                <a16:creationId xmlns:a16="http://schemas.microsoft.com/office/drawing/2014/main" id="{37B287B4-43D4-2845-B40F-0D6ACAB25809}"/>
              </a:ext>
            </a:extLst>
          </p:cNvPr>
          <p:cNvSpPr txBox="1"/>
          <p:nvPr/>
        </p:nvSpPr>
        <p:spPr>
          <a:xfrm>
            <a:off x="313192" y="5734043"/>
            <a:ext cx="3565649" cy="571182"/>
          </a:xfrm>
          <a:prstGeom prst="rect">
            <a:avLst/>
          </a:prstGeom>
          <a:noFill/>
          <a:ln/>
        </p:spPr>
        <p:txBody>
          <a:bodyPr wrap="square" lIns="0" tIns="0" rIns="0" bIns="0" rtlCol="0" anchor="t">
            <a:spAutoFit/>
          </a:bodyPr>
          <a:lstStyle/>
          <a:p>
            <a:pPr marL="0" indent="0" algn="ctr">
              <a:lnSpc>
                <a:spcPct val="116000"/>
              </a:lnSpc>
              <a:buNone/>
            </a:pPr>
            <a:r>
              <a:rPr lang="ja-JP" altLang="en-US" sz="1600" b="1" dirty="0">
                <a:solidFill>
                  <a:srgbClr val="EB6DA5"/>
                </a:solidFill>
                <a:latin typeface="メイリオ" panose="020B0604030504040204" pitchFamily="50" charset="-128"/>
                <a:ea typeface="メイリオ" panose="020B0604030504040204" pitchFamily="50" charset="-128"/>
              </a:rPr>
              <a:t>申請希望者等を対象とした制度説明会及び個別相談会を開催します</a:t>
            </a:r>
            <a:endParaRPr lang="en-US" sz="1600" dirty="0">
              <a:solidFill>
                <a:srgbClr val="EB6DA5"/>
              </a:solidFill>
              <a:latin typeface="メイリオ" panose="020B0604030504040204" pitchFamily="50" charset="-128"/>
              <a:ea typeface="メイリオ" panose="020B0604030504040204" pitchFamily="50" charset="-128"/>
            </a:endParaRPr>
          </a:p>
        </p:txBody>
      </p:sp>
      <p:sp>
        <p:nvSpPr>
          <p:cNvPr id="93" name="Text 5">
            <a:extLst>
              <a:ext uri="{FF2B5EF4-FFF2-40B4-BE49-F238E27FC236}">
                <a16:creationId xmlns:a16="http://schemas.microsoft.com/office/drawing/2014/main" id="{86FE7453-B920-4E95-3908-0659D9BE3DF6}"/>
              </a:ext>
            </a:extLst>
          </p:cNvPr>
          <p:cNvSpPr txBox="1"/>
          <p:nvPr/>
        </p:nvSpPr>
        <p:spPr>
          <a:xfrm>
            <a:off x="4221126" y="5738671"/>
            <a:ext cx="2883341" cy="571182"/>
          </a:xfrm>
          <a:prstGeom prst="rect">
            <a:avLst/>
          </a:prstGeom>
          <a:noFill/>
          <a:ln/>
        </p:spPr>
        <p:txBody>
          <a:bodyPr wrap="square" lIns="0" tIns="0" rIns="0" bIns="0" rtlCol="0" anchor="t">
            <a:spAutoFit/>
          </a:bodyPr>
          <a:lstStyle/>
          <a:p>
            <a:pPr marL="0" indent="0" algn="ctr">
              <a:lnSpc>
                <a:spcPct val="116000"/>
              </a:lnSpc>
              <a:buNone/>
            </a:pPr>
            <a:r>
              <a:rPr lang="ja-JP" altLang="en-US" sz="1600" b="1" dirty="0">
                <a:solidFill>
                  <a:srgbClr val="94563B"/>
                </a:solidFill>
                <a:latin typeface="メイリオ" panose="020B0604030504040204" pitchFamily="50" charset="-128"/>
                <a:ea typeface="メイリオ" panose="020B0604030504040204" pitchFamily="50" charset="-128"/>
              </a:rPr>
              <a:t>申請相談窓口を開設します</a:t>
            </a:r>
            <a:endParaRPr lang="en-US" altLang="ja-JP" sz="1600" b="1" dirty="0">
              <a:solidFill>
                <a:srgbClr val="94563B"/>
              </a:solidFill>
              <a:latin typeface="メイリオ" panose="020B0604030504040204" pitchFamily="50" charset="-128"/>
              <a:ea typeface="メイリオ" panose="020B0604030504040204" pitchFamily="50" charset="-128"/>
            </a:endParaRPr>
          </a:p>
          <a:p>
            <a:pPr marL="0" indent="0" algn="ctr">
              <a:lnSpc>
                <a:spcPct val="116000"/>
              </a:lnSpc>
              <a:buNone/>
            </a:pPr>
            <a:r>
              <a:rPr lang="ja-JP" altLang="en-US" sz="1600" b="1" dirty="0">
                <a:solidFill>
                  <a:srgbClr val="94563B"/>
                </a:solidFill>
                <a:latin typeface="メイリオ" panose="020B0604030504040204" pitchFamily="50" charset="-128"/>
                <a:ea typeface="メイリオ" panose="020B0604030504040204" pitchFamily="50" charset="-128"/>
              </a:rPr>
              <a:t>＜要予約＞</a:t>
            </a:r>
            <a:endParaRPr lang="en-US" sz="1600" dirty="0">
              <a:solidFill>
                <a:srgbClr val="94563B"/>
              </a:solidFill>
              <a:latin typeface="メイリオ" panose="020B0604030504040204" pitchFamily="50" charset="-128"/>
              <a:ea typeface="メイリオ" panose="020B0604030504040204" pitchFamily="50" charset="-128"/>
            </a:endParaRPr>
          </a:p>
        </p:txBody>
      </p:sp>
      <p:sp>
        <p:nvSpPr>
          <p:cNvPr id="94" name="正方形/長方形 93">
            <a:extLst>
              <a:ext uri="{FF2B5EF4-FFF2-40B4-BE49-F238E27FC236}">
                <a16:creationId xmlns:a16="http://schemas.microsoft.com/office/drawing/2014/main" id="{BE3F40CB-BE57-C9A5-7624-70F46CF2C90A}"/>
              </a:ext>
            </a:extLst>
          </p:cNvPr>
          <p:cNvSpPr/>
          <p:nvPr/>
        </p:nvSpPr>
        <p:spPr>
          <a:xfrm>
            <a:off x="351910" y="6391043"/>
            <a:ext cx="571771" cy="249941"/>
          </a:xfrm>
          <a:prstGeom prst="rect">
            <a:avLst/>
          </a:prstGeom>
          <a:solidFill>
            <a:srgbClr val="EB6DA5"/>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36000" rIns="0" bIns="0" rtlCol="0" anchor="ctr"/>
          <a:lstStyle/>
          <a:p>
            <a:pPr algn="ctr"/>
            <a:r>
              <a:rPr kumimoji="1" lang="ja-JP" altLang="en-US" sz="1050" b="1" dirty="0">
                <a:latin typeface="メイリオ" panose="020B0604030504040204" pitchFamily="50" charset="-128"/>
                <a:ea typeface="メイリオ" panose="020B0604030504040204" pitchFamily="50" charset="-128"/>
              </a:rPr>
              <a:t>日　時</a:t>
            </a:r>
          </a:p>
        </p:txBody>
      </p:sp>
      <p:sp>
        <p:nvSpPr>
          <p:cNvPr id="95" name="Text 9">
            <a:extLst>
              <a:ext uri="{FF2B5EF4-FFF2-40B4-BE49-F238E27FC236}">
                <a16:creationId xmlns:a16="http://schemas.microsoft.com/office/drawing/2014/main" id="{6001C515-11A6-3670-6300-F314DC6827B6}"/>
              </a:ext>
            </a:extLst>
          </p:cNvPr>
          <p:cNvSpPr txBox="1"/>
          <p:nvPr/>
        </p:nvSpPr>
        <p:spPr>
          <a:xfrm>
            <a:off x="351910" y="6769077"/>
            <a:ext cx="3928231" cy="284693"/>
          </a:xfrm>
          <a:prstGeom prst="rect">
            <a:avLst/>
          </a:prstGeom>
          <a:noFill/>
          <a:ln/>
        </p:spPr>
        <p:txBody>
          <a:bodyPr wrap="square" lIns="0" tIns="0" rIns="0" bIns="0" rtlCol="0" anchor="t">
            <a:spAutoFit/>
          </a:bodyPr>
          <a:lstStyle/>
          <a:p>
            <a:pPr marL="0" indent="0">
              <a:lnSpc>
                <a:spcPts val="2000"/>
              </a:lnSpc>
              <a:buNone/>
            </a:pPr>
            <a:r>
              <a:rPr lang="ja-JP" altLang="en-US" sz="1200" b="1" dirty="0">
                <a:solidFill>
                  <a:schemeClr val="tx1">
                    <a:lumMod val="75000"/>
                    <a:lumOff val="25000"/>
                  </a:schemeClr>
                </a:solidFill>
                <a:latin typeface="メイリオ" panose="020B0604030504040204" pitchFamily="50" charset="-128"/>
                <a:ea typeface="メイリオ" panose="020B0604030504040204" pitchFamily="50" charset="-128"/>
              </a:rPr>
              <a:t>令和</a:t>
            </a:r>
            <a:r>
              <a:rPr lang="en-US" altLang="ja-JP" sz="2400" b="1" dirty="0">
                <a:solidFill>
                  <a:srgbClr val="EB6DA5"/>
                </a:solidFill>
                <a:latin typeface="メイリオ" panose="020B0604030504040204" pitchFamily="50" charset="-128"/>
                <a:ea typeface="メイリオ" panose="020B0604030504040204" pitchFamily="50" charset="-128"/>
              </a:rPr>
              <a:t>8</a:t>
            </a:r>
            <a:r>
              <a:rPr lang="ja-JP" altLang="en-US" sz="1200" b="1" dirty="0">
                <a:solidFill>
                  <a:schemeClr val="tx1">
                    <a:lumMod val="75000"/>
                    <a:lumOff val="25000"/>
                  </a:schemeClr>
                </a:solidFill>
                <a:latin typeface="メイリオ" panose="020B0604030504040204" pitchFamily="50" charset="-128"/>
                <a:ea typeface="メイリオ" panose="020B0604030504040204" pitchFamily="50" charset="-128"/>
              </a:rPr>
              <a:t>年</a:t>
            </a:r>
            <a:r>
              <a:rPr lang="ja-JP" altLang="en-US" sz="2400" b="1" dirty="0">
                <a:solidFill>
                  <a:srgbClr val="EB6DA5"/>
                </a:solidFill>
                <a:latin typeface="メイリオ" panose="020B0604030504040204" pitchFamily="50" charset="-128"/>
                <a:ea typeface="メイリオ" panose="020B0604030504040204" pitchFamily="50" charset="-128"/>
              </a:rPr>
              <a:t>５</a:t>
            </a:r>
            <a:r>
              <a:rPr lang="ja-JP" altLang="en-US" sz="1200" b="1" dirty="0">
                <a:solidFill>
                  <a:schemeClr val="tx1">
                    <a:lumMod val="75000"/>
                    <a:lumOff val="25000"/>
                  </a:schemeClr>
                </a:solidFill>
                <a:latin typeface="メイリオ" panose="020B0604030504040204" pitchFamily="50" charset="-128"/>
                <a:ea typeface="メイリオ" panose="020B0604030504040204" pitchFamily="50" charset="-128"/>
              </a:rPr>
              <a:t>月</a:t>
            </a:r>
            <a:r>
              <a:rPr lang="en-US" altLang="ja-JP" sz="2400" b="1" dirty="0">
                <a:solidFill>
                  <a:srgbClr val="EB6DA5"/>
                </a:solidFill>
                <a:latin typeface="メイリオ" panose="020B0604030504040204" pitchFamily="50" charset="-128"/>
                <a:ea typeface="メイリオ" panose="020B0604030504040204" pitchFamily="50" charset="-128"/>
              </a:rPr>
              <a:t>14</a:t>
            </a:r>
            <a:r>
              <a:rPr lang="ja-JP" altLang="en-US" sz="1200" b="1" dirty="0">
                <a:solidFill>
                  <a:schemeClr val="tx1">
                    <a:lumMod val="75000"/>
                    <a:lumOff val="25000"/>
                  </a:schemeClr>
                </a:solidFill>
                <a:latin typeface="メイリオ" panose="020B0604030504040204" pitchFamily="50" charset="-128"/>
                <a:ea typeface="メイリオ" panose="020B0604030504040204" pitchFamily="50" charset="-128"/>
              </a:rPr>
              <a:t>日</a:t>
            </a:r>
            <a:r>
              <a:rPr lang="en-US" altLang="ja-JP" sz="1200" b="1" dirty="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en-US" sz="1200" b="1" dirty="0">
                <a:solidFill>
                  <a:schemeClr val="tx1">
                    <a:lumMod val="75000"/>
                    <a:lumOff val="25000"/>
                  </a:schemeClr>
                </a:solidFill>
                <a:latin typeface="メイリオ" panose="020B0604030504040204" pitchFamily="50" charset="-128"/>
                <a:ea typeface="メイリオ" panose="020B0604030504040204" pitchFamily="50" charset="-128"/>
              </a:rPr>
              <a:t>木</a:t>
            </a:r>
            <a:r>
              <a:rPr lang="en-US" altLang="ja-JP" sz="1200" b="1" dirty="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en-US" sz="1400" b="1" dirty="0">
                <a:solidFill>
                  <a:schemeClr val="tx1">
                    <a:lumMod val="75000"/>
                    <a:lumOff val="25000"/>
                  </a:schemeClr>
                </a:solidFill>
                <a:latin typeface="メイリオ" panose="020B0604030504040204" pitchFamily="50" charset="-128"/>
                <a:ea typeface="メイリオ" panose="020B0604030504040204" pitchFamily="50" charset="-128"/>
              </a:rPr>
              <a:t> </a:t>
            </a:r>
            <a:r>
              <a:rPr lang="en-US" altLang="ja-JP" sz="1600" b="1" dirty="0">
                <a:solidFill>
                  <a:srgbClr val="EB6DA5"/>
                </a:solidFill>
                <a:latin typeface="メイリオ" panose="020B0604030504040204" pitchFamily="50" charset="-128"/>
                <a:ea typeface="メイリオ" panose="020B0604030504040204" pitchFamily="50" charset="-128"/>
              </a:rPr>
              <a:t>13:30</a:t>
            </a:r>
            <a:r>
              <a:rPr lang="ja-JP" altLang="en-US" sz="1600" b="1" dirty="0">
                <a:solidFill>
                  <a:srgbClr val="EB6DA5"/>
                </a:solidFill>
                <a:latin typeface="メイリオ" panose="020B0604030504040204" pitchFamily="50" charset="-128"/>
                <a:ea typeface="メイリオ" panose="020B0604030504040204" pitchFamily="50" charset="-128"/>
              </a:rPr>
              <a:t>～</a:t>
            </a:r>
            <a:r>
              <a:rPr lang="en-US" altLang="ja-JP" sz="1600" b="1">
                <a:solidFill>
                  <a:srgbClr val="EB6DA5"/>
                </a:solidFill>
                <a:latin typeface="メイリオ" panose="020B0604030504040204" pitchFamily="50" charset="-128"/>
                <a:ea typeface="メイリオ" panose="020B0604030504040204" pitchFamily="50" charset="-128"/>
              </a:rPr>
              <a:t>16:30</a:t>
            </a:r>
            <a:endParaRPr lang="en-US" altLang="ja-JP" sz="1400" b="1" dirty="0">
              <a:solidFill>
                <a:srgbClr val="EB6DA5"/>
              </a:solidFill>
              <a:latin typeface="メイリオ" panose="020B0604030504040204" pitchFamily="50" charset="-128"/>
              <a:ea typeface="メイリオ" panose="020B0604030504040204" pitchFamily="50" charset="-128"/>
            </a:endParaRPr>
          </a:p>
        </p:txBody>
      </p:sp>
      <p:sp>
        <p:nvSpPr>
          <p:cNvPr id="96" name="正方形/長方形 95">
            <a:extLst>
              <a:ext uri="{FF2B5EF4-FFF2-40B4-BE49-F238E27FC236}">
                <a16:creationId xmlns:a16="http://schemas.microsoft.com/office/drawing/2014/main" id="{2FB9B465-35CF-38EE-3BA2-3FDC064CE5EC}"/>
              </a:ext>
            </a:extLst>
          </p:cNvPr>
          <p:cNvSpPr/>
          <p:nvPr/>
        </p:nvSpPr>
        <p:spPr>
          <a:xfrm>
            <a:off x="351910" y="7114918"/>
            <a:ext cx="571771" cy="249941"/>
          </a:xfrm>
          <a:prstGeom prst="rect">
            <a:avLst/>
          </a:prstGeom>
          <a:solidFill>
            <a:srgbClr val="EB6DA5"/>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36000" rIns="0" bIns="0" rtlCol="0" anchor="ctr"/>
          <a:lstStyle/>
          <a:p>
            <a:pPr algn="ctr"/>
            <a:r>
              <a:rPr kumimoji="1" lang="ja-JP" altLang="en-US" sz="1050" b="1" dirty="0">
                <a:latin typeface="メイリオ" panose="020B0604030504040204" pitchFamily="50" charset="-128"/>
                <a:ea typeface="メイリオ" panose="020B0604030504040204" pitchFamily="50" charset="-128"/>
              </a:rPr>
              <a:t>場　所</a:t>
            </a:r>
          </a:p>
        </p:txBody>
      </p:sp>
      <p:sp>
        <p:nvSpPr>
          <p:cNvPr id="97" name="Text 9">
            <a:extLst>
              <a:ext uri="{FF2B5EF4-FFF2-40B4-BE49-F238E27FC236}">
                <a16:creationId xmlns:a16="http://schemas.microsoft.com/office/drawing/2014/main" id="{F952E6D8-3C7F-BC96-0A21-C6780BFD53A8}"/>
              </a:ext>
            </a:extLst>
          </p:cNvPr>
          <p:cNvSpPr txBox="1"/>
          <p:nvPr/>
        </p:nvSpPr>
        <p:spPr>
          <a:xfrm>
            <a:off x="351911" y="7368734"/>
            <a:ext cx="3602908" cy="502702"/>
          </a:xfrm>
          <a:prstGeom prst="rect">
            <a:avLst/>
          </a:prstGeom>
          <a:noFill/>
          <a:ln/>
        </p:spPr>
        <p:txBody>
          <a:bodyPr wrap="square" lIns="0" tIns="0" rIns="0" bIns="0" rtlCol="0" anchor="t">
            <a:spAutoFit/>
          </a:bodyPr>
          <a:lstStyle/>
          <a:p>
            <a:pPr marL="0" indent="0">
              <a:lnSpc>
                <a:spcPts val="2000"/>
              </a:lnSpc>
              <a:buNone/>
            </a:pPr>
            <a:r>
              <a:rPr lang="ja-JP" altLang="en-US" sz="1400" b="1" dirty="0">
                <a:solidFill>
                  <a:schemeClr val="tx1">
                    <a:lumMod val="75000"/>
                    <a:lumOff val="25000"/>
                  </a:schemeClr>
                </a:solidFill>
                <a:latin typeface="メイリオ" panose="020B0604030504040204" pitchFamily="50" charset="-128"/>
                <a:ea typeface="メイリオ" panose="020B0604030504040204" pitchFamily="50" charset="-128"/>
              </a:rPr>
              <a:t>テクノサポート岡山　中会議室</a:t>
            </a:r>
            <a:endParaRPr lang="en-US" altLang="ja-JP" sz="1400" b="1"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lnSpc>
                <a:spcPts val="2000"/>
              </a:lnSpc>
              <a:buNone/>
            </a:pPr>
            <a:r>
              <a:rPr lang="ja-JP" altLang="en-US" sz="1400" b="1" dirty="0">
                <a:solidFill>
                  <a:schemeClr val="tx1">
                    <a:lumMod val="75000"/>
                    <a:lumOff val="25000"/>
                  </a:schemeClr>
                </a:solidFill>
                <a:latin typeface="メイリオ" panose="020B0604030504040204" pitchFamily="50" charset="-128"/>
                <a:ea typeface="メイリオ" panose="020B0604030504040204" pitchFamily="50" charset="-128"/>
              </a:rPr>
              <a:t>（岡山市北区芳賀</a:t>
            </a:r>
            <a:r>
              <a:rPr lang="en-US" altLang="ja-JP" sz="1400" b="1" dirty="0">
                <a:solidFill>
                  <a:schemeClr val="tx1">
                    <a:lumMod val="75000"/>
                    <a:lumOff val="25000"/>
                  </a:schemeClr>
                </a:solidFill>
                <a:latin typeface="メイリオ" panose="020B0604030504040204" pitchFamily="50" charset="-128"/>
                <a:ea typeface="メイリオ" panose="020B0604030504040204" pitchFamily="50" charset="-128"/>
              </a:rPr>
              <a:t>5301</a:t>
            </a:r>
            <a:r>
              <a:rPr lang="ja-JP" altLang="en-US" sz="1400" b="1" dirty="0">
                <a:solidFill>
                  <a:schemeClr val="tx1">
                    <a:lumMod val="75000"/>
                    <a:lumOff val="25000"/>
                  </a:schemeClr>
                </a:solidFill>
                <a:latin typeface="メイリオ" panose="020B0604030504040204" pitchFamily="50" charset="-128"/>
                <a:ea typeface="メイリオ" panose="020B0604030504040204" pitchFamily="50" charset="-128"/>
              </a:rPr>
              <a:t>）</a:t>
            </a:r>
            <a:endParaRPr lang="en-US" altLang="ja-JP" sz="1400" b="1"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98" name="正方形/長方形 97">
            <a:extLst>
              <a:ext uri="{FF2B5EF4-FFF2-40B4-BE49-F238E27FC236}">
                <a16:creationId xmlns:a16="http://schemas.microsoft.com/office/drawing/2014/main" id="{AF7114A9-31BC-A967-D8DC-388F06FC9505}"/>
              </a:ext>
            </a:extLst>
          </p:cNvPr>
          <p:cNvSpPr/>
          <p:nvPr/>
        </p:nvSpPr>
        <p:spPr>
          <a:xfrm>
            <a:off x="351910" y="7980246"/>
            <a:ext cx="914239" cy="249941"/>
          </a:xfrm>
          <a:prstGeom prst="rect">
            <a:avLst/>
          </a:prstGeom>
          <a:solidFill>
            <a:srgbClr val="EB6DA5"/>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36000" rIns="0" bIns="0" rtlCol="0" anchor="ctr"/>
          <a:lstStyle/>
          <a:p>
            <a:pPr algn="ctr"/>
            <a:r>
              <a:rPr kumimoji="1" lang="ja-JP" altLang="en-US" sz="1050" b="1" dirty="0">
                <a:latin typeface="メイリオ" panose="020B0604030504040204" pitchFamily="50" charset="-128"/>
                <a:ea typeface="メイリオ" panose="020B0604030504040204" pitchFamily="50" charset="-128"/>
              </a:rPr>
              <a:t>プログラム</a:t>
            </a:r>
          </a:p>
        </p:txBody>
      </p:sp>
      <p:sp>
        <p:nvSpPr>
          <p:cNvPr id="99" name="Text 9">
            <a:extLst>
              <a:ext uri="{FF2B5EF4-FFF2-40B4-BE49-F238E27FC236}">
                <a16:creationId xmlns:a16="http://schemas.microsoft.com/office/drawing/2014/main" id="{9BCDC395-E8BF-14D9-A8B0-46CF8ACED0AB}"/>
              </a:ext>
            </a:extLst>
          </p:cNvPr>
          <p:cNvSpPr txBox="1"/>
          <p:nvPr/>
        </p:nvSpPr>
        <p:spPr>
          <a:xfrm>
            <a:off x="351911" y="8277877"/>
            <a:ext cx="3196418" cy="484748"/>
          </a:xfrm>
          <a:prstGeom prst="rect">
            <a:avLst/>
          </a:prstGeom>
          <a:noFill/>
          <a:ln/>
        </p:spPr>
        <p:txBody>
          <a:bodyPr wrap="square" lIns="0" tIns="0" rIns="0" bIns="0" rtlCol="0" anchor="t">
            <a:spAutoFit/>
          </a:bodyPr>
          <a:lstStyle/>
          <a:p>
            <a:pPr marL="0" indent="0">
              <a:buNone/>
            </a:pPr>
            <a:r>
              <a:rPr lang="en-US" altLang="ja-JP" sz="1050" dirty="0">
                <a:solidFill>
                  <a:schemeClr val="tx1">
                    <a:lumMod val="95000"/>
                    <a:lumOff val="5000"/>
                  </a:schemeClr>
                </a:solidFill>
                <a:latin typeface="メイリオ" panose="020B0604030504040204" pitchFamily="50" charset="-128"/>
                <a:ea typeface="メイリオ" panose="020B0604030504040204" pitchFamily="50" charset="-128"/>
              </a:rPr>
              <a:t>13:30</a:t>
            </a:r>
            <a:r>
              <a:rPr lang="ja-JP" altLang="en-US" sz="1050" dirty="0">
                <a:solidFill>
                  <a:schemeClr val="tx1">
                    <a:lumMod val="95000"/>
                    <a:lumOff val="5000"/>
                  </a:schemeClr>
                </a:solidFill>
                <a:latin typeface="メイリオ" panose="020B0604030504040204" pitchFamily="50" charset="-128"/>
                <a:ea typeface="メイリオ" panose="020B0604030504040204" pitchFamily="50" charset="-128"/>
              </a:rPr>
              <a:t>～</a:t>
            </a:r>
            <a:r>
              <a:rPr lang="en-US" altLang="ja-JP" sz="1050" dirty="0">
                <a:solidFill>
                  <a:schemeClr val="tx1">
                    <a:lumMod val="95000"/>
                    <a:lumOff val="5000"/>
                  </a:schemeClr>
                </a:solidFill>
                <a:latin typeface="メイリオ" panose="020B0604030504040204" pitchFamily="50" charset="-128"/>
                <a:ea typeface="メイリオ" panose="020B0604030504040204" pitchFamily="50" charset="-128"/>
              </a:rPr>
              <a:t>14:30</a:t>
            </a:r>
            <a:r>
              <a:rPr lang="ja-JP" altLang="en-US" sz="1050" dirty="0">
                <a:solidFill>
                  <a:schemeClr val="tx1">
                    <a:lumMod val="95000"/>
                    <a:lumOff val="5000"/>
                  </a:schemeClr>
                </a:solidFill>
                <a:latin typeface="メイリオ" panose="020B0604030504040204" pitchFamily="50" charset="-128"/>
                <a:ea typeface="メイリオ" panose="020B0604030504040204" pitchFamily="50" charset="-128"/>
              </a:rPr>
              <a:t>　起業支援金制度説明</a:t>
            </a:r>
            <a:endParaRPr lang="en-US" altLang="ja-JP" sz="1050" dirty="0">
              <a:solidFill>
                <a:schemeClr val="tx1">
                  <a:lumMod val="95000"/>
                  <a:lumOff val="5000"/>
                </a:schemeClr>
              </a:solidFill>
              <a:latin typeface="メイリオ" panose="020B0604030504040204" pitchFamily="50" charset="-128"/>
              <a:ea typeface="メイリオ" panose="020B0604030504040204" pitchFamily="50" charset="-128"/>
            </a:endParaRPr>
          </a:p>
          <a:p>
            <a:pPr marL="0" indent="0">
              <a:buNone/>
            </a:pPr>
            <a:r>
              <a:rPr lang="en-US" altLang="ja-JP" sz="1050" dirty="0">
                <a:solidFill>
                  <a:schemeClr val="tx1">
                    <a:lumMod val="95000"/>
                    <a:lumOff val="5000"/>
                  </a:schemeClr>
                </a:solidFill>
                <a:latin typeface="メイリオ" panose="020B0604030504040204" pitchFamily="50" charset="-128"/>
                <a:ea typeface="メイリオ" panose="020B0604030504040204" pitchFamily="50" charset="-128"/>
              </a:rPr>
              <a:t>14:30</a:t>
            </a:r>
            <a:r>
              <a:rPr lang="ja-JP" altLang="en-US" sz="1050" dirty="0">
                <a:solidFill>
                  <a:schemeClr val="tx1">
                    <a:lumMod val="95000"/>
                    <a:lumOff val="5000"/>
                  </a:schemeClr>
                </a:solidFill>
                <a:latin typeface="メイリオ" panose="020B0604030504040204" pitchFamily="50" charset="-128"/>
                <a:ea typeface="メイリオ" panose="020B0604030504040204" pitchFamily="50" charset="-128"/>
              </a:rPr>
              <a:t>～</a:t>
            </a:r>
            <a:r>
              <a:rPr lang="en-US" altLang="ja-JP" sz="1050" dirty="0">
                <a:solidFill>
                  <a:schemeClr val="tx1">
                    <a:lumMod val="95000"/>
                    <a:lumOff val="5000"/>
                  </a:schemeClr>
                </a:solidFill>
                <a:latin typeface="メイリオ" panose="020B0604030504040204" pitchFamily="50" charset="-128"/>
                <a:ea typeface="メイリオ" panose="020B0604030504040204" pitchFamily="50" charset="-128"/>
              </a:rPr>
              <a:t>15:00</a:t>
            </a:r>
            <a:r>
              <a:rPr lang="ja-JP" altLang="en-US" sz="1050" dirty="0">
                <a:solidFill>
                  <a:schemeClr val="tx1">
                    <a:lumMod val="95000"/>
                    <a:lumOff val="5000"/>
                  </a:schemeClr>
                </a:solidFill>
                <a:latin typeface="メイリオ" panose="020B0604030504040204" pitchFamily="50" charset="-128"/>
                <a:ea typeface="メイリオ" panose="020B0604030504040204" pitchFamily="50" charset="-128"/>
              </a:rPr>
              <a:t>　創業に向けた資金調達について</a:t>
            </a:r>
            <a:endParaRPr lang="en-US" altLang="ja-JP" sz="1050" dirty="0">
              <a:solidFill>
                <a:schemeClr val="tx1">
                  <a:lumMod val="95000"/>
                  <a:lumOff val="5000"/>
                </a:schemeClr>
              </a:solidFill>
              <a:latin typeface="メイリオ" panose="020B0604030504040204" pitchFamily="50" charset="-128"/>
              <a:ea typeface="メイリオ" panose="020B0604030504040204" pitchFamily="50" charset="-128"/>
            </a:endParaRPr>
          </a:p>
          <a:p>
            <a:pPr marL="0" indent="0">
              <a:buNone/>
            </a:pPr>
            <a:r>
              <a:rPr lang="en-US" altLang="ja-JP" sz="1050" dirty="0">
                <a:solidFill>
                  <a:schemeClr val="tx1">
                    <a:lumMod val="95000"/>
                    <a:lumOff val="5000"/>
                  </a:schemeClr>
                </a:solidFill>
                <a:latin typeface="メイリオ" panose="020B0604030504040204" pitchFamily="50" charset="-128"/>
                <a:ea typeface="メイリオ" panose="020B0604030504040204" pitchFamily="50" charset="-128"/>
              </a:rPr>
              <a:t>15:30</a:t>
            </a:r>
            <a:r>
              <a:rPr lang="ja-JP" altLang="en-US" sz="1050" dirty="0">
                <a:solidFill>
                  <a:schemeClr val="tx1">
                    <a:lumMod val="95000"/>
                    <a:lumOff val="5000"/>
                  </a:schemeClr>
                </a:solidFill>
                <a:latin typeface="メイリオ" panose="020B0604030504040204" pitchFamily="50" charset="-128"/>
                <a:ea typeface="メイリオ" panose="020B0604030504040204" pitchFamily="50" charset="-128"/>
              </a:rPr>
              <a:t>～</a:t>
            </a:r>
            <a:r>
              <a:rPr lang="en-US" altLang="ja-JP" sz="1050" dirty="0">
                <a:solidFill>
                  <a:schemeClr val="tx1">
                    <a:lumMod val="95000"/>
                    <a:lumOff val="5000"/>
                  </a:schemeClr>
                </a:solidFill>
                <a:latin typeface="メイリオ" panose="020B0604030504040204" pitchFamily="50" charset="-128"/>
                <a:ea typeface="メイリオ" panose="020B0604030504040204" pitchFamily="50" charset="-128"/>
              </a:rPr>
              <a:t>16:30</a:t>
            </a:r>
            <a:r>
              <a:rPr lang="ja-JP" altLang="en-US" sz="1050" dirty="0">
                <a:solidFill>
                  <a:schemeClr val="tx1">
                    <a:lumMod val="95000"/>
                    <a:lumOff val="5000"/>
                  </a:schemeClr>
                </a:solidFill>
                <a:latin typeface="メイリオ" panose="020B0604030504040204" pitchFamily="50" charset="-128"/>
                <a:ea typeface="メイリオ" panose="020B0604030504040204" pitchFamily="50" charset="-128"/>
              </a:rPr>
              <a:t>　個別相談会（</a:t>
            </a:r>
            <a:r>
              <a:rPr lang="en-US" altLang="ja-JP" sz="1050" dirty="0">
                <a:solidFill>
                  <a:schemeClr val="tx1">
                    <a:lumMod val="95000"/>
                    <a:lumOff val="5000"/>
                  </a:schemeClr>
                </a:solidFill>
                <a:latin typeface="メイリオ" panose="020B0604030504040204" pitchFamily="50" charset="-128"/>
                <a:ea typeface="メイリオ" panose="020B0604030504040204" pitchFamily="50" charset="-128"/>
              </a:rPr>
              <a:t>1</a:t>
            </a:r>
            <a:r>
              <a:rPr lang="ja-JP" altLang="en-US" sz="1050" dirty="0">
                <a:solidFill>
                  <a:schemeClr val="tx1">
                    <a:lumMod val="95000"/>
                    <a:lumOff val="5000"/>
                  </a:schemeClr>
                </a:solidFill>
                <a:latin typeface="メイリオ" panose="020B0604030504040204" pitchFamily="50" charset="-128"/>
                <a:ea typeface="メイリオ" panose="020B0604030504040204" pitchFamily="50" charset="-128"/>
              </a:rPr>
              <a:t>組</a:t>
            </a:r>
            <a:r>
              <a:rPr lang="en-US" altLang="ja-JP" sz="1050" dirty="0">
                <a:solidFill>
                  <a:schemeClr val="tx1">
                    <a:lumMod val="95000"/>
                    <a:lumOff val="5000"/>
                  </a:schemeClr>
                </a:solidFill>
                <a:latin typeface="メイリオ" panose="020B0604030504040204" pitchFamily="50" charset="-128"/>
                <a:ea typeface="メイリオ" panose="020B0604030504040204" pitchFamily="50" charset="-128"/>
              </a:rPr>
              <a:t>30</a:t>
            </a:r>
            <a:r>
              <a:rPr lang="ja-JP" altLang="en-US" sz="1050" dirty="0">
                <a:solidFill>
                  <a:schemeClr val="tx1">
                    <a:lumMod val="95000"/>
                    <a:lumOff val="5000"/>
                  </a:schemeClr>
                </a:solidFill>
                <a:latin typeface="メイリオ" panose="020B0604030504040204" pitchFamily="50" charset="-128"/>
                <a:ea typeface="メイリオ" panose="020B0604030504040204" pitchFamily="50" charset="-128"/>
              </a:rPr>
              <a:t>分程度）</a:t>
            </a:r>
            <a:endParaRPr lang="en-US" altLang="ja-JP" sz="1050" dirty="0">
              <a:solidFill>
                <a:schemeClr val="tx1">
                  <a:lumMod val="95000"/>
                  <a:lumOff val="5000"/>
                </a:schemeClr>
              </a:solidFill>
              <a:latin typeface="メイリオ" panose="020B0604030504040204" pitchFamily="50" charset="-128"/>
              <a:ea typeface="メイリオ" panose="020B0604030504040204" pitchFamily="50" charset="-128"/>
            </a:endParaRPr>
          </a:p>
        </p:txBody>
      </p:sp>
      <p:sp>
        <p:nvSpPr>
          <p:cNvPr id="100" name="正方形/長方形 99">
            <a:extLst>
              <a:ext uri="{FF2B5EF4-FFF2-40B4-BE49-F238E27FC236}">
                <a16:creationId xmlns:a16="http://schemas.microsoft.com/office/drawing/2014/main" id="{C024B051-1565-CE55-848C-1BDC322249DA}"/>
              </a:ext>
            </a:extLst>
          </p:cNvPr>
          <p:cNvSpPr/>
          <p:nvPr/>
        </p:nvSpPr>
        <p:spPr>
          <a:xfrm>
            <a:off x="351910" y="8868498"/>
            <a:ext cx="571771" cy="249941"/>
          </a:xfrm>
          <a:prstGeom prst="rect">
            <a:avLst/>
          </a:prstGeom>
          <a:solidFill>
            <a:srgbClr val="EB6DA5"/>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36000" rIns="0" bIns="0" rtlCol="0" anchor="ctr"/>
          <a:lstStyle/>
          <a:p>
            <a:pPr algn="ctr"/>
            <a:r>
              <a:rPr kumimoji="1" lang="ja-JP" altLang="en-US" sz="1050" b="1" dirty="0">
                <a:latin typeface="メイリオ" panose="020B0604030504040204" pitchFamily="50" charset="-128"/>
                <a:ea typeface="メイリオ" panose="020B0604030504040204" pitchFamily="50" charset="-128"/>
              </a:rPr>
              <a:t>定　員</a:t>
            </a:r>
          </a:p>
        </p:txBody>
      </p:sp>
      <p:sp>
        <p:nvSpPr>
          <p:cNvPr id="101" name="Text 9">
            <a:extLst>
              <a:ext uri="{FF2B5EF4-FFF2-40B4-BE49-F238E27FC236}">
                <a16:creationId xmlns:a16="http://schemas.microsoft.com/office/drawing/2014/main" id="{BA6201E0-F9D6-12DA-C9F3-21891B2BEEF9}"/>
              </a:ext>
            </a:extLst>
          </p:cNvPr>
          <p:cNvSpPr txBox="1"/>
          <p:nvPr/>
        </p:nvSpPr>
        <p:spPr>
          <a:xfrm>
            <a:off x="351911" y="9165454"/>
            <a:ext cx="3126620" cy="323165"/>
          </a:xfrm>
          <a:prstGeom prst="rect">
            <a:avLst/>
          </a:prstGeom>
          <a:noFill/>
          <a:ln/>
        </p:spPr>
        <p:txBody>
          <a:bodyPr wrap="square" lIns="0" tIns="0" rIns="0" bIns="0" rtlCol="0" anchor="t">
            <a:spAutoFit/>
          </a:bodyPr>
          <a:lstStyle/>
          <a:p>
            <a:pPr marL="0" indent="0">
              <a:buNone/>
            </a:pPr>
            <a:r>
              <a:rPr lang="ja-JP" altLang="en-US" sz="1050" dirty="0">
                <a:solidFill>
                  <a:schemeClr val="tx1">
                    <a:lumMod val="95000"/>
                    <a:lumOff val="5000"/>
                  </a:schemeClr>
                </a:solidFill>
                <a:latin typeface="メイリオ" panose="020B0604030504040204" pitchFamily="50" charset="-128"/>
                <a:ea typeface="メイリオ" panose="020B0604030504040204" pitchFamily="50" charset="-128"/>
              </a:rPr>
              <a:t>説明会　　　先着</a:t>
            </a:r>
            <a:r>
              <a:rPr lang="en-US" altLang="ja-JP" sz="1050" dirty="0">
                <a:solidFill>
                  <a:schemeClr val="tx1">
                    <a:lumMod val="95000"/>
                    <a:lumOff val="5000"/>
                  </a:schemeClr>
                </a:solidFill>
                <a:latin typeface="メイリオ" panose="020B0604030504040204" pitchFamily="50" charset="-128"/>
                <a:ea typeface="メイリオ" panose="020B0604030504040204" pitchFamily="50" charset="-128"/>
              </a:rPr>
              <a:t>40</a:t>
            </a:r>
            <a:r>
              <a:rPr lang="ja-JP" altLang="en-US" sz="1050" dirty="0">
                <a:solidFill>
                  <a:schemeClr val="tx1">
                    <a:lumMod val="95000"/>
                    <a:lumOff val="5000"/>
                  </a:schemeClr>
                </a:solidFill>
                <a:latin typeface="メイリオ" panose="020B0604030504040204" pitchFamily="50" charset="-128"/>
                <a:ea typeface="メイリオ" panose="020B0604030504040204" pitchFamily="50" charset="-128"/>
              </a:rPr>
              <a:t>名（オンラインは定員無し）</a:t>
            </a:r>
            <a:endParaRPr lang="en-US" altLang="ja-JP" sz="1050" dirty="0">
              <a:solidFill>
                <a:schemeClr val="tx1">
                  <a:lumMod val="95000"/>
                  <a:lumOff val="5000"/>
                </a:schemeClr>
              </a:solidFill>
              <a:latin typeface="メイリオ" panose="020B0604030504040204" pitchFamily="50" charset="-128"/>
              <a:ea typeface="メイリオ" panose="020B0604030504040204" pitchFamily="50" charset="-128"/>
            </a:endParaRPr>
          </a:p>
          <a:p>
            <a:pPr marL="0" indent="0">
              <a:buNone/>
            </a:pPr>
            <a:r>
              <a:rPr lang="ja-JP" altLang="en-US" sz="1050" dirty="0">
                <a:solidFill>
                  <a:schemeClr val="tx1">
                    <a:lumMod val="95000"/>
                    <a:lumOff val="5000"/>
                  </a:schemeClr>
                </a:solidFill>
                <a:latin typeface="メイリオ" panose="020B0604030504040204" pitchFamily="50" charset="-128"/>
                <a:ea typeface="メイリオ" panose="020B0604030504040204" pitchFamily="50" charset="-128"/>
              </a:rPr>
              <a:t>個別相談会　先着</a:t>
            </a:r>
            <a:r>
              <a:rPr lang="en-US" altLang="ja-JP" sz="1050" dirty="0">
                <a:solidFill>
                  <a:schemeClr val="bg1"/>
                </a:solidFill>
                <a:latin typeface="メイリオ" panose="020B0604030504040204" pitchFamily="50" charset="-128"/>
                <a:ea typeface="メイリオ" panose="020B0604030504040204" pitchFamily="50" charset="-128"/>
              </a:rPr>
              <a:t>0</a:t>
            </a:r>
            <a:r>
              <a:rPr lang="en-US" altLang="ja-JP" sz="1050" dirty="0">
                <a:solidFill>
                  <a:schemeClr val="tx1">
                    <a:lumMod val="95000"/>
                    <a:lumOff val="5000"/>
                  </a:schemeClr>
                </a:solidFill>
                <a:latin typeface="メイリオ" panose="020B0604030504040204" pitchFamily="50" charset="-128"/>
                <a:ea typeface="メイリオ" panose="020B0604030504040204" pitchFamily="50" charset="-128"/>
              </a:rPr>
              <a:t>6</a:t>
            </a:r>
            <a:r>
              <a:rPr lang="ja-JP" altLang="en-US" sz="1050" dirty="0">
                <a:solidFill>
                  <a:schemeClr val="tx1">
                    <a:lumMod val="95000"/>
                    <a:lumOff val="5000"/>
                  </a:schemeClr>
                </a:solidFill>
                <a:latin typeface="メイリオ" panose="020B0604030504040204" pitchFamily="50" charset="-128"/>
                <a:ea typeface="メイリオ" panose="020B0604030504040204" pitchFamily="50" charset="-128"/>
              </a:rPr>
              <a:t>組（現地参加者のみ、要予約）</a:t>
            </a:r>
            <a:endParaRPr lang="en-US" altLang="ja-JP" sz="1050" dirty="0">
              <a:solidFill>
                <a:schemeClr val="tx1">
                  <a:lumMod val="95000"/>
                  <a:lumOff val="5000"/>
                </a:schemeClr>
              </a:solidFill>
              <a:latin typeface="メイリオ" panose="020B0604030504040204" pitchFamily="50" charset="-128"/>
              <a:ea typeface="メイリオ" panose="020B0604030504040204" pitchFamily="50" charset="-128"/>
            </a:endParaRPr>
          </a:p>
        </p:txBody>
      </p:sp>
      <p:sp>
        <p:nvSpPr>
          <p:cNvPr id="102" name="正方形/長方形 101">
            <a:extLst>
              <a:ext uri="{FF2B5EF4-FFF2-40B4-BE49-F238E27FC236}">
                <a16:creationId xmlns:a16="http://schemas.microsoft.com/office/drawing/2014/main" id="{DD05A5FB-9DA8-73E1-0419-3B202D7A72E9}"/>
              </a:ext>
            </a:extLst>
          </p:cNvPr>
          <p:cNvSpPr/>
          <p:nvPr/>
        </p:nvSpPr>
        <p:spPr>
          <a:xfrm>
            <a:off x="4224249" y="6391844"/>
            <a:ext cx="753024" cy="249941"/>
          </a:xfrm>
          <a:prstGeom prst="rect">
            <a:avLst/>
          </a:prstGeom>
          <a:solidFill>
            <a:srgbClr val="94563B"/>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36000" rIns="0" bIns="0" rtlCol="0" anchor="ctr"/>
          <a:lstStyle/>
          <a:p>
            <a:pPr algn="ctr"/>
            <a:r>
              <a:rPr kumimoji="1" lang="ja-JP" altLang="en-US" sz="1050" b="1" dirty="0">
                <a:latin typeface="メイリオ" panose="020B0604030504040204" pitchFamily="50" charset="-128"/>
                <a:ea typeface="メイリオ" panose="020B0604030504040204" pitchFamily="50" charset="-128"/>
              </a:rPr>
              <a:t>開設日時</a:t>
            </a:r>
          </a:p>
        </p:txBody>
      </p:sp>
      <p:sp>
        <p:nvSpPr>
          <p:cNvPr id="103" name="Text 9">
            <a:extLst>
              <a:ext uri="{FF2B5EF4-FFF2-40B4-BE49-F238E27FC236}">
                <a16:creationId xmlns:a16="http://schemas.microsoft.com/office/drawing/2014/main" id="{3A021303-F4C4-0E96-5099-2829B3670232}"/>
              </a:ext>
            </a:extLst>
          </p:cNvPr>
          <p:cNvSpPr txBox="1"/>
          <p:nvPr/>
        </p:nvSpPr>
        <p:spPr>
          <a:xfrm>
            <a:off x="4232447" y="6653471"/>
            <a:ext cx="2895140" cy="743793"/>
          </a:xfrm>
          <a:prstGeom prst="rect">
            <a:avLst/>
          </a:prstGeom>
          <a:noFill/>
          <a:ln/>
        </p:spPr>
        <p:txBody>
          <a:bodyPr wrap="square" lIns="0" tIns="0" rIns="0" bIns="0" rtlCol="0" anchor="t">
            <a:spAutoFit/>
          </a:bodyPr>
          <a:lstStyle/>
          <a:p>
            <a:pPr marL="0" indent="0">
              <a:lnSpc>
                <a:spcPts val="2000"/>
              </a:lnSpc>
              <a:buNone/>
            </a:pPr>
            <a:r>
              <a:rPr lang="ja-JP" altLang="en-US" sz="1200" b="1" dirty="0">
                <a:solidFill>
                  <a:schemeClr val="tx1">
                    <a:lumMod val="75000"/>
                    <a:lumOff val="25000"/>
                  </a:schemeClr>
                </a:solidFill>
                <a:latin typeface="メイリオ" panose="020B0604030504040204" pitchFamily="50" charset="-128"/>
                <a:ea typeface="メイリオ" panose="020B0604030504040204" pitchFamily="50" charset="-128"/>
              </a:rPr>
              <a:t>令和</a:t>
            </a:r>
            <a:r>
              <a:rPr lang="en-US" altLang="ja-JP" sz="1200" b="1" dirty="0">
                <a:solidFill>
                  <a:schemeClr val="tx1">
                    <a:lumMod val="75000"/>
                    <a:lumOff val="25000"/>
                  </a:schemeClr>
                </a:solidFill>
                <a:latin typeface="メイリオ" panose="020B0604030504040204" pitchFamily="50" charset="-128"/>
                <a:ea typeface="メイリオ" panose="020B0604030504040204" pitchFamily="50" charset="-128"/>
              </a:rPr>
              <a:t>8</a:t>
            </a:r>
            <a:r>
              <a:rPr lang="ja-JP" altLang="en-US" sz="1200" b="1" dirty="0">
                <a:solidFill>
                  <a:schemeClr val="tx1">
                    <a:lumMod val="75000"/>
                    <a:lumOff val="25000"/>
                  </a:schemeClr>
                </a:solidFill>
                <a:latin typeface="メイリオ" panose="020B0604030504040204" pitchFamily="50" charset="-128"/>
                <a:ea typeface="メイリオ" panose="020B0604030504040204" pitchFamily="50" charset="-128"/>
              </a:rPr>
              <a:t>年</a:t>
            </a:r>
            <a:r>
              <a:rPr lang="en-US" altLang="ja-JP" sz="1200" b="1" dirty="0">
                <a:solidFill>
                  <a:schemeClr val="tx1">
                    <a:lumMod val="75000"/>
                    <a:lumOff val="25000"/>
                  </a:schemeClr>
                </a:solidFill>
                <a:latin typeface="メイリオ" panose="020B0604030504040204" pitchFamily="50" charset="-128"/>
                <a:ea typeface="メイリオ" panose="020B0604030504040204" pitchFamily="50" charset="-128"/>
              </a:rPr>
              <a:t>4</a:t>
            </a:r>
            <a:r>
              <a:rPr lang="ja-JP" altLang="en-US" sz="1200" b="1" dirty="0">
                <a:solidFill>
                  <a:schemeClr val="tx1">
                    <a:lumMod val="75000"/>
                    <a:lumOff val="25000"/>
                  </a:schemeClr>
                </a:solidFill>
                <a:latin typeface="メイリオ" panose="020B0604030504040204" pitchFamily="50" charset="-128"/>
                <a:ea typeface="メイリオ" panose="020B0604030504040204" pitchFamily="50" charset="-128"/>
              </a:rPr>
              <a:t>月</a:t>
            </a:r>
            <a:r>
              <a:rPr lang="en-US" altLang="ja-JP" sz="1200" b="1" dirty="0">
                <a:solidFill>
                  <a:schemeClr val="tx1">
                    <a:lumMod val="75000"/>
                    <a:lumOff val="25000"/>
                  </a:schemeClr>
                </a:solidFill>
                <a:latin typeface="メイリオ" panose="020B0604030504040204" pitchFamily="50" charset="-128"/>
                <a:ea typeface="メイリオ" panose="020B0604030504040204" pitchFamily="50" charset="-128"/>
              </a:rPr>
              <a:t>17</a:t>
            </a:r>
            <a:r>
              <a:rPr lang="ja-JP" altLang="en-US" sz="1200" b="1" dirty="0">
                <a:solidFill>
                  <a:schemeClr val="tx1">
                    <a:lumMod val="75000"/>
                    <a:lumOff val="25000"/>
                  </a:schemeClr>
                </a:solidFill>
                <a:latin typeface="メイリオ" panose="020B0604030504040204" pitchFamily="50" charset="-128"/>
                <a:ea typeface="メイリオ" panose="020B0604030504040204" pitchFamily="50" charset="-128"/>
              </a:rPr>
              <a:t>日（金）～</a:t>
            </a:r>
            <a:r>
              <a:rPr lang="en-US" altLang="ja-JP" sz="1200" b="1" dirty="0">
                <a:solidFill>
                  <a:schemeClr val="tx1">
                    <a:lumMod val="75000"/>
                    <a:lumOff val="25000"/>
                  </a:schemeClr>
                </a:solidFill>
                <a:latin typeface="メイリオ" panose="020B0604030504040204" pitchFamily="50" charset="-128"/>
                <a:ea typeface="メイリオ" panose="020B0604030504040204" pitchFamily="50" charset="-128"/>
              </a:rPr>
              <a:t>6</a:t>
            </a:r>
            <a:r>
              <a:rPr lang="ja-JP" altLang="en-US" sz="1200" b="1" dirty="0">
                <a:solidFill>
                  <a:schemeClr val="tx1">
                    <a:lumMod val="75000"/>
                    <a:lumOff val="25000"/>
                  </a:schemeClr>
                </a:solidFill>
                <a:latin typeface="メイリオ" panose="020B0604030504040204" pitchFamily="50" charset="-128"/>
                <a:ea typeface="メイリオ" panose="020B0604030504040204" pitchFamily="50" charset="-128"/>
              </a:rPr>
              <a:t>月</a:t>
            </a:r>
            <a:r>
              <a:rPr lang="en-US" altLang="ja-JP" sz="1200" b="1" dirty="0">
                <a:solidFill>
                  <a:schemeClr val="tx1">
                    <a:lumMod val="75000"/>
                    <a:lumOff val="25000"/>
                  </a:schemeClr>
                </a:solidFill>
                <a:latin typeface="メイリオ" panose="020B0604030504040204" pitchFamily="50" charset="-128"/>
                <a:ea typeface="メイリオ" panose="020B0604030504040204" pitchFamily="50" charset="-128"/>
              </a:rPr>
              <a:t>30</a:t>
            </a:r>
            <a:r>
              <a:rPr lang="ja-JP" altLang="en-US" sz="1200" b="1" dirty="0">
                <a:solidFill>
                  <a:schemeClr val="tx1">
                    <a:lumMod val="75000"/>
                    <a:lumOff val="25000"/>
                  </a:schemeClr>
                </a:solidFill>
                <a:latin typeface="メイリオ" panose="020B0604030504040204" pitchFamily="50" charset="-128"/>
                <a:ea typeface="メイリオ" panose="020B0604030504040204" pitchFamily="50" charset="-128"/>
              </a:rPr>
              <a:t>日（火）</a:t>
            </a:r>
            <a:endParaRPr lang="en-US" altLang="ja-JP" sz="1200" b="1"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lnSpc>
                <a:spcPts val="2000"/>
              </a:lnSpc>
              <a:buNone/>
            </a:pPr>
            <a:r>
              <a:rPr lang="ja-JP" altLang="en-US" sz="1000" b="1" dirty="0">
                <a:solidFill>
                  <a:schemeClr val="tx1">
                    <a:lumMod val="75000"/>
                    <a:lumOff val="25000"/>
                  </a:schemeClr>
                </a:solidFill>
                <a:latin typeface="メイリオ" panose="020B0604030504040204" pitchFamily="50" charset="-128"/>
                <a:ea typeface="メイリオ" panose="020B0604030504040204" pitchFamily="50" charset="-128"/>
              </a:rPr>
              <a:t>平日</a:t>
            </a:r>
            <a:r>
              <a:rPr lang="en-US" altLang="ja-JP" sz="1000" b="1" dirty="0">
                <a:solidFill>
                  <a:schemeClr val="tx1">
                    <a:lumMod val="75000"/>
                    <a:lumOff val="25000"/>
                  </a:schemeClr>
                </a:solidFill>
                <a:latin typeface="メイリオ" panose="020B0604030504040204" pitchFamily="50" charset="-128"/>
                <a:ea typeface="メイリオ" panose="020B0604030504040204" pitchFamily="50" charset="-128"/>
              </a:rPr>
              <a:t>9:00</a:t>
            </a:r>
            <a:r>
              <a:rPr lang="ja-JP" altLang="en-US" sz="1000" b="1" dirty="0">
                <a:solidFill>
                  <a:schemeClr val="tx1">
                    <a:lumMod val="75000"/>
                    <a:lumOff val="25000"/>
                  </a:schemeClr>
                </a:solidFill>
                <a:latin typeface="メイリオ" panose="020B0604030504040204" pitchFamily="50" charset="-128"/>
                <a:ea typeface="メイリオ" panose="020B0604030504040204" pitchFamily="50" charset="-128"/>
              </a:rPr>
              <a:t>～</a:t>
            </a:r>
            <a:r>
              <a:rPr lang="en-US" altLang="ja-JP" sz="1000" b="1" dirty="0">
                <a:solidFill>
                  <a:schemeClr val="tx1">
                    <a:lumMod val="75000"/>
                    <a:lumOff val="25000"/>
                  </a:schemeClr>
                </a:solidFill>
                <a:latin typeface="メイリオ" panose="020B0604030504040204" pitchFamily="50" charset="-128"/>
                <a:ea typeface="メイリオ" panose="020B0604030504040204" pitchFamily="50" charset="-128"/>
              </a:rPr>
              <a:t>16:00</a:t>
            </a:r>
            <a:r>
              <a:rPr lang="ja-JP" altLang="en-US" sz="1000" b="1" dirty="0">
                <a:solidFill>
                  <a:schemeClr val="tx1">
                    <a:lumMod val="75000"/>
                    <a:lumOff val="25000"/>
                  </a:schemeClr>
                </a:solidFill>
                <a:latin typeface="メイリオ" panose="020B0604030504040204" pitchFamily="50" charset="-128"/>
                <a:ea typeface="メイリオ" panose="020B0604030504040204" pitchFamily="50" charset="-128"/>
              </a:rPr>
              <a:t>（</a:t>
            </a:r>
            <a:r>
              <a:rPr lang="en-US" altLang="ja-JP" sz="1000" b="1" dirty="0">
                <a:solidFill>
                  <a:schemeClr val="tx1">
                    <a:lumMod val="75000"/>
                    <a:lumOff val="25000"/>
                  </a:schemeClr>
                </a:solidFill>
                <a:latin typeface="メイリオ" panose="020B0604030504040204" pitchFamily="50" charset="-128"/>
                <a:ea typeface="メイリオ" panose="020B0604030504040204" pitchFamily="50" charset="-128"/>
              </a:rPr>
              <a:t>12:00</a:t>
            </a:r>
            <a:r>
              <a:rPr lang="ja-JP" altLang="en-US" sz="1000" b="1" dirty="0">
                <a:solidFill>
                  <a:schemeClr val="tx1">
                    <a:lumMod val="75000"/>
                    <a:lumOff val="25000"/>
                  </a:schemeClr>
                </a:solidFill>
                <a:latin typeface="メイリオ" panose="020B0604030504040204" pitchFamily="50" charset="-128"/>
                <a:ea typeface="メイリオ" panose="020B0604030504040204" pitchFamily="50" charset="-128"/>
              </a:rPr>
              <a:t>から</a:t>
            </a:r>
            <a:r>
              <a:rPr lang="en-US" altLang="ja-JP" sz="1000" b="1" dirty="0">
                <a:solidFill>
                  <a:schemeClr val="tx1">
                    <a:lumMod val="75000"/>
                    <a:lumOff val="25000"/>
                  </a:schemeClr>
                </a:solidFill>
                <a:latin typeface="メイリオ" panose="020B0604030504040204" pitchFamily="50" charset="-128"/>
                <a:ea typeface="メイリオ" panose="020B0604030504040204" pitchFamily="50" charset="-128"/>
              </a:rPr>
              <a:t>13:00</a:t>
            </a:r>
            <a:r>
              <a:rPr lang="ja-JP" altLang="en-US" sz="1000" b="1" dirty="0">
                <a:solidFill>
                  <a:schemeClr val="tx1">
                    <a:lumMod val="75000"/>
                    <a:lumOff val="25000"/>
                  </a:schemeClr>
                </a:solidFill>
                <a:latin typeface="メイリオ" panose="020B0604030504040204" pitchFamily="50" charset="-128"/>
                <a:ea typeface="メイリオ" panose="020B0604030504040204" pitchFamily="50" charset="-128"/>
              </a:rPr>
              <a:t>を除く）</a:t>
            </a:r>
            <a:endParaRPr lang="en-US" altLang="ja-JP" sz="1000" b="1"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lnSpc>
                <a:spcPts val="2000"/>
              </a:lnSpc>
              <a:buNone/>
            </a:pPr>
            <a:r>
              <a:rPr lang="ja-JP" altLang="en-US" sz="1000" b="1" dirty="0">
                <a:solidFill>
                  <a:schemeClr val="tx1">
                    <a:lumMod val="75000"/>
                    <a:lumOff val="25000"/>
                  </a:schemeClr>
                </a:solidFill>
                <a:latin typeface="メイリオ" panose="020B0604030504040204" pitchFamily="50" charset="-128"/>
                <a:ea typeface="メイリオ" panose="020B0604030504040204" pitchFamily="50" charset="-128"/>
              </a:rPr>
              <a:t>（申請相談窓口　☏　</a:t>
            </a:r>
            <a:r>
              <a:rPr lang="en-US" altLang="ja-JP" sz="1000" b="1" dirty="0">
                <a:solidFill>
                  <a:schemeClr val="tx1">
                    <a:lumMod val="75000"/>
                    <a:lumOff val="25000"/>
                  </a:schemeClr>
                </a:solidFill>
                <a:latin typeface="メイリオ" panose="020B0604030504040204" pitchFamily="50" charset="-128"/>
                <a:ea typeface="メイリオ" panose="020B0604030504040204" pitchFamily="50" charset="-128"/>
              </a:rPr>
              <a:t>086-286-9696</a:t>
            </a:r>
            <a:r>
              <a:rPr lang="ja-JP" altLang="en-US" sz="1000" b="1" dirty="0">
                <a:solidFill>
                  <a:schemeClr val="tx1">
                    <a:lumMod val="75000"/>
                    <a:lumOff val="25000"/>
                  </a:schemeClr>
                </a:solidFill>
                <a:latin typeface="メイリオ" panose="020B0604030504040204" pitchFamily="50" charset="-128"/>
                <a:ea typeface="メイリオ" panose="020B0604030504040204" pitchFamily="50" charset="-128"/>
              </a:rPr>
              <a:t>）</a:t>
            </a:r>
            <a:endParaRPr lang="en-US" altLang="ja-JP" sz="1000" b="1"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104" name="正方形/長方形 103">
            <a:extLst>
              <a:ext uri="{FF2B5EF4-FFF2-40B4-BE49-F238E27FC236}">
                <a16:creationId xmlns:a16="http://schemas.microsoft.com/office/drawing/2014/main" id="{C6B21437-CD7D-D99B-4EE8-05834D7A453E}"/>
              </a:ext>
            </a:extLst>
          </p:cNvPr>
          <p:cNvSpPr/>
          <p:nvPr/>
        </p:nvSpPr>
        <p:spPr>
          <a:xfrm>
            <a:off x="4232447" y="7466995"/>
            <a:ext cx="744826" cy="249941"/>
          </a:xfrm>
          <a:prstGeom prst="rect">
            <a:avLst/>
          </a:prstGeom>
          <a:solidFill>
            <a:srgbClr val="94563B"/>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36000" rIns="0" bIns="0" rtlCol="0" anchor="ctr"/>
          <a:lstStyle/>
          <a:p>
            <a:pPr algn="ctr"/>
            <a:r>
              <a:rPr kumimoji="1" lang="ja-JP" altLang="en-US" sz="1050" b="1" dirty="0">
                <a:latin typeface="メイリオ" panose="020B0604030504040204" pitchFamily="50" charset="-128"/>
                <a:ea typeface="メイリオ" panose="020B0604030504040204" pitchFamily="50" charset="-128"/>
              </a:rPr>
              <a:t>相談場所</a:t>
            </a:r>
          </a:p>
        </p:txBody>
      </p:sp>
      <p:sp>
        <p:nvSpPr>
          <p:cNvPr id="106" name="Text 9">
            <a:extLst>
              <a:ext uri="{FF2B5EF4-FFF2-40B4-BE49-F238E27FC236}">
                <a16:creationId xmlns:a16="http://schemas.microsoft.com/office/drawing/2014/main" id="{3D4ED294-A122-DA7D-30D8-EC776113DD06}"/>
              </a:ext>
            </a:extLst>
          </p:cNvPr>
          <p:cNvSpPr txBox="1"/>
          <p:nvPr/>
        </p:nvSpPr>
        <p:spPr>
          <a:xfrm>
            <a:off x="4232446" y="7768453"/>
            <a:ext cx="2872021" cy="369332"/>
          </a:xfrm>
          <a:prstGeom prst="rect">
            <a:avLst/>
          </a:prstGeom>
          <a:noFill/>
          <a:ln/>
        </p:spPr>
        <p:txBody>
          <a:bodyPr wrap="square" lIns="0" tIns="0" rIns="0" bIns="0" rtlCol="0" anchor="t">
            <a:spAutoFit/>
          </a:bodyPr>
          <a:lstStyle/>
          <a:p>
            <a:pPr marL="0" indent="0">
              <a:buNone/>
            </a:pPr>
            <a:r>
              <a:rPr lang="ja-JP" altLang="en-US" sz="1200" b="1" dirty="0">
                <a:solidFill>
                  <a:schemeClr val="tx1">
                    <a:lumMod val="75000"/>
                    <a:lumOff val="25000"/>
                  </a:schemeClr>
                </a:solidFill>
                <a:latin typeface="メイリオ" panose="020B0604030504040204" pitchFamily="50" charset="-128"/>
                <a:ea typeface="メイリオ" panose="020B0604030504040204" pitchFamily="50" charset="-128"/>
              </a:rPr>
              <a:t>テクノサポート岡山　研修棟　研修室２</a:t>
            </a:r>
            <a:endParaRPr lang="en-US" altLang="ja-JP" sz="1200" b="1"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buNone/>
            </a:pPr>
            <a:r>
              <a:rPr lang="ja-JP" altLang="en-US" sz="1200" b="1" dirty="0">
                <a:solidFill>
                  <a:schemeClr val="tx1">
                    <a:lumMod val="75000"/>
                    <a:lumOff val="25000"/>
                  </a:schemeClr>
                </a:solidFill>
                <a:latin typeface="メイリオ" panose="020B0604030504040204" pitchFamily="50" charset="-128"/>
                <a:ea typeface="メイリオ" panose="020B0604030504040204" pitchFamily="50" charset="-128"/>
              </a:rPr>
              <a:t>（岡山市北区芳賀</a:t>
            </a:r>
            <a:r>
              <a:rPr lang="en-US" altLang="ja-JP" sz="1200" b="1" dirty="0">
                <a:solidFill>
                  <a:schemeClr val="tx1">
                    <a:lumMod val="75000"/>
                    <a:lumOff val="25000"/>
                  </a:schemeClr>
                </a:solidFill>
                <a:latin typeface="メイリオ" panose="020B0604030504040204" pitchFamily="50" charset="-128"/>
                <a:ea typeface="メイリオ" panose="020B0604030504040204" pitchFamily="50" charset="-128"/>
              </a:rPr>
              <a:t>5301</a:t>
            </a:r>
            <a:r>
              <a:rPr lang="ja-JP" altLang="en-US" sz="1200" b="1" dirty="0">
                <a:solidFill>
                  <a:schemeClr val="tx1">
                    <a:lumMod val="75000"/>
                    <a:lumOff val="25000"/>
                  </a:schemeClr>
                </a:solidFill>
                <a:latin typeface="メイリオ" panose="020B0604030504040204" pitchFamily="50" charset="-128"/>
                <a:ea typeface="メイリオ" panose="020B0604030504040204" pitchFamily="50" charset="-128"/>
              </a:rPr>
              <a:t>）</a:t>
            </a:r>
            <a:endParaRPr lang="en-US" altLang="ja-JP" sz="1400" b="1"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108" name="Text 9">
            <a:extLst>
              <a:ext uri="{FF2B5EF4-FFF2-40B4-BE49-F238E27FC236}">
                <a16:creationId xmlns:a16="http://schemas.microsoft.com/office/drawing/2014/main" id="{C9C8646E-8712-F3C7-1900-B8FEF8232BB7}"/>
              </a:ext>
            </a:extLst>
          </p:cNvPr>
          <p:cNvSpPr txBox="1"/>
          <p:nvPr/>
        </p:nvSpPr>
        <p:spPr>
          <a:xfrm>
            <a:off x="4240398" y="8195562"/>
            <a:ext cx="3025358" cy="769441"/>
          </a:xfrm>
          <a:prstGeom prst="rect">
            <a:avLst/>
          </a:prstGeom>
          <a:noFill/>
          <a:ln/>
        </p:spPr>
        <p:txBody>
          <a:bodyPr wrap="square" lIns="0" tIns="0" rIns="0" bIns="0" rtlCol="0" anchor="t">
            <a:spAutoFit/>
          </a:bodyPr>
          <a:lstStyle/>
          <a:p>
            <a:pPr marL="0" indent="0">
              <a:buNone/>
            </a:pPr>
            <a:r>
              <a:rPr lang="en-US" altLang="ja-JP" sz="1000" dirty="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en-US" sz="1000" dirty="0">
                <a:solidFill>
                  <a:schemeClr val="tx1">
                    <a:lumMod val="75000"/>
                    <a:lumOff val="25000"/>
                  </a:schemeClr>
                </a:solidFill>
                <a:latin typeface="メイリオ" panose="020B0604030504040204" pitchFamily="50" charset="-128"/>
                <a:ea typeface="メイリオ" panose="020B0604030504040204" pitchFamily="50" charset="-128"/>
              </a:rPr>
              <a:t>相談をご希望の方は、お電話にて</a:t>
            </a:r>
            <a:r>
              <a:rPr lang="ja-JP" altLang="en-US" sz="1000" b="1" dirty="0">
                <a:solidFill>
                  <a:schemeClr val="tx1">
                    <a:lumMod val="75000"/>
                    <a:lumOff val="25000"/>
                  </a:schemeClr>
                </a:solidFill>
                <a:latin typeface="メイリオ" panose="020B0604030504040204" pitchFamily="50" charset="-128"/>
                <a:ea typeface="メイリオ" panose="020B0604030504040204" pitchFamily="50" charset="-128"/>
              </a:rPr>
              <a:t>①氏名、</a:t>
            </a:r>
            <a:endParaRPr lang="en-US" altLang="ja-JP" sz="1000" b="1"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buNone/>
            </a:pPr>
            <a:r>
              <a:rPr lang="ja-JP" altLang="en-US" sz="1000" b="1" dirty="0">
                <a:solidFill>
                  <a:schemeClr val="tx1">
                    <a:lumMod val="75000"/>
                    <a:lumOff val="25000"/>
                  </a:schemeClr>
                </a:solidFill>
                <a:latin typeface="メイリオ" panose="020B0604030504040204" pitchFamily="50" charset="-128"/>
                <a:ea typeface="メイリオ" panose="020B0604030504040204" pitchFamily="50" charset="-128"/>
              </a:rPr>
              <a:t>　②希望日時、③相談方法（対面または</a:t>
            </a:r>
            <a:r>
              <a:rPr lang="en-US" altLang="ja-JP" sz="1000" b="1" dirty="0">
                <a:solidFill>
                  <a:schemeClr val="tx1">
                    <a:lumMod val="75000"/>
                    <a:lumOff val="25000"/>
                  </a:schemeClr>
                </a:solidFill>
                <a:latin typeface="メイリオ" panose="020B0604030504040204" pitchFamily="50" charset="-128"/>
                <a:ea typeface="メイリオ" panose="020B0604030504040204" pitchFamily="50" charset="-128"/>
              </a:rPr>
              <a:t>ZOOM</a:t>
            </a:r>
            <a:r>
              <a:rPr lang="ja-JP" altLang="en-US" sz="1000" b="1" dirty="0">
                <a:solidFill>
                  <a:schemeClr val="tx1">
                    <a:lumMod val="75000"/>
                    <a:lumOff val="25000"/>
                  </a:schemeClr>
                </a:solidFill>
                <a:latin typeface="メイリオ" panose="020B0604030504040204" pitchFamily="50" charset="-128"/>
                <a:ea typeface="メイリオ" panose="020B0604030504040204" pitchFamily="50" charset="-128"/>
              </a:rPr>
              <a:t>）</a:t>
            </a:r>
            <a:endParaRPr lang="en-US" altLang="ja-JP" sz="1000" b="1"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buNone/>
            </a:pPr>
            <a:r>
              <a:rPr lang="ja-JP" altLang="en-US" sz="1000" b="1" dirty="0">
                <a:solidFill>
                  <a:schemeClr val="tx1">
                    <a:lumMod val="75000"/>
                    <a:lumOff val="25000"/>
                  </a:schemeClr>
                </a:solidFill>
                <a:latin typeface="メイリオ" panose="020B0604030504040204" pitchFamily="50" charset="-128"/>
                <a:ea typeface="メイリオ" panose="020B0604030504040204" pitchFamily="50" charset="-128"/>
              </a:rPr>
              <a:t>　④連絡先、⑤ご相談の内容</a:t>
            </a:r>
            <a:r>
              <a:rPr lang="ja-JP" altLang="en-US" sz="1000" dirty="0">
                <a:solidFill>
                  <a:schemeClr val="tx1">
                    <a:lumMod val="75000"/>
                    <a:lumOff val="25000"/>
                  </a:schemeClr>
                </a:solidFill>
                <a:latin typeface="メイリオ" panose="020B0604030504040204" pitchFamily="50" charset="-128"/>
                <a:ea typeface="メイリオ" panose="020B0604030504040204" pitchFamily="50" charset="-128"/>
              </a:rPr>
              <a:t>をお伝えください。</a:t>
            </a:r>
            <a:endParaRPr lang="en-US" altLang="ja-JP" sz="1000"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buNone/>
            </a:pPr>
            <a:r>
              <a:rPr lang="en-US" altLang="ja-JP" sz="1000" dirty="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en-US" sz="1000" dirty="0">
                <a:solidFill>
                  <a:schemeClr val="tx1">
                    <a:lumMod val="75000"/>
                    <a:lumOff val="25000"/>
                  </a:schemeClr>
                </a:solidFill>
                <a:latin typeface="メイリオ" panose="020B0604030504040204" pitchFamily="50" charset="-128"/>
                <a:ea typeface="メイリオ" panose="020B0604030504040204" pitchFamily="50" charset="-128"/>
              </a:rPr>
              <a:t>ご希望の日程に添えない場合があります。</a:t>
            </a:r>
            <a:endParaRPr lang="en-US" altLang="ja-JP" sz="1000"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buNone/>
            </a:pPr>
            <a:r>
              <a:rPr lang="ja-JP" altLang="en-US" sz="1000" dirty="0">
                <a:solidFill>
                  <a:schemeClr val="tx1">
                    <a:lumMod val="75000"/>
                    <a:lumOff val="25000"/>
                  </a:schemeClr>
                </a:solidFill>
                <a:latin typeface="メイリオ" panose="020B0604030504040204" pitchFamily="50" charset="-128"/>
                <a:ea typeface="メイリオ" panose="020B0604030504040204" pitchFamily="50" charset="-128"/>
              </a:rPr>
              <a:t>　あらかじめご了承ください。</a:t>
            </a:r>
            <a:endParaRPr lang="en-US" altLang="ja-JP" sz="10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109" name="正方形/長方形 108">
            <a:extLst>
              <a:ext uri="{FF2B5EF4-FFF2-40B4-BE49-F238E27FC236}">
                <a16:creationId xmlns:a16="http://schemas.microsoft.com/office/drawing/2014/main" id="{BEB8D287-9FE1-7B5C-B2B6-F485B79F814F}"/>
              </a:ext>
            </a:extLst>
          </p:cNvPr>
          <p:cNvSpPr/>
          <p:nvPr/>
        </p:nvSpPr>
        <p:spPr>
          <a:xfrm>
            <a:off x="4224248" y="9114543"/>
            <a:ext cx="1767587" cy="249941"/>
          </a:xfrm>
          <a:prstGeom prst="rect">
            <a:avLst/>
          </a:prstGeom>
          <a:solidFill>
            <a:srgbClr val="94563B"/>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050" b="1" dirty="0">
                <a:latin typeface="メイリオ" panose="020B0604030504040204" pitchFamily="50" charset="-128"/>
                <a:ea typeface="メイリオ" panose="020B0604030504040204" pitchFamily="50" charset="-128"/>
              </a:rPr>
              <a:t>制度説明会参加申込方法</a:t>
            </a:r>
          </a:p>
        </p:txBody>
      </p:sp>
      <p:sp>
        <p:nvSpPr>
          <p:cNvPr id="110" name="Text 9">
            <a:extLst>
              <a:ext uri="{FF2B5EF4-FFF2-40B4-BE49-F238E27FC236}">
                <a16:creationId xmlns:a16="http://schemas.microsoft.com/office/drawing/2014/main" id="{1D81EDED-16C1-E30B-62F9-5E8D1F39172B}"/>
              </a:ext>
            </a:extLst>
          </p:cNvPr>
          <p:cNvSpPr txBox="1"/>
          <p:nvPr/>
        </p:nvSpPr>
        <p:spPr>
          <a:xfrm>
            <a:off x="4232447" y="9425903"/>
            <a:ext cx="1988845" cy="769441"/>
          </a:xfrm>
          <a:prstGeom prst="rect">
            <a:avLst/>
          </a:prstGeom>
          <a:noFill/>
          <a:ln/>
        </p:spPr>
        <p:txBody>
          <a:bodyPr wrap="square" lIns="0" tIns="0" rIns="0" bIns="0" rtlCol="0" anchor="t">
            <a:spAutoFit/>
          </a:bodyPr>
          <a:lstStyle/>
          <a:p>
            <a:pPr algn="just"/>
            <a:r>
              <a:rPr lang="ja-JP" altLang="en-US" sz="1000" dirty="0">
                <a:solidFill>
                  <a:schemeClr val="tx1">
                    <a:lumMod val="75000"/>
                    <a:lumOff val="25000"/>
                  </a:schemeClr>
                </a:solidFill>
                <a:latin typeface="メイリオ" panose="020B0604030504040204" pitchFamily="50" charset="-128"/>
                <a:ea typeface="メイリオ" panose="020B0604030504040204" pitchFamily="50" charset="-128"/>
              </a:rPr>
              <a:t>「制度説明会及び個別相談会」への参加をご希望の方は、右の二次元バーコードを読み取り、リンク先の申込フォームからお申込みください。</a:t>
            </a:r>
            <a:endParaRPr lang="en-US" altLang="ja-JP" sz="10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113" name="Text 9">
            <a:extLst>
              <a:ext uri="{FF2B5EF4-FFF2-40B4-BE49-F238E27FC236}">
                <a16:creationId xmlns:a16="http://schemas.microsoft.com/office/drawing/2014/main" id="{C9DF11DE-BDB7-506D-450E-B9800CA0BF23}"/>
              </a:ext>
            </a:extLst>
          </p:cNvPr>
          <p:cNvSpPr txBox="1"/>
          <p:nvPr/>
        </p:nvSpPr>
        <p:spPr>
          <a:xfrm>
            <a:off x="357179" y="9888263"/>
            <a:ext cx="1883101" cy="215444"/>
          </a:xfrm>
          <a:prstGeom prst="rect">
            <a:avLst/>
          </a:prstGeom>
          <a:noFill/>
          <a:ln/>
        </p:spPr>
        <p:txBody>
          <a:bodyPr wrap="square" lIns="0" tIns="0" rIns="0" bIns="0" rtlCol="0" anchor="t">
            <a:spAutoFit/>
          </a:bodyPr>
          <a:lstStyle/>
          <a:p>
            <a:pPr marL="0" indent="0">
              <a:buNone/>
            </a:pPr>
            <a:r>
              <a:rPr lang="en-US" altLang="ja-JP" sz="1400" b="1" dirty="0">
                <a:solidFill>
                  <a:schemeClr val="tx1">
                    <a:lumMod val="75000"/>
                    <a:lumOff val="25000"/>
                  </a:schemeClr>
                </a:solidFill>
                <a:latin typeface="メイリオ" panose="020B0604030504040204" pitchFamily="50" charset="-128"/>
                <a:ea typeface="メイリオ" panose="020B0604030504040204" pitchFamily="50" charset="-128"/>
              </a:rPr>
              <a:t>5</a:t>
            </a:r>
            <a:r>
              <a:rPr lang="ja-JP" altLang="en-US" sz="1400" b="1" dirty="0">
                <a:solidFill>
                  <a:schemeClr val="tx1">
                    <a:lumMod val="75000"/>
                    <a:lumOff val="25000"/>
                  </a:schemeClr>
                </a:solidFill>
                <a:latin typeface="メイリオ" panose="020B0604030504040204" pitchFamily="50" charset="-128"/>
                <a:ea typeface="メイリオ" panose="020B0604030504040204" pitchFamily="50" charset="-128"/>
              </a:rPr>
              <a:t>月</a:t>
            </a:r>
            <a:r>
              <a:rPr lang="en-US" altLang="ja-JP" sz="1400" b="1" dirty="0">
                <a:solidFill>
                  <a:schemeClr val="tx1">
                    <a:lumMod val="75000"/>
                    <a:lumOff val="25000"/>
                  </a:schemeClr>
                </a:solidFill>
                <a:latin typeface="メイリオ" panose="020B0604030504040204" pitchFamily="50" charset="-128"/>
                <a:ea typeface="メイリオ" panose="020B0604030504040204" pitchFamily="50" charset="-128"/>
              </a:rPr>
              <a:t>11</a:t>
            </a:r>
            <a:r>
              <a:rPr lang="ja-JP" altLang="en-US" sz="1400" b="1" dirty="0">
                <a:solidFill>
                  <a:schemeClr val="tx1">
                    <a:lumMod val="75000"/>
                    <a:lumOff val="25000"/>
                  </a:schemeClr>
                </a:solidFill>
                <a:latin typeface="メイリオ" panose="020B0604030504040204" pitchFamily="50" charset="-128"/>
                <a:ea typeface="メイリオ" panose="020B0604030504040204" pitchFamily="50" charset="-128"/>
              </a:rPr>
              <a:t>日（月）</a:t>
            </a:r>
            <a:r>
              <a:rPr lang="en-US" altLang="ja-JP" sz="1400" b="1" dirty="0">
                <a:solidFill>
                  <a:schemeClr val="tx1">
                    <a:lumMod val="75000"/>
                    <a:lumOff val="25000"/>
                  </a:schemeClr>
                </a:solidFill>
                <a:latin typeface="メイリオ" panose="020B0604030504040204" pitchFamily="50" charset="-128"/>
                <a:ea typeface="メイリオ" panose="020B0604030504040204" pitchFamily="50" charset="-128"/>
              </a:rPr>
              <a:t>17:00</a:t>
            </a:r>
          </a:p>
        </p:txBody>
      </p:sp>
      <p:sp>
        <p:nvSpPr>
          <p:cNvPr id="4" name="正方形/長方形 3">
            <a:extLst>
              <a:ext uri="{FF2B5EF4-FFF2-40B4-BE49-F238E27FC236}">
                <a16:creationId xmlns:a16="http://schemas.microsoft.com/office/drawing/2014/main" id="{D4C461D4-F423-A657-0A59-BFC2204C87C0}"/>
              </a:ext>
            </a:extLst>
          </p:cNvPr>
          <p:cNvSpPr/>
          <p:nvPr/>
        </p:nvSpPr>
        <p:spPr>
          <a:xfrm>
            <a:off x="419944" y="2289135"/>
            <a:ext cx="6576929" cy="1618419"/>
          </a:xfrm>
          <a:prstGeom prst="rect">
            <a:avLst/>
          </a:prstGeom>
          <a:solidFill>
            <a:schemeClr val="bg1"/>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Text 9">
            <a:extLst>
              <a:ext uri="{FF2B5EF4-FFF2-40B4-BE49-F238E27FC236}">
                <a16:creationId xmlns:a16="http://schemas.microsoft.com/office/drawing/2014/main" id="{81B05352-7AB5-6756-9CE4-AC808C76D11D}"/>
              </a:ext>
            </a:extLst>
          </p:cNvPr>
          <p:cNvSpPr txBox="1"/>
          <p:nvPr/>
        </p:nvSpPr>
        <p:spPr>
          <a:xfrm>
            <a:off x="1578194" y="2351091"/>
            <a:ext cx="2820239" cy="238527"/>
          </a:xfrm>
          <a:prstGeom prst="rect">
            <a:avLst/>
          </a:prstGeom>
          <a:noFill/>
          <a:ln/>
        </p:spPr>
        <p:txBody>
          <a:bodyPr wrap="square" lIns="0" tIns="0" rIns="0" bIns="0" rtlCol="0" anchor="t">
            <a:spAutoFit/>
          </a:bodyPr>
          <a:lstStyle/>
          <a:p>
            <a:pPr marL="0" indent="0">
              <a:lnSpc>
                <a:spcPts val="2000"/>
              </a:lnSpc>
              <a:buNone/>
            </a:pPr>
            <a:r>
              <a:rPr lang="ja-JP" altLang="en-US" sz="1200" b="1" dirty="0">
                <a:solidFill>
                  <a:schemeClr val="tx1">
                    <a:lumMod val="75000"/>
                    <a:lumOff val="25000"/>
                  </a:schemeClr>
                </a:solidFill>
                <a:latin typeface="メイリオ" panose="020B0604030504040204" pitchFamily="50" charset="-128"/>
                <a:ea typeface="メイリオ" panose="020B0604030504040204" pitchFamily="50" charset="-128"/>
              </a:rPr>
              <a:t>①交付申請書（様式第</a:t>
            </a:r>
            <a:r>
              <a:rPr lang="en-US" altLang="ja-JP" sz="1200" b="1" dirty="0">
                <a:solidFill>
                  <a:schemeClr val="tx1">
                    <a:lumMod val="75000"/>
                    <a:lumOff val="25000"/>
                  </a:schemeClr>
                </a:solidFill>
                <a:latin typeface="メイリオ" panose="020B0604030504040204" pitchFamily="50" charset="-128"/>
                <a:ea typeface="メイリオ" panose="020B0604030504040204" pitchFamily="50" charset="-128"/>
              </a:rPr>
              <a:t>2</a:t>
            </a:r>
            <a:r>
              <a:rPr lang="ja-JP" altLang="en-US" sz="1200" b="1" dirty="0">
                <a:solidFill>
                  <a:schemeClr val="tx1">
                    <a:lumMod val="75000"/>
                    <a:lumOff val="25000"/>
                  </a:schemeClr>
                </a:solidFill>
                <a:latin typeface="メイリオ" panose="020B0604030504040204" pitchFamily="50" charset="-128"/>
                <a:ea typeface="メイリオ" panose="020B0604030504040204" pitchFamily="50" charset="-128"/>
              </a:rPr>
              <a:t>号） ②住民票</a:t>
            </a:r>
            <a:endParaRPr lang="en-US" altLang="ja-JP" sz="1200" b="1"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7" name="正方形/長方形 6">
            <a:extLst>
              <a:ext uri="{FF2B5EF4-FFF2-40B4-BE49-F238E27FC236}">
                <a16:creationId xmlns:a16="http://schemas.microsoft.com/office/drawing/2014/main" id="{DB365C01-F8FE-E355-E163-3CCFA15AD67C}"/>
              </a:ext>
            </a:extLst>
          </p:cNvPr>
          <p:cNvSpPr/>
          <p:nvPr/>
        </p:nvSpPr>
        <p:spPr>
          <a:xfrm>
            <a:off x="554495" y="2366551"/>
            <a:ext cx="905494" cy="249941"/>
          </a:xfrm>
          <a:prstGeom prst="rect">
            <a:avLst/>
          </a:prstGeom>
          <a:solidFill>
            <a:srgbClr val="EB6DA5"/>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050" b="1" dirty="0">
                <a:latin typeface="メイリオ" panose="020B0604030504040204" pitchFamily="50" charset="-128"/>
                <a:ea typeface="メイリオ" panose="020B0604030504040204" pitchFamily="50" charset="-128"/>
              </a:rPr>
              <a:t>必須書類</a:t>
            </a:r>
          </a:p>
        </p:txBody>
      </p:sp>
      <p:sp>
        <p:nvSpPr>
          <p:cNvPr id="9" name="Text 9">
            <a:extLst>
              <a:ext uri="{FF2B5EF4-FFF2-40B4-BE49-F238E27FC236}">
                <a16:creationId xmlns:a16="http://schemas.microsoft.com/office/drawing/2014/main" id="{0363EA78-FE47-9EB2-75E1-3E795A310C29}"/>
              </a:ext>
            </a:extLst>
          </p:cNvPr>
          <p:cNvSpPr txBox="1"/>
          <p:nvPr/>
        </p:nvSpPr>
        <p:spPr>
          <a:xfrm>
            <a:off x="1570328" y="2644131"/>
            <a:ext cx="2709813" cy="615553"/>
          </a:xfrm>
          <a:prstGeom prst="rect">
            <a:avLst/>
          </a:prstGeom>
          <a:noFill/>
          <a:ln/>
        </p:spPr>
        <p:txBody>
          <a:bodyPr wrap="square" lIns="0" tIns="0" rIns="0" bIns="0" rtlCol="0" anchor="t">
            <a:spAutoFit/>
          </a:bodyPr>
          <a:lstStyle/>
          <a:p>
            <a:pPr marL="0" indent="0">
              <a:buNone/>
            </a:pPr>
            <a:r>
              <a:rPr lang="ja-JP" altLang="en-US" sz="1000" dirty="0">
                <a:solidFill>
                  <a:schemeClr val="tx1">
                    <a:lumMod val="75000"/>
                    <a:lumOff val="25000"/>
                  </a:schemeClr>
                </a:solidFill>
                <a:latin typeface="メイリオ" panose="020B0604030504040204" pitchFamily="50" charset="-128"/>
                <a:ea typeface="メイリオ" panose="020B0604030504040204" pitchFamily="50" charset="-128"/>
              </a:rPr>
              <a:t>・事前着手届（様式第</a:t>
            </a:r>
            <a:r>
              <a:rPr lang="en-US" altLang="ja-JP" sz="1000" dirty="0">
                <a:solidFill>
                  <a:schemeClr val="tx1">
                    <a:lumMod val="75000"/>
                    <a:lumOff val="25000"/>
                  </a:schemeClr>
                </a:solidFill>
                <a:latin typeface="メイリオ" panose="020B0604030504040204" pitchFamily="50" charset="-128"/>
                <a:ea typeface="メイリオ" panose="020B0604030504040204" pitchFamily="50" charset="-128"/>
              </a:rPr>
              <a:t>1</a:t>
            </a:r>
            <a:r>
              <a:rPr lang="ja-JP" altLang="en-US" sz="1000" dirty="0">
                <a:solidFill>
                  <a:schemeClr val="tx1">
                    <a:lumMod val="75000"/>
                    <a:lumOff val="25000"/>
                  </a:schemeClr>
                </a:solidFill>
                <a:latin typeface="メイリオ" panose="020B0604030504040204" pitchFamily="50" charset="-128"/>
                <a:ea typeface="メイリオ" panose="020B0604030504040204" pitchFamily="50" charset="-128"/>
              </a:rPr>
              <a:t>号）　</a:t>
            </a:r>
            <a:endParaRPr lang="en-US" altLang="ja-JP" sz="1000"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buNone/>
            </a:pPr>
            <a:r>
              <a:rPr lang="ja-JP" altLang="en-US" sz="1000" dirty="0">
                <a:solidFill>
                  <a:schemeClr val="tx1">
                    <a:lumMod val="75000"/>
                    <a:lumOff val="25000"/>
                  </a:schemeClr>
                </a:solidFill>
                <a:latin typeface="メイリオ" panose="020B0604030504040204" pitchFamily="50" charset="-128"/>
                <a:ea typeface="メイリオ" panose="020B0604030504040204" pitchFamily="50" charset="-128"/>
              </a:rPr>
              <a:t>・補助事業に必要な経費の見積書</a:t>
            </a:r>
            <a:endParaRPr lang="en-US" altLang="ja-JP" sz="1000"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buNone/>
            </a:pPr>
            <a:r>
              <a:rPr lang="ja-JP" altLang="en-US" sz="1000" dirty="0">
                <a:solidFill>
                  <a:schemeClr val="tx1">
                    <a:lumMod val="75000"/>
                    <a:lumOff val="25000"/>
                  </a:schemeClr>
                </a:solidFill>
                <a:latin typeface="メイリオ" panose="020B0604030504040204" pitchFamily="50" charset="-128"/>
                <a:ea typeface="メイリオ" panose="020B0604030504040204" pitchFamily="50" charset="-128"/>
              </a:rPr>
              <a:t>・開業届　　　・履歴事項全部証明書</a:t>
            </a:r>
            <a:endParaRPr lang="en-US" altLang="ja-JP" sz="1000"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buNone/>
            </a:pPr>
            <a:r>
              <a:rPr lang="ja-JP" altLang="en-US" sz="1000" dirty="0">
                <a:solidFill>
                  <a:schemeClr val="tx1">
                    <a:lumMod val="75000"/>
                    <a:lumOff val="25000"/>
                  </a:schemeClr>
                </a:solidFill>
                <a:latin typeface="メイリオ" panose="020B0604030504040204" pitchFamily="50" charset="-128"/>
                <a:ea typeface="メイリオ" panose="020B0604030504040204" pitchFamily="50" charset="-128"/>
              </a:rPr>
              <a:t>・直近の確定申告書及び決算書</a:t>
            </a:r>
            <a:endParaRPr lang="en-US" altLang="ja-JP" sz="10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13" name="正方形/長方形 12">
            <a:extLst>
              <a:ext uri="{FF2B5EF4-FFF2-40B4-BE49-F238E27FC236}">
                <a16:creationId xmlns:a16="http://schemas.microsoft.com/office/drawing/2014/main" id="{8DF313F0-3BDF-B74C-3E0C-5AF1E2AE4CEB}"/>
              </a:ext>
            </a:extLst>
          </p:cNvPr>
          <p:cNvSpPr/>
          <p:nvPr/>
        </p:nvSpPr>
        <p:spPr>
          <a:xfrm>
            <a:off x="546542" y="2674831"/>
            <a:ext cx="905494" cy="249941"/>
          </a:xfrm>
          <a:prstGeom prst="rect">
            <a:avLst/>
          </a:prstGeom>
          <a:solidFill>
            <a:srgbClr val="EB6DA5"/>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050" b="1" dirty="0">
                <a:latin typeface="メイリオ" panose="020B0604030504040204" pitchFamily="50" charset="-128"/>
                <a:ea typeface="メイリオ" panose="020B0604030504040204" pitchFamily="50" charset="-128"/>
              </a:rPr>
              <a:t>該当者のみ</a:t>
            </a:r>
          </a:p>
        </p:txBody>
      </p:sp>
      <p:sp>
        <p:nvSpPr>
          <p:cNvPr id="16" name="Text 9">
            <a:extLst>
              <a:ext uri="{FF2B5EF4-FFF2-40B4-BE49-F238E27FC236}">
                <a16:creationId xmlns:a16="http://schemas.microsoft.com/office/drawing/2014/main" id="{D46EFF3F-ED7D-2870-E96D-692BE5C99EB2}"/>
              </a:ext>
            </a:extLst>
          </p:cNvPr>
          <p:cNvSpPr txBox="1"/>
          <p:nvPr/>
        </p:nvSpPr>
        <p:spPr>
          <a:xfrm>
            <a:off x="1578193" y="3328188"/>
            <a:ext cx="5229007" cy="564257"/>
          </a:xfrm>
          <a:prstGeom prst="rect">
            <a:avLst/>
          </a:prstGeom>
          <a:noFill/>
          <a:ln/>
        </p:spPr>
        <p:txBody>
          <a:bodyPr wrap="square" lIns="0" tIns="0" rIns="0" bIns="0" rtlCol="0" anchor="t">
            <a:spAutoFit/>
          </a:bodyPr>
          <a:lstStyle/>
          <a:p>
            <a:pPr marL="0" indent="0">
              <a:lnSpc>
                <a:spcPts val="1100"/>
              </a:lnSpc>
              <a:buNone/>
            </a:pPr>
            <a:r>
              <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rPr>
              <a:t>＊住民票、開業届、履歴事項全部証明書は申請日前の</a:t>
            </a:r>
            <a:r>
              <a:rPr lang="en-US" altLang="ja-JP" sz="800" dirty="0">
                <a:solidFill>
                  <a:schemeClr val="tx1">
                    <a:lumMod val="75000"/>
                    <a:lumOff val="25000"/>
                  </a:schemeClr>
                </a:solidFill>
                <a:latin typeface="メイリオ" panose="020B0604030504040204" pitchFamily="50" charset="-128"/>
                <a:ea typeface="メイリオ" panose="020B0604030504040204" pitchFamily="50" charset="-128"/>
              </a:rPr>
              <a:t>3</a:t>
            </a:r>
            <a:r>
              <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rPr>
              <a:t>か月以内に発行されたものでなければなりません</a:t>
            </a:r>
            <a:endParaRPr lang="en-US" altLang="ja-JP" sz="800"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lnSpc>
                <a:spcPts val="1100"/>
              </a:lnSpc>
              <a:buNone/>
            </a:pPr>
            <a:r>
              <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rPr>
              <a:t>＊住民票、見積書、開業届、履歴事項全部証明書、確定申告書及び決算書は、原本を</a:t>
            </a:r>
            <a:r>
              <a:rPr lang="en-US" altLang="ja-JP" sz="800" dirty="0">
                <a:solidFill>
                  <a:schemeClr val="tx1">
                    <a:lumMod val="75000"/>
                    <a:lumOff val="25000"/>
                  </a:schemeClr>
                </a:solidFill>
                <a:latin typeface="メイリオ" panose="020B0604030504040204" pitchFamily="50" charset="-128"/>
                <a:ea typeface="メイリオ" panose="020B0604030504040204" pitchFamily="50" charset="-128"/>
              </a:rPr>
              <a:t>PDF</a:t>
            </a:r>
            <a:r>
              <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rPr>
              <a:t>データにした上で</a:t>
            </a:r>
            <a:endParaRPr lang="en-US" altLang="ja-JP" sz="800"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lnSpc>
                <a:spcPts val="1100"/>
              </a:lnSpc>
              <a:buNone/>
            </a:pPr>
            <a:r>
              <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rPr>
              <a:t>　メールに添付してください</a:t>
            </a:r>
            <a:endParaRPr lang="en-US" altLang="ja-JP" sz="800"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lnSpc>
                <a:spcPts val="1100"/>
              </a:lnSpc>
              <a:buNone/>
            </a:pPr>
            <a:r>
              <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rPr>
              <a:t>＊事前着手届（様式第１号）交付申請書（様式第２号）は事務局</a:t>
            </a:r>
            <a:r>
              <a:rPr lang="en-US" altLang="ja-JP" sz="800" dirty="0">
                <a:solidFill>
                  <a:schemeClr val="tx1">
                    <a:lumMod val="75000"/>
                    <a:lumOff val="25000"/>
                  </a:schemeClr>
                </a:solidFill>
                <a:latin typeface="メイリオ" panose="020B0604030504040204" pitchFamily="50" charset="-128"/>
                <a:ea typeface="メイリオ" panose="020B0604030504040204" pitchFamily="50" charset="-128"/>
              </a:rPr>
              <a:t>HP</a:t>
            </a:r>
            <a:r>
              <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rPr>
              <a:t>からダウンロードできます</a:t>
            </a:r>
            <a:endParaRPr lang="en-US" altLang="ja-JP" sz="8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grpSp>
        <p:nvGrpSpPr>
          <p:cNvPr id="76" name="グループ化 75"/>
          <p:cNvGrpSpPr/>
          <p:nvPr/>
        </p:nvGrpSpPr>
        <p:grpSpPr>
          <a:xfrm>
            <a:off x="427615" y="272340"/>
            <a:ext cx="6676853" cy="1441106"/>
            <a:chOff x="429530" y="280138"/>
            <a:chExt cx="6676853" cy="1441106"/>
          </a:xfrm>
        </p:grpSpPr>
        <p:sp>
          <p:nvSpPr>
            <p:cNvPr id="79" name="Text 5">
              <a:extLst>
                <a:ext uri="{FF2B5EF4-FFF2-40B4-BE49-F238E27FC236}">
                  <a16:creationId xmlns:a16="http://schemas.microsoft.com/office/drawing/2014/main" id="{ABA3307C-2EA8-F932-45D5-75A43C77FA46}"/>
                </a:ext>
              </a:extLst>
            </p:cNvPr>
            <p:cNvSpPr txBox="1"/>
            <p:nvPr/>
          </p:nvSpPr>
          <p:spPr>
            <a:xfrm>
              <a:off x="461446" y="281301"/>
              <a:ext cx="1934180" cy="214862"/>
            </a:xfrm>
            <a:prstGeom prst="rect">
              <a:avLst/>
            </a:prstGeom>
            <a:noFill/>
            <a:ln/>
          </p:spPr>
          <p:txBody>
            <a:bodyPr wrap="square" lIns="0" tIns="36000" rIns="0" bIns="0" rtlCol="0" anchor="t">
              <a:spAutoFit/>
            </a:bodyPr>
            <a:lstStyle/>
            <a:p>
              <a:pPr marL="0" indent="0" algn="l">
                <a:lnSpc>
                  <a:spcPct val="116000"/>
                </a:lnSpc>
                <a:buNone/>
              </a:pPr>
              <a:r>
                <a:rPr lang="ja-JP" altLang="en-US" sz="1000" b="1" dirty="0">
                  <a:solidFill>
                    <a:srgbClr val="EB6DA5"/>
                  </a:solidFill>
                  <a:latin typeface="メイリオ" panose="020B0604030504040204" pitchFamily="50" charset="-128"/>
                  <a:ea typeface="メイリオ" panose="020B0604030504040204" pitchFamily="50" charset="-128"/>
                </a:rPr>
                <a:t>（</a:t>
              </a:r>
              <a:r>
                <a:rPr lang="en-US" altLang="ja-JP" sz="1000" b="1" dirty="0">
                  <a:solidFill>
                    <a:srgbClr val="EB6DA5"/>
                  </a:solidFill>
                  <a:latin typeface="メイリオ" panose="020B0604030504040204" pitchFamily="50" charset="-128"/>
                  <a:ea typeface="メイリオ" panose="020B0604030504040204" pitchFamily="50" charset="-128"/>
                </a:rPr>
                <a:t>※1</a:t>
              </a:r>
              <a:r>
                <a:rPr lang="ja-JP" altLang="en-US" sz="1000" b="1" dirty="0">
                  <a:solidFill>
                    <a:srgbClr val="EB6DA5"/>
                  </a:solidFill>
                  <a:latin typeface="メイリオ" panose="020B0604030504040204" pitchFamily="50" charset="-128"/>
                  <a:ea typeface="メイリオ" panose="020B0604030504040204" pitchFamily="50" charset="-128"/>
                </a:rPr>
                <a:t>）デジタル技術の活用とは</a:t>
              </a:r>
              <a:endParaRPr lang="en-US" sz="1000" dirty="0">
                <a:solidFill>
                  <a:srgbClr val="EB6DA5"/>
                </a:solidFill>
                <a:latin typeface="メイリオ" panose="020B0604030504040204" pitchFamily="50" charset="-128"/>
                <a:ea typeface="メイリオ" panose="020B0604030504040204" pitchFamily="50" charset="-128"/>
              </a:endParaRPr>
            </a:p>
          </p:txBody>
        </p:sp>
        <p:sp>
          <p:nvSpPr>
            <p:cNvPr id="88" name="Text 9">
              <a:extLst>
                <a:ext uri="{FF2B5EF4-FFF2-40B4-BE49-F238E27FC236}">
                  <a16:creationId xmlns:a16="http://schemas.microsoft.com/office/drawing/2014/main" id="{FF82ACC6-49EC-F0AD-942F-47BF2D434E11}"/>
                </a:ext>
              </a:extLst>
            </p:cNvPr>
            <p:cNvSpPr txBox="1"/>
            <p:nvPr/>
          </p:nvSpPr>
          <p:spPr>
            <a:xfrm>
              <a:off x="510867" y="528189"/>
              <a:ext cx="3059502" cy="353943"/>
            </a:xfrm>
            <a:prstGeom prst="rect">
              <a:avLst/>
            </a:prstGeom>
            <a:noFill/>
            <a:ln/>
          </p:spPr>
          <p:txBody>
            <a:bodyPr wrap="square" lIns="0" tIns="0" rIns="0" bIns="0" rtlCol="0" anchor="t">
              <a:spAutoFit/>
            </a:bodyPr>
            <a:lstStyle/>
            <a:p>
              <a:pPr marL="0" indent="0" algn="just">
                <a:lnSpc>
                  <a:spcPct val="150000"/>
                </a:lnSpc>
                <a:buNone/>
              </a:pPr>
              <a:r>
                <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rPr>
                <a:t>生産性の向上や、きめ細やかなサービスを低コストで提供するために、</a:t>
              </a:r>
              <a:r>
                <a:rPr lang="en-US" altLang="ja-JP" sz="800" dirty="0">
                  <a:solidFill>
                    <a:schemeClr val="tx1">
                      <a:lumMod val="75000"/>
                      <a:lumOff val="25000"/>
                    </a:schemeClr>
                  </a:solidFill>
                  <a:latin typeface="メイリオ" panose="020B0604030504040204" pitchFamily="50" charset="-128"/>
                  <a:ea typeface="メイリオ" panose="020B0604030504040204" pitchFamily="50" charset="-128"/>
                </a:rPr>
                <a:t>IT</a:t>
              </a:r>
              <a:r>
                <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rPr>
                <a:t>ツールや</a:t>
              </a:r>
              <a:r>
                <a:rPr lang="en-US" altLang="ja-JP" sz="800" dirty="0">
                  <a:solidFill>
                    <a:schemeClr val="tx1">
                      <a:lumMod val="75000"/>
                      <a:lumOff val="25000"/>
                    </a:schemeClr>
                  </a:solidFill>
                  <a:latin typeface="メイリオ" panose="020B0604030504040204" pitchFamily="50" charset="-128"/>
                  <a:ea typeface="メイリオ" panose="020B0604030504040204" pitchFamily="50" charset="-128"/>
                </a:rPr>
                <a:t>Web</a:t>
              </a:r>
              <a:r>
                <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rPr>
                <a:t>を活用した事業活動を行うことを指します。</a:t>
              </a:r>
              <a:endParaRPr lang="en-US" altLang="ja-JP" sz="8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90" name="正方形/長方形 89">
              <a:extLst>
                <a:ext uri="{FF2B5EF4-FFF2-40B4-BE49-F238E27FC236}">
                  <a16:creationId xmlns:a16="http://schemas.microsoft.com/office/drawing/2014/main" id="{63BB4969-FB00-7142-E3BE-0D24D1723408}"/>
                </a:ext>
              </a:extLst>
            </p:cNvPr>
            <p:cNvSpPr/>
            <p:nvPr/>
          </p:nvSpPr>
          <p:spPr>
            <a:xfrm>
              <a:off x="494675" y="1104412"/>
              <a:ext cx="1443461" cy="285308"/>
            </a:xfrm>
            <a:prstGeom prst="rect">
              <a:avLst/>
            </a:prstGeom>
            <a:solidFill>
              <a:schemeClr val="bg1"/>
            </a:solidFill>
            <a:ln w="12700">
              <a:solidFill>
                <a:srgbClr val="F9D0B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solidFill>
                    <a:schemeClr val="tx1">
                      <a:lumMod val="75000"/>
                      <a:lumOff val="25000"/>
                    </a:schemeClr>
                  </a:solidFill>
                  <a:latin typeface="メイリオ" panose="020B0604030504040204" pitchFamily="50" charset="-128"/>
                  <a:ea typeface="メイリオ" panose="020B0604030504040204" pitchFamily="50" charset="-128"/>
                </a:rPr>
                <a:t>IoT</a:t>
              </a:r>
              <a:r>
                <a:rPr kumimoji="1" lang="ja-JP" altLang="en-US" sz="700" dirty="0">
                  <a:solidFill>
                    <a:schemeClr val="tx1">
                      <a:lumMod val="75000"/>
                      <a:lumOff val="25000"/>
                    </a:schemeClr>
                  </a:solidFill>
                  <a:latin typeface="メイリオ" panose="020B0604030504040204" pitchFamily="50" charset="-128"/>
                  <a:ea typeface="メイリオ" panose="020B0604030504040204" pitchFamily="50" charset="-128"/>
                </a:rPr>
                <a:t>技術活用による</a:t>
              </a:r>
              <a:endParaRPr kumimoji="1" lang="en-US" altLang="ja-JP" sz="700" dirty="0">
                <a:solidFill>
                  <a:schemeClr val="tx1">
                    <a:lumMod val="75000"/>
                    <a:lumOff val="25000"/>
                  </a:schemeClr>
                </a:solidFill>
                <a:latin typeface="メイリオ" panose="020B0604030504040204" pitchFamily="50" charset="-128"/>
                <a:ea typeface="メイリオ" panose="020B0604030504040204" pitchFamily="50" charset="-128"/>
              </a:endParaRPr>
            </a:p>
            <a:p>
              <a:pPr algn="ctr"/>
              <a:r>
                <a:rPr kumimoji="1" lang="ja-JP" altLang="en-US" sz="700" dirty="0">
                  <a:solidFill>
                    <a:schemeClr val="tx1">
                      <a:lumMod val="75000"/>
                      <a:lumOff val="25000"/>
                    </a:schemeClr>
                  </a:solidFill>
                  <a:latin typeface="メイリオ" panose="020B0604030504040204" pitchFamily="50" charset="-128"/>
                  <a:ea typeface="メイリオ" panose="020B0604030504040204" pitchFamily="50" charset="-128"/>
                </a:rPr>
                <a:t>生産工程の見える化</a:t>
              </a:r>
            </a:p>
          </p:txBody>
        </p:sp>
        <p:sp>
          <p:nvSpPr>
            <p:cNvPr id="91" name="正方形/長方形 90">
              <a:extLst>
                <a:ext uri="{FF2B5EF4-FFF2-40B4-BE49-F238E27FC236}">
                  <a16:creationId xmlns:a16="http://schemas.microsoft.com/office/drawing/2014/main" id="{4546681F-6444-E978-1549-9BF0EC4360AB}"/>
                </a:ext>
              </a:extLst>
            </p:cNvPr>
            <p:cNvSpPr/>
            <p:nvPr/>
          </p:nvSpPr>
          <p:spPr>
            <a:xfrm>
              <a:off x="2097768" y="1104412"/>
              <a:ext cx="1443461" cy="285308"/>
            </a:xfrm>
            <a:prstGeom prst="rect">
              <a:avLst/>
            </a:prstGeom>
            <a:solidFill>
              <a:schemeClr val="bg1"/>
            </a:solidFill>
            <a:ln w="12700">
              <a:solidFill>
                <a:srgbClr val="F9D0B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solidFill>
                    <a:schemeClr val="tx1">
                      <a:lumMod val="75000"/>
                      <a:lumOff val="25000"/>
                    </a:schemeClr>
                  </a:solidFill>
                  <a:latin typeface="メイリオ" panose="020B0604030504040204" pitchFamily="50" charset="-128"/>
                  <a:ea typeface="メイリオ" panose="020B0604030504040204" pitchFamily="50" charset="-128"/>
                </a:rPr>
                <a:t>Web</a:t>
              </a:r>
              <a:r>
                <a:rPr kumimoji="1" lang="ja-JP" altLang="en-US" sz="700" dirty="0">
                  <a:solidFill>
                    <a:schemeClr val="tx1">
                      <a:lumMod val="75000"/>
                      <a:lumOff val="25000"/>
                    </a:schemeClr>
                  </a:solidFill>
                  <a:latin typeface="メイリオ" panose="020B0604030504040204" pitchFamily="50" charset="-128"/>
                  <a:ea typeface="メイリオ" panose="020B0604030504040204" pitchFamily="50" charset="-128"/>
                </a:rPr>
                <a:t>媒体を活用した</a:t>
              </a:r>
              <a:endParaRPr kumimoji="1" lang="en-US" altLang="ja-JP" sz="700" dirty="0">
                <a:solidFill>
                  <a:schemeClr val="tx1">
                    <a:lumMod val="75000"/>
                    <a:lumOff val="25000"/>
                  </a:schemeClr>
                </a:solidFill>
                <a:latin typeface="メイリオ" panose="020B0604030504040204" pitchFamily="50" charset="-128"/>
                <a:ea typeface="メイリオ" panose="020B0604030504040204" pitchFamily="50" charset="-128"/>
              </a:endParaRPr>
            </a:p>
            <a:p>
              <a:pPr algn="ctr"/>
              <a:r>
                <a:rPr kumimoji="1" lang="ja-JP" altLang="en-US" sz="700" dirty="0">
                  <a:solidFill>
                    <a:schemeClr val="tx1">
                      <a:lumMod val="75000"/>
                      <a:lumOff val="25000"/>
                    </a:schemeClr>
                  </a:solidFill>
                  <a:latin typeface="メイリオ" panose="020B0604030504040204" pitchFamily="50" charset="-128"/>
                  <a:ea typeface="メイリオ" panose="020B0604030504040204" pitchFamily="50" charset="-128"/>
                </a:rPr>
                <a:t>営業、製品販売</a:t>
              </a:r>
            </a:p>
          </p:txBody>
        </p:sp>
        <p:sp>
          <p:nvSpPr>
            <p:cNvPr id="105" name="正方形/長方形 104">
              <a:extLst>
                <a:ext uri="{FF2B5EF4-FFF2-40B4-BE49-F238E27FC236}">
                  <a16:creationId xmlns:a16="http://schemas.microsoft.com/office/drawing/2014/main" id="{A32944CA-D9BB-A857-A462-60A9250A2C23}"/>
                </a:ext>
              </a:extLst>
            </p:cNvPr>
            <p:cNvSpPr/>
            <p:nvPr/>
          </p:nvSpPr>
          <p:spPr>
            <a:xfrm>
              <a:off x="2090666" y="1435936"/>
              <a:ext cx="1443461" cy="285308"/>
            </a:xfrm>
            <a:prstGeom prst="rect">
              <a:avLst/>
            </a:prstGeom>
            <a:solidFill>
              <a:schemeClr val="bg1"/>
            </a:solidFill>
            <a:ln w="12700">
              <a:solidFill>
                <a:srgbClr val="F9D0B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solidFill>
                    <a:schemeClr val="tx1">
                      <a:lumMod val="75000"/>
                      <a:lumOff val="25000"/>
                    </a:schemeClr>
                  </a:solidFill>
                  <a:latin typeface="メイリオ" panose="020B0604030504040204" pitchFamily="50" charset="-128"/>
                  <a:ea typeface="メイリオ" panose="020B0604030504040204" pitchFamily="50" charset="-128"/>
                </a:rPr>
                <a:t>AI</a:t>
              </a:r>
              <a:r>
                <a:rPr kumimoji="1" lang="ja-JP" altLang="en-US" sz="700" dirty="0">
                  <a:solidFill>
                    <a:schemeClr val="tx1">
                      <a:lumMod val="75000"/>
                      <a:lumOff val="25000"/>
                    </a:schemeClr>
                  </a:solidFill>
                  <a:latin typeface="メイリオ" panose="020B0604030504040204" pitchFamily="50" charset="-128"/>
                  <a:ea typeface="メイリオ" panose="020B0604030504040204" pitchFamily="50" charset="-128"/>
                </a:rPr>
                <a:t>を活用した業務の</a:t>
              </a:r>
              <a:endParaRPr kumimoji="1" lang="en-US" altLang="ja-JP" sz="700" dirty="0">
                <a:solidFill>
                  <a:schemeClr val="tx1">
                    <a:lumMod val="75000"/>
                    <a:lumOff val="25000"/>
                  </a:schemeClr>
                </a:solidFill>
                <a:latin typeface="メイリオ" panose="020B0604030504040204" pitchFamily="50" charset="-128"/>
                <a:ea typeface="メイリオ" panose="020B0604030504040204" pitchFamily="50" charset="-128"/>
              </a:endParaRPr>
            </a:p>
            <a:p>
              <a:pPr algn="ctr"/>
              <a:r>
                <a:rPr kumimoji="1" lang="ja-JP" altLang="en-US" sz="700" dirty="0">
                  <a:solidFill>
                    <a:schemeClr val="tx1">
                      <a:lumMod val="75000"/>
                      <a:lumOff val="25000"/>
                    </a:schemeClr>
                  </a:solidFill>
                  <a:latin typeface="メイリオ" panose="020B0604030504040204" pitchFamily="50" charset="-128"/>
                  <a:ea typeface="メイリオ" panose="020B0604030504040204" pitchFamily="50" charset="-128"/>
                </a:rPr>
                <a:t>一元管理、効率化</a:t>
              </a:r>
            </a:p>
          </p:txBody>
        </p:sp>
        <p:sp>
          <p:nvSpPr>
            <p:cNvPr id="112" name="正方形/長方形 111">
              <a:extLst>
                <a:ext uri="{FF2B5EF4-FFF2-40B4-BE49-F238E27FC236}">
                  <a16:creationId xmlns:a16="http://schemas.microsoft.com/office/drawing/2014/main" id="{D7A5F7A6-9830-101E-237D-2317F1119E82}"/>
                </a:ext>
              </a:extLst>
            </p:cNvPr>
            <p:cNvSpPr/>
            <p:nvPr/>
          </p:nvSpPr>
          <p:spPr>
            <a:xfrm>
              <a:off x="497630" y="1435936"/>
              <a:ext cx="1443461" cy="285308"/>
            </a:xfrm>
            <a:prstGeom prst="rect">
              <a:avLst/>
            </a:prstGeom>
            <a:solidFill>
              <a:schemeClr val="bg1"/>
            </a:solidFill>
            <a:ln w="12700">
              <a:solidFill>
                <a:srgbClr val="F9D0B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lumMod val="75000"/>
                      <a:lumOff val="25000"/>
                    </a:schemeClr>
                  </a:solidFill>
                  <a:latin typeface="メイリオ" panose="020B0604030504040204" pitchFamily="50" charset="-128"/>
                  <a:ea typeface="メイリオ" panose="020B0604030504040204" pitchFamily="50" charset="-128"/>
                </a:rPr>
                <a:t>顧客データを活用した</a:t>
              </a:r>
              <a:endParaRPr kumimoji="1" lang="en-US" altLang="ja-JP" sz="700" dirty="0">
                <a:solidFill>
                  <a:schemeClr val="tx1">
                    <a:lumMod val="75000"/>
                    <a:lumOff val="25000"/>
                  </a:schemeClr>
                </a:solidFill>
                <a:latin typeface="メイリオ" panose="020B0604030504040204" pitchFamily="50" charset="-128"/>
                <a:ea typeface="メイリオ" panose="020B0604030504040204" pitchFamily="50" charset="-128"/>
              </a:endParaRPr>
            </a:p>
            <a:p>
              <a:pPr algn="ctr"/>
              <a:r>
                <a:rPr kumimoji="1" lang="ja-JP" altLang="en-US" sz="700" dirty="0">
                  <a:solidFill>
                    <a:schemeClr val="tx1">
                      <a:lumMod val="75000"/>
                      <a:lumOff val="25000"/>
                    </a:schemeClr>
                  </a:solidFill>
                  <a:latin typeface="メイリオ" panose="020B0604030504040204" pitchFamily="50" charset="-128"/>
                  <a:ea typeface="メイリオ" panose="020B0604030504040204" pitchFamily="50" charset="-128"/>
                </a:rPr>
                <a:t>新サービスの提案</a:t>
              </a:r>
            </a:p>
          </p:txBody>
        </p:sp>
        <p:sp>
          <p:nvSpPr>
            <p:cNvPr id="114" name="Text 5">
              <a:extLst>
                <a:ext uri="{FF2B5EF4-FFF2-40B4-BE49-F238E27FC236}">
                  <a16:creationId xmlns:a16="http://schemas.microsoft.com/office/drawing/2014/main" id="{74EA125C-16F2-D591-0345-5BD20B06F8B0}"/>
                </a:ext>
              </a:extLst>
            </p:cNvPr>
            <p:cNvSpPr txBox="1"/>
            <p:nvPr/>
          </p:nvSpPr>
          <p:spPr>
            <a:xfrm>
              <a:off x="3863274" y="280138"/>
              <a:ext cx="1497244" cy="214862"/>
            </a:xfrm>
            <a:prstGeom prst="rect">
              <a:avLst/>
            </a:prstGeom>
            <a:noFill/>
            <a:ln/>
          </p:spPr>
          <p:txBody>
            <a:bodyPr wrap="square" lIns="0" tIns="36000" rIns="0" bIns="0" rtlCol="0" anchor="t">
              <a:spAutoFit/>
            </a:bodyPr>
            <a:lstStyle/>
            <a:p>
              <a:pPr marL="0" indent="0" algn="l">
                <a:lnSpc>
                  <a:spcPct val="116000"/>
                </a:lnSpc>
                <a:buNone/>
              </a:pPr>
              <a:r>
                <a:rPr lang="ja-JP" altLang="en-US" sz="1000" b="1" dirty="0">
                  <a:solidFill>
                    <a:srgbClr val="EB6DA5"/>
                  </a:solidFill>
                  <a:latin typeface="メイリオ" panose="020B0604030504040204" pitchFamily="50" charset="-128"/>
                  <a:ea typeface="メイリオ" panose="020B0604030504040204" pitchFamily="50" charset="-128"/>
                </a:rPr>
                <a:t>（</a:t>
              </a:r>
              <a:r>
                <a:rPr lang="en-US" altLang="ja-JP" sz="1000" b="1" dirty="0">
                  <a:solidFill>
                    <a:srgbClr val="EB6DA5"/>
                  </a:solidFill>
                  <a:latin typeface="メイリオ" panose="020B0604030504040204" pitchFamily="50" charset="-128"/>
                  <a:ea typeface="メイリオ" panose="020B0604030504040204" pitchFamily="50" charset="-128"/>
                </a:rPr>
                <a:t>※2</a:t>
              </a:r>
              <a:r>
                <a:rPr lang="ja-JP" altLang="en-US" sz="1000" b="1" dirty="0">
                  <a:solidFill>
                    <a:srgbClr val="EB6DA5"/>
                  </a:solidFill>
                  <a:latin typeface="メイリオ" panose="020B0604030504040204" pitchFamily="50" charset="-128"/>
                  <a:ea typeface="メイリオ" panose="020B0604030504040204" pitchFamily="50" charset="-128"/>
                </a:rPr>
                <a:t>）</a:t>
              </a:r>
              <a:r>
                <a:rPr lang="en-US" altLang="ja-JP" sz="1000" b="1" dirty="0">
                  <a:solidFill>
                    <a:srgbClr val="EB6DA5"/>
                  </a:solidFill>
                  <a:latin typeface="メイリオ" panose="020B0604030504040204" pitchFamily="50" charset="-128"/>
                  <a:ea typeface="メイリオ" panose="020B0604030504040204" pitchFamily="50" charset="-128"/>
                </a:rPr>
                <a:t>Society5.0</a:t>
              </a:r>
              <a:r>
                <a:rPr lang="ja-JP" altLang="en-US" sz="1000" b="1" dirty="0">
                  <a:solidFill>
                    <a:srgbClr val="EB6DA5"/>
                  </a:solidFill>
                  <a:latin typeface="メイリオ" panose="020B0604030504040204" pitchFamily="50" charset="-128"/>
                  <a:ea typeface="メイリオ" panose="020B0604030504040204" pitchFamily="50" charset="-128"/>
                </a:rPr>
                <a:t>とは</a:t>
              </a:r>
              <a:endParaRPr lang="en-US" sz="1000" dirty="0">
                <a:solidFill>
                  <a:srgbClr val="EB6DA5"/>
                </a:solidFill>
                <a:latin typeface="メイリオ" panose="020B0604030504040204" pitchFamily="50" charset="-128"/>
                <a:ea typeface="メイリオ" panose="020B0604030504040204" pitchFamily="50" charset="-128"/>
              </a:endParaRPr>
            </a:p>
          </p:txBody>
        </p:sp>
        <p:sp>
          <p:nvSpPr>
            <p:cNvPr id="115" name="Text 9">
              <a:extLst>
                <a:ext uri="{FF2B5EF4-FFF2-40B4-BE49-F238E27FC236}">
                  <a16:creationId xmlns:a16="http://schemas.microsoft.com/office/drawing/2014/main" id="{27B350D2-59DB-C5BE-E5CF-CD680CBD9C3E}"/>
                </a:ext>
              </a:extLst>
            </p:cNvPr>
            <p:cNvSpPr txBox="1"/>
            <p:nvPr/>
          </p:nvSpPr>
          <p:spPr>
            <a:xfrm>
              <a:off x="3902166" y="528072"/>
              <a:ext cx="3204217" cy="553998"/>
            </a:xfrm>
            <a:prstGeom prst="rect">
              <a:avLst/>
            </a:prstGeom>
            <a:noFill/>
            <a:ln/>
          </p:spPr>
          <p:txBody>
            <a:bodyPr wrap="square" lIns="0" tIns="0" rIns="0" bIns="0" rtlCol="0" anchor="t">
              <a:spAutoFit/>
            </a:bodyPr>
            <a:lstStyle/>
            <a:p>
              <a:pPr marL="0" indent="0" algn="just">
                <a:lnSpc>
                  <a:spcPct val="150000"/>
                </a:lnSpc>
                <a:buNone/>
              </a:pPr>
              <a:r>
                <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rPr>
                <a:t>政府が「目指すべき未来社会」として提唱している、</a:t>
              </a:r>
              <a:r>
                <a:rPr lang="en-US" altLang="ja-JP" sz="800" dirty="0">
                  <a:solidFill>
                    <a:schemeClr val="tx1">
                      <a:lumMod val="75000"/>
                      <a:lumOff val="25000"/>
                    </a:schemeClr>
                  </a:solidFill>
                  <a:latin typeface="メイリオ" panose="020B0604030504040204" pitchFamily="50" charset="-128"/>
                  <a:ea typeface="メイリオ" panose="020B0604030504040204" pitchFamily="50" charset="-128"/>
                </a:rPr>
                <a:t>AI</a:t>
              </a:r>
              <a:r>
                <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rPr>
                <a:t>や</a:t>
              </a:r>
              <a:r>
                <a:rPr lang="en-US" altLang="ja-JP" sz="800" dirty="0">
                  <a:solidFill>
                    <a:schemeClr val="tx1">
                      <a:lumMod val="75000"/>
                      <a:lumOff val="25000"/>
                    </a:schemeClr>
                  </a:solidFill>
                  <a:latin typeface="メイリオ" panose="020B0604030504040204" pitchFamily="50" charset="-128"/>
                  <a:ea typeface="メイリオ" panose="020B0604030504040204" pitchFamily="50" charset="-128"/>
                </a:rPr>
                <a:t>IoT</a:t>
              </a:r>
              <a:r>
                <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rPr>
                <a:t>、ロボットなど革新技術をあらゆる産業や社会に取り入れることにより、経済発展と社会課題解決を両立する、人間中心社会のことを指します。</a:t>
              </a:r>
              <a:endParaRPr lang="en-US" altLang="ja-JP" sz="8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119" name="Text 9">
              <a:extLst>
                <a:ext uri="{FF2B5EF4-FFF2-40B4-BE49-F238E27FC236}">
                  <a16:creationId xmlns:a16="http://schemas.microsoft.com/office/drawing/2014/main" id="{E6A1FA2B-E4B7-02C8-AADD-F4ABF22F6D3C}"/>
                </a:ext>
              </a:extLst>
            </p:cNvPr>
            <p:cNvSpPr txBox="1"/>
            <p:nvPr/>
          </p:nvSpPr>
          <p:spPr>
            <a:xfrm>
              <a:off x="429530" y="922854"/>
              <a:ext cx="1339557" cy="209673"/>
            </a:xfrm>
            <a:prstGeom prst="rect">
              <a:avLst/>
            </a:prstGeom>
            <a:noFill/>
            <a:ln/>
          </p:spPr>
          <p:txBody>
            <a:bodyPr wrap="none" lIns="0" tIns="0" rIns="0" bIns="72000" rtlCol="0" anchor="ctr" anchorCtr="0">
              <a:noAutofit/>
            </a:bodyPr>
            <a:lstStyle/>
            <a:p>
              <a:pPr marL="0" indent="0" algn="ctr">
                <a:lnSpc>
                  <a:spcPts val="2000"/>
                </a:lnSpc>
                <a:buNone/>
              </a:pPr>
              <a:r>
                <a:rPr lang="ja-JP" altLang="en-US" sz="700" dirty="0">
                  <a:solidFill>
                    <a:schemeClr val="tx1">
                      <a:lumMod val="75000"/>
                      <a:lumOff val="25000"/>
                    </a:schemeClr>
                  </a:solidFill>
                  <a:latin typeface="メイリオ" panose="020B0604030504040204" pitchFamily="50" charset="-128"/>
                  <a:ea typeface="メイリオ" panose="020B0604030504040204" pitchFamily="50" charset="-128"/>
                </a:rPr>
                <a:t>（デジタル技術の活用の具体例）</a:t>
              </a:r>
              <a:endParaRPr lang="en-US" altLang="ja-JP" sz="7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120" name="Text 9">
              <a:extLst>
                <a:ext uri="{FF2B5EF4-FFF2-40B4-BE49-F238E27FC236}">
                  <a16:creationId xmlns:a16="http://schemas.microsoft.com/office/drawing/2014/main" id="{4CCED2F4-8D8A-65B8-374E-FCDA8174C49F}"/>
                </a:ext>
              </a:extLst>
            </p:cNvPr>
            <p:cNvSpPr txBox="1"/>
            <p:nvPr/>
          </p:nvSpPr>
          <p:spPr>
            <a:xfrm>
              <a:off x="3983615" y="1252008"/>
              <a:ext cx="1339557" cy="209673"/>
            </a:xfrm>
            <a:prstGeom prst="rect">
              <a:avLst/>
            </a:prstGeom>
            <a:noFill/>
            <a:ln/>
          </p:spPr>
          <p:txBody>
            <a:bodyPr wrap="none" lIns="0" tIns="0" rIns="0" bIns="72000" rtlCol="0" anchor="ctr" anchorCtr="0">
              <a:noAutofit/>
            </a:bodyPr>
            <a:lstStyle/>
            <a:p>
              <a:pPr marL="0" indent="0">
                <a:lnSpc>
                  <a:spcPts val="2000"/>
                </a:lnSpc>
                <a:buNone/>
              </a:pPr>
              <a:r>
                <a:rPr lang="ja-JP" altLang="en-US" sz="700" dirty="0">
                  <a:solidFill>
                    <a:schemeClr val="tx1">
                      <a:lumMod val="75000"/>
                      <a:lumOff val="25000"/>
                    </a:schemeClr>
                  </a:solidFill>
                  <a:latin typeface="メイリオ" panose="020B0604030504040204" pitchFamily="50" charset="-128"/>
                  <a:ea typeface="メイリオ" panose="020B0604030504040204" pitchFamily="50" charset="-128"/>
                </a:rPr>
                <a:t>（</a:t>
              </a:r>
              <a:r>
                <a:rPr lang="en-US" altLang="ja-JP" sz="700" dirty="0">
                  <a:solidFill>
                    <a:schemeClr val="tx1">
                      <a:lumMod val="75000"/>
                      <a:lumOff val="25000"/>
                    </a:schemeClr>
                  </a:solidFill>
                  <a:latin typeface="メイリオ" panose="020B0604030504040204" pitchFamily="50" charset="-128"/>
                  <a:ea typeface="メイリオ" panose="020B0604030504040204" pitchFamily="50" charset="-128"/>
                </a:rPr>
                <a:t>Society5.0</a:t>
              </a:r>
              <a:r>
                <a:rPr lang="ja-JP" altLang="en-US" sz="700" dirty="0">
                  <a:solidFill>
                    <a:schemeClr val="tx1">
                      <a:lumMod val="75000"/>
                      <a:lumOff val="25000"/>
                    </a:schemeClr>
                  </a:solidFill>
                  <a:latin typeface="メイリオ" panose="020B0604030504040204" pitchFamily="50" charset="-128"/>
                  <a:ea typeface="メイリオ" panose="020B0604030504040204" pitchFamily="50" charset="-128"/>
                </a:rPr>
                <a:t>の具体例）</a:t>
              </a:r>
              <a:endParaRPr lang="en-US" altLang="ja-JP" sz="7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grpSp>
      <p:cxnSp>
        <p:nvCxnSpPr>
          <p:cNvPr id="121" name="直線コネクタ 120"/>
          <p:cNvCxnSpPr/>
          <p:nvPr/>
        </p:nvCxnSpPr>
        <p:spPr>
          <a:xfrm>
            <a:off x="0" y="1807135"/>
            <a:ext cx="7559675"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5" name="正方形/長方形 24"/>
          <p:cNvSpPr/>
          <p:nvPr/>
        </p:nvSpPr>
        <p:spPr>
          <a:xfrm>
            <a:off x="237622" y="1896297"/>
            <a:ext cx="6941573" cy="323850"/>
          </a:xfrm>
          <a:prstGeom prst="rect">
            <a:avLst/>
          </a:prstGeom>
          <a:solidFill>
            <a:srgbClr val="EB6D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Text 5">
            <a:extLst>
              <a:ext uri="{FF2B5EF4-FFF2-40B4-BE49-F238E27FC236}">
                <a16:creationId xmlns:a16="http://schemas.microsoft.com/office/drawing/2014/main" id="{AA533379-9246-1F93-7A15-98C42C38FDF3}"/>
              </a:ext>
            </a:extLst>
          </p:cNvPr>
          <p:cNvSpPr txBox="1"/>
          <p:nvPr/>
        </p:nvSpPr>
        <p:spPr>
          <a:xfrm>
            <a:off x="1754807" y="1938307"/>
            <a:ext cx="4006238" cy="249940"/>
          </a:xfrm>
          <a:prstGeom prst="rect">
            <a:avLst/>
          </a:prstGeom>
          <a:noFill/>
          <a:ln/>
        </p:spPr>
        <p:txBody>
          <a:bodyPr wrap="square" lIns="0" tIns="0" rIns="0" bIns="0" rtlCol="0" anchor="t">
            <a:spAutoFit/>
          </a:bodyPr>
          <a:lstStyle/>
          <a:p>
            <a:pPr marL="0" indent="0" algn="ctr">
              <a:lnSpc>
                <a:spcPct val="116000"/>
              </a:lnSpc>
              <a:buNone/>
            </a:pPr>
            <a:r>
              <a:rPr lang="ja-JP" altLang="en-US" sz="1400" b="1" dirty="0">
                <a:solidFill>
                  <a:schemeClr val="bg1"/>
                </a:solidFill>
                <a:latin typeface="メイリオ" panose="020B0604030504040204" pitchFamily="50" charset="-128"/>
                <a:ea typeface="メイリオ" panose="020B0604030504040204" pitchFamily="50" charset="-128"/>
              </a:rPr>
              <a:t>申 請 方 法 と 支 援 金 交 付 ま で の 流 </a:t>
            </a:r>
            <a:r>
              <a:rPr lang="ja-JP" altLang="en-US" sz="1400" b="1" dirty="0" err="1">
                <a:solidFill>
                  <a:schemeClr val="bg1"/>
                </a:solidFill>
                <a:latin typeface="メイリオ" panose="020B0604030504040204" pitchFamily="50" charset="-128"/>
                <a:ea typeface="メイリオ" panose="020B0604030504040204" pitchFamily="50" charset="-128"/>
              </a:rPr>
              <a:t>れ</a:t>
            </a:r>
            <a:endParaRPr lang="en-US" sz="1400" dirty="0">
              <a:solidFill>
                <a:schemeClr val="bg1"/>
              </a:solidFill>
              <a:latin typeface="メイリオ" panose="020B0604030504040204" pitchFamily="50" charset="-128"/>
              <a:ea typeface="メイリオ" panose="020B0604030504040204" pitchFamily="50" charset="-128"/>
            </a:endParaRPr>
          </a:p>
        </p:txBody>
      </p:sp>
      <p:cxnSp>
        <p:nvCxnSpPr>
          <p:cNvPr id="124" name="直線コネクタ 123"/>
          <p:cNvCxnSpPr/>
          <p:nvPr/>
        </p:nvCxnSpPr>
        <p:spPr>
          <a:xfrm>
            <a:off x="1565026" y="3306965"/>
            <a:ext cx="5144675"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27" name="Text 9">
            <a:extLst>
              <a:ext uri="{FF2B5EF4-FFF2-40B4-BE49-F238E27FC236}">
                <a16:creationId xmlns:a16="http://schemas.microsoft.com/office/drawing/2014/main" id="{27C236F8-0FC6-F835-8B30-9B786617F61F}"/>
              </a:ext>
            </a:extLst>
          </p:cNvPr>
          <p:cNvSpPr txBox="1"/>
          <p:nvPr/>
        </p:nvSpPr>
        <p:spPr>
          <a:xfrm>
            <a:off x="4377098" y="2773461"/>
            <a:ext cx="2390363" cy="461665"/>
          </a:xfrm>
          <a:prstGeom prst="rect">
            <a:avLst/>
          </a:prstGeom>
          <a:noFill/>
          <a:ln/>
        </p:spPr>
        <p:txBody>
          <a:bodyPr wrap="square" lIns="0" tIns="0" rIns="0" bIns="0" rtlCol="0" anchor="t">
            <a:spAutoFit/>
          </a:bodyPr>
          <a:lstStyle/>
          <a:p>
            <a:pPr marL="0" indent="0">
              <a:lnSpc>
                <a:spcPts val="1800"/>
              </a:lnSpc>
              <a:buNone/>
            </a:pPr>
            <a:r>
              <a:rPr lang="en-US" altLang="ja-JP" sz="900" b="1" dirty="0">
                <a:solidFill>
                  <a:srgbClr val="EB6DA5"/>
                </a:solidFill>
                <a:latin typeface="メイリオ" panose="020B0604030504040204" pitchFamily="50" charset="-128"/>
                <a:ea typeface="メイリオ" panose="020B0604030504040204" pitchFamily="50" charset="-128"/>
              </a:rPr>
              <a:t>【</a:t>
            </a:r>
            <a:r>
              <a:rPr lang="ja-JP" altLang="en-US" sz="900" b="1" dirty="0">
                <a:solidFill>
                  <a:srgbClr val="EB6DA5"/>
                </a:solidFill>
                <a:latin typeface="メイリオ" panose="020B0604030504040204" pitchFamily="50" charset="-128"/>
                <a:ea typeface="メイリオ" panose="020B0604030504040204" pitchFamily="50" charset="-128"/>
              </a:rPr>
              <a:t>申請書類提出先</a:t>
            </a:r>
            <a:r>
              <a:rPr lang="en-US" altLang="ja-JP" sz="900" b="1" dirty="0">
                <a:solidFill>
                  <a:srgbClr val="EB6DA5"/>
                </a:solidFill>
                <a:latin typeface="メイリオ" panose="020B0604030504040204" pitchFamily="50" charset="-128"/>
                <a:ea typeface="メイリオ" panose="020B0604030504040204" pitchFamily="50" charset="-128"/>
              </a:rPr>
              <a:t>】</a:t>
            </a:r>
          </a:p>
          <a:p>
            <a:pPr marL="0" indent="0">
              <a:lnSpc>
                <a:spcPts val="1800"/>
              </a:lnSpc>
              <a:buNone/>
            </a:pPr>
            <a:r>
              <a:rPr lang="en-US" altLang="ja-JP" sz="1400" b="1" dirty="0">
                <a:solidFill>
                  <a:srgbClr val="EB6DA5"/>
                </a:solidFill>
                <a:latin typeface="メイリオ" panose="020B0604030504040204" pitchFamily="50" charset="-128"/>
                <a:ea typeface="メイリオ" panose="020B0604030504040204" pitchFamily="50" charset="-128"/>
              </a:rPr>
              <a:t> </a:t>
            </a:r>
            <a:r>
              <a:rPr lang="en-US" altLang="ja-JP" sz="1200" b="1" dirty="0">
                <a:solidFill>
                  <a:srgbClr val="EB6DA5"/>
                </a:solidFill>
                <a:latin typeface="メイリオ" panose="020B0604030504040204" pitchFamily="50" charset="-128"/>
                <a:ea typeface="メイリオ" panose="020B0604030504040204" pitchFamily="50" charset="-128"/>
              </a:rPr>
              <a:t>kigyo@optic-shienkin.or.jp</a:t>
            </a:r>
          </a:p>
        </p:txBody>
      </p:sp>
      <p:grpSp>
        <p:nvGrpSpPr>
          <p:cNvPr id="18" name="グループ化 17">
            <a:extLst>
              <a:ext uri="{FF2B5EF4-FFF2-40B4-BE49-F238E27FC236}">
                <a16:creationId xmlns:a16="http://schemas.microsoft.com/office/drawing/2014/main" id="{055081F5-D123-5027-AC00-C59A579DECE3}"/>
              </a:ext>
            </a:extLst>
          </p:cNvPr>
          <p:cNvGrpSpPr/>
          <p:nvPr/>
        </p:nvGrpSpPr>
        <p:grpSpPr>
          <a:xfrm>
            <a:off x="4394238" y="2341818"/>
            <a:ext cx="2209762" cy="394980"/>
            <a:chOff x="5049931" y="2393134"/>
            <a:chExt cx="1963202" cy="394980"/>
          </a:xfrm>
        </p:grpSpPr>
        <p:grpSp>
          <p:nvGrpSpPr>
            <p:cNvPr id="41" name="グループ化 40"/>
            <p:cNvGrpSpPr/>
            <p:nvPr/>
          </p:nvGrpSpPr>
          <p:grpSpPr>
            <a:xfrm>
              <a:off x="5049931" y="2461676"/>
              <a:ext cx="437776" cy="315641"/>
              <a:chOff x="5233583" y="2569422"/>
              <a:chExt cx="845032" cy="609278"/>
            </a:xfrm>
          </p:grpSpPr>
          <p:sp>
            <p:nvSpPr>
              <p:cNvPr id="28" name="角丸四角形 27"/>
              <p:cNvSpPr/>
              <p:nvPr/>
            </p:nvSpPr>
            <p:spPr>
              <a:xfrm>
                <a:off x="5233583" y="2569422"/>
                <a:ext cx="845032" cy="609278"/>
              </a:xfrm>
              <a:prstGeom prst="roundRect">
                <a:avLst/>
              </a:prstGeom>
              <a:solidFill>
                <a:schemeClr val="bg1"/>
              </a:solidFill>
              <a:ln w="28575">
                <a:solidFill>
                  <a:srgbClr val="EB6D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1" name="直線コネクタ 30"/>
              <p:cNvCxnSpPr/>
              <p:nvPr/>
            </p:nvCxnSpPr>
            <p:spPr>
              <a:xfrm>
                <a:off x="5233583" y="2664306"/>
                <a:ext cx="437777" cy="243994"/>
              </a:xfrm>
              <a:prstGeom prst="line">
                <a:avLst/>
              </a:prstGeom>
              <a:ln w="22225">
                <a:solidFill>
                  <a:srgbClr val="EB6DA5"/>
                </a:solidFill>
              </a:ln>
            </p:spPr>
            <p:style>
              <a:lnRef idx="1">
                <a:schemeClr val="accent1"/>
              </a:lnRef>
              <a:fillRef idx="0">
                <a:schemeClr val="accent1"/>
              </a:fillRef>
              <a:effectRef idx="0">
                <a:schemeClr val="accent1"/>
              </a:effectRef>
              <a:fontRef idx="minor">
                <a:schemeClr val="tx1"/>
              </a:fontRef>
            </p:style>
          </p:cxnSp>
          <p:cxnSp>
            <p:nvCxnSpPr>
              <p:cNvPr id="125" name="直線コネクタ 124"/>
              <p:cNvCxnSpPr/>
              <p:nvPr/>
            </p:nvCxnSpPr>
            <p:spPr>
              <a:xfrm flipH="1">
                <a:off x="5656100" y="2654603"/>
                <a:ext cx="422515" cy="249913"/>
              </a:xfrm>
              <a:prstGeom prst="line">
                <a:avLst/>
              </a:prstGeom>
              <a:ln w="22225">
                <a:solidFill>
                  <a:srgbClr val="EB6DA5"/>
                </a:solidFill>
              </a:ln>
            </p:spPr>
            <p:style>
              <a:lnRef idx="1">
                <a:schemeClr val="accent1"/>
              </a:lnRef>
              <a:fillRef idx="0">
                <a:schemeClr val="accent1"/>
              </a:fillRef>
              <a:effectRef idx="0">
                <a:schemeClr val="accent1"/>
              </a:effectRef>
              <a:fontRef idx="minor">
                <a:schemeClr val="tx1"/>
              </a:fontRef>
            </p:style>
          </p:cxnSp>
        </p:grpSp>
        <p:sp>
          <p:nvSpPr>
            <p:cNvPr id="129" name="Text 9">
              <a:extLst>
                <a:ext uri="{FF2B5EF4-FFF2-40B4-BE49-F238E27FC236}">
                  <a16:creationId xmlns:a16="http://schemas.microsoft.com/office/drawing/2014/main" id="{BF69065A-9804-1683-739F-FCA5F4512597}"/>
                </a:ext>
              </a:extLst>
            </p:cNvPr>
            <p:cNvSpPr txBox="1"/>
            <p:nvPr/>
          </p:nvSpPr>
          <p:spPr>
            <a:xfrm>
              <a:off x="5541583" y="2393134"/>
              <a:ext cx="1471550" cy="394980"/>
            </a:xfrm>
            <a:prstGeom prst="rect">
              <a:avLst/>
            </a:prstGeom>
            <a:noFill/>
            <a:ln/>
          </p:spPr>
          <p:txBody>
            <a:bodyPr wrap="square" lIns="0" tIns="0" rIns="0" bIns="0" rtlCol="0" anchor="t">
              <a:spAutoFit/>
            </a:bodyPr>
            <a:lstStyle/>
            <a:p>
              <a:pPr marL="0" indent="0">
                <a:lnSpc>
                  <a:spcPts val="2000"/>
                </a:lnSpc>
                <a:buNone/>
              </a:pPr>
              <a:r>
                <a:rPr lang="ja-JP" altLang="en-US" sz="900" b="1" dirty="0">
                  <a:solidFill>
                    <a:schemeClr val="tx1">
                      <a:lumMod val="75000"/>
                      <a:lumOff val="25000"/>
                    </a:schemeClr>
                  </a:solidFill>
                  <a:latin typeface="メイリオ" panose="020B0604030504040204" pitchFamily="50" charset="-128"/>
                  <a:ea typeface="メイリオ" panose="020B0604030504040204" pitchFamily="50" charset="-128"/>
                </a:rPr>
                <a:t>必ずメールでご提出ください</a:t>
              </a:r>
              <a:endParaRPr lang="en-US" altLang="ja-JP" sz="900" b="1" dirty="0">
                <a:solidFill>
                  <a:schemeClr val="tx1">
                    <a:lumMod val="75000"/>
                    <a:lumOff val="25000"/>
                  </a:schemeClr>
                </a:solidFill>
                <a:latin typeface="メイリオ" panose="020B0604030504040204" pitchFamily="50" charset="-128"/>
                <a:ea typeface="メイリオ" panose="020B0604030504040204" pitchFamily="50" charset="-128"/>
              </a:endParaRPr>
            </a:p>
            <a:p>
              <a:pPr marL="0" indent="0">
                <a:buNone/>
              </a:pPr>
              <a:r>
                <a:rPr lang="en-US" altLang="ja-JP" sz="900" b="1" dirty="0">
                  <a:solidFill>
                    <a:srgbClr val="EB6DA5"/>
                  </a:solidFill>
                  <a:latin typeface="メイリオ" panose="020B0604030504040204" pitchFamily="50" charset="-128"/>
                  <a:ea typeface="メイリオ" panose="020B0604030504040204" pitchFamily="50" charset="-128"/>
                </a:rPr>
                <a:t>(</a:t>
              </a:r>
              <a:r>
                <a:rPr lang="ja-JP" altLang="en-US" sz="900" b="1" dirty="0">
                  <a:solidFill>
                    <a:srgbClr val="EB6DA5"/>
                  </a:solidFill>
                  <a:latin typeface="メイリオ" panose="020B0604030504040204" pitchFamily="50" charset="-128"/>
                  <a:ea typeface="メイリオ" panose="020B0604030504040204" pitchFamily="50" charset="-128"/>
                </a:rPr>
                <a:t>郵送・持参による申請は不可</a:t>
              </a:r>
              <a:r>
                <a:rPr lang="en-US" altLang="ja-JP" sz="900" b="1" dirty="0">
                  <a:solidFill>
                    <a:srgbClr val="EB6DA5"/>
                  </a:solidFill>
                  <a:latin typeface="メイリオ" panose="020B0604030504040204" pitchFamily="50" charset="-128"/>
                  <a:ea typeface="メイリオ" panose="020B0604030504040204" pitchFamily="50" charset="-128"/>
                </a:rPr>
                <a:t>)</a:t>
              </a:r>
              <a:endParaRPr lang="en-US" altLang="ja-JP" sz="800" b="1" dirty="0">
                <a:solidFill>
                  <a:srgbClr val="EB6DA5"/>
                </a:solidFill>
                <a:latin typeface="メイリオ" panose="020B0604030504040204" pitchFamily="50" charset="-128"/>
                <a:ea typeface="メイリオ" panose="020B0604030504040204" pitchFamily="50" charset="-128"/>
              </a:endParaRPr>
            </a:p>
          </p:txBody>
        </p:sp>
      </p:grpSp>
      <p:cxnSp>
        <p:nvCxnSpPr>
          <p:cNvPr id="134" name="直線コネクタ 133"/>
          <p:cNvCxnSpPr/>
          <p:nvPr/>
        </p:nvCxnSpPr>
        <p:spPr>
          <a:xfrm>
            <a:off x="3746516" y="520391"/>
            <a:ext cx="0" cy="1193055"/>
          </a:xfrm>
          <a:prstGeom prst="line">
            <a:avLst/>
          </a:prstGeom>
          <a:ln w="9525" cap="rnd">
            <a:solidFill>
              <a:schemeClr val="bg1">
                <a:lumMod val="85000"/>
              </a:schemeClr>
            </a:solidFill>
            <a:round/>
          </a:ln>
        </p:spPr>
        <p:style>
          <a:lnRef idx="1">
            <a:schemeClr val="accent1"/>
          </a:lnRef>
          <a:fillRef idx="0">
            <a:schemeClr val="accent1"/>
          </a:fillRef>
          <a:effectRef idx="0">
            <a:schemeClr val="accent1"/>
          </a:effectRef>
          <a:fontRef idx="minor">
            <a:schemeClr val="tx1"/>
          </a:fontRef>
        </p:style>
      </p:cxnSp>
      <p:sp>
        <p:nvSpPr>
          <p:cNvPr id="142" name="正方形/長方形 141">
            <a:extLst>
              <a:ext uri="{FF2B5EF4-FFF2-40B4-BE49-F238E27FC236}">
                <a16:creationId xmlns:a16="http://schemas.microsoft.com/office/drawing/2014/main" id="{C024B051-1565-CE55-848C-1BDC322249DA}"/>
              </a:ext>
            </a:extLst>
          </p:cNvPr>
          <p:cNvSpPr/>
          <p:nvPr/>
        </p:nvSpPr>
        <p:spPr>
          <a:xfrm>
            <a:off x="351910" y="9571108"/>
            <a:ext cx="707270" cy="249941"/>
          </a:xfrm>
          <a:prstGeom prst="rect">
            <a:avLst/>
          </a:prstGeom>
          <a:solidFill>
            <a:srgbClr val="EB6DA5"/>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36000" rIns="0" bIns="0" rtlCol="0" anchor="ctr"/>
          <a:lstStyle/>
          <a:p>
            <a:pPr algn="ctr"/>
            <a:r>
              <a:rPr kumimoji="1" lang="ja-JP" altLang="en-US" sz="1050" b="1" dirty="0">
                <a:latin typeface="メイリオ" panose="020B0604030504040204" pitchFamily="50" charset="-128"/>
                <a:ea typeface="メイリオ" panose="020B0604030504040204" pitchFamily="50" charset="-128"/>
              </a:rPr>
              <a:t>申込締切</a:t>
            </a:r>
          </a:p>
        </p:txBody>
      </p:sp>
      <p:cxnSp>
        <p:nvCxnSpPr>
          <p:cNvPr id="143" name="直線コネクタ 142"/>
          <p:cNvCxnSpPr>
            <a:cxnSpLocks/>
          </p:cNvCxnSpPr>
          <p:nvPr/>
        </p:nvCxnSpPr>
        <p:spPr>
          <a:xfrm flipV="1">
            <a:off x="335162" y="6297927"/>
            <a:ext cx="3444675" cy="7800"/>
          </a:xfrm>
          <a:prstGeom prst="line">
            <a:avLst/>
          </a:prstGeom>
          <a:ln w="12700">
            <a:solidFill>
              <a:srgbClr val="EB6DA5"/>
            </a:solidFill>
          </a:ln>
        </p:spPr>
        <p:style>
          <a:lnRef idx="1">
            <a:schemeClr val="accent1"/>
          </a:lnRef>
          <a:fillRef idx="0">
            <a:schemeClr val="accent1"/>
          </a:fillRef>
          <a:effectRef idx="0">
            <a:schemeClr val="accent1"/>
          </a:effectRef>
          <a:fontRef idx="minor">
            <a:schemeClr val="tx1"/>
          </a:fontRef>
        </p:style>
      </p:cxnSp>
      <p:cxnSp>
        <p:nvCxnSpPr>
          <p:cNvPr id="145" name="直線コネクタ 144"/>
          <p:cNvCxnSpPr>
            <a:cxnSpLocks/>
          </p:cNvCxnSpPr>
          <p:nvPr/>
        </p:nvCxnSpPr>
        <p:spPr>
          <a:xfrm>
            <a:off x="4221127" y="6285530"/>
            <a:ext cx="2883341" cy="0"/>
          </a:xfrm>
          <a:prstGeom prst="line">
            <a:avLst/>
          </a:prstGeom>
          <a:ln w="12700">
            <a:solidFill>
              <a:srgbClr val="94563B"/>
            </a:solidFill>
          </a:ln>
        </p:spPr>
        <p:style>
          <a:lnRef idx="1">
            <a:schemeClr val="accent1"/>
          </a:lnRef>
          <a:fillRef idx="0">
            <a:schemeClr val="accent1"/>
          </a:fillRef>
          <a:effectRef idx="0">
            <a:schemeClr val="accent1"/>
          </a:effectRef>
          <a:fontRef idx="minor">
            <a:schemeClr val="tx1"/>
          </a:fontRef>
        </p:style>
      </p:cxnSp>
      <p:sp>
        <p:nvSpPr>
          <p:cNvPr id="2" name="Text 9">
            <a:extLst>
              <a:ext uri="{FF2B5EF4-FFF2-40B4-BE49-F238E27FC236}">
                <a16:creationId xmlns:a16="http://schemas.microsoft.com/office/drawing/2014/main" id="{CDFE46A0-12B8-99C8-CA1D-CA08F73A0093}"/>
              </a:ext>
            </a:extLst>
          </p:cNvPr>
          <p:cNvSpPr txBox="1"/>
          <p:nvPr/>
        </p:nvSpPr>
        <p:spPr>
          <a:xfrm>
            <a:off x="967158" y="7107544"/>
            <a:ext cx="2543917" cy="234680"/>
          </a:xfrm>
          <a:prstGeom prst="rect">
            <a:avLst/>
          </a:prstGeom>
          <a:noFill/>
          <a:ln/>
        </p:spPr>
        <p:txBody>
          <a:bodyPr wrap="square" lIns="0" tIns="0" rIns="0" bIns="0" rtlCol="0" anchor="t">
            <a:spAutoFit/>
          </a:bodyPr>
          <a:lstStyle/>
          <a:p>
            <a:pPr marL="0" indent="0">
              <a:lnSpc>
                <a:spcPts val="2000"/>
              </a:lnSpc>
              <a:buNone/>
            </a:pPr>
            <a:r>
              <a:rPr lang="ja-JP" altLang="en-US" sz="1100" dirty="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en-US" sz="1100" b="1" dirty="0">
                <a:solidFill>
                  <a:schemeClr val="tx1">
                    <a:lumMod val="75000"/>
                    <a:lumOff val="25000"/>
                  </a:schemeClr>
                </a:solidFill>
                <a:latin typeface="メイリオ" panose="020B0604030504040204" pitchFamily="50" charset="-128"/>
                <a:ea typeface="メイリオ" panose="020B0604030504040204" pitchFamily="50" charset="-128"/>
              </a:rPr>
              <a:t>オンラインとのハイブリッド開催</a:t>
            </a:r>
            <a:endParaRPr lang="en-US" altLang="ja-JP" sz="1100" b="1" dirty="0">
              <a:solidFill>
                <a:schemeClr val="tx1">
                  <a:lumMod val="75000"/>
                  <a:lumOff val="25000"/>
                </a:schemeClr>
              </a:solidFill>
              <a:latin typeface="メイリオ" panose="020B0604030504040204" pitchFamily="50" charset="-128"/>
              <a:ea typeface="メイリオ" panose="020B0604030504040204" pitchFamily="50" charset="-128"/>
            </a:endParaRPr>
          </a:p>
        </p:txBody>
      </p:sp>
      <p:grpSp>
        <p:nvGrpSpPr>
          <p:cNvPr id="17" name="グループ化 16">
            <a:extLst>
              <a:ext uri="{FF2B5EF4-FFF2-40B4-BE49-F238E27FC236}">
                <a16:creationId xmlns:a16="http://schemas.microsoft.com/office/drawing/2014/main" id="{996344E0-EC0C-A7E2-C847-3E6D8C78C31B}"/>
              </a:ext>
            </a:extLst>
          </p:cNvPr>
          <p:cNvGrpSpPr/>
          <p:nvPr/>
        </p:nvGrpSpPr>
        <p:grpSpPr>
          <a:xfrm>
            <a:off x="3981700" y="1442337"/>
            <a:ext cx="3044841" cy="260923"/>
            <a:chOff x="7916691" y="1300701"/>
            <a:chExt cx="3044841" cy="260923"/>
          </a:xfrm>
        </p:grpSpPr>
        <p:sp>
          <p:nvSpPr>
            <p:cNvPr id="3" name="正方形/長方形 2">
              <a:extLst>
                <a:ext uri="{FF2B5EF4-FFF2-40B4-BE49-F238E27FC236}">
                  <a16:creationId xmlns:a16="http://schemas.microsoft.com/office/drawing/2014/main" id="{307825C5-917E-ACBD-86AD-553939D4812A}"/>
                </a:ext>
              </a:extLst>
            </p:cNvPr>
            <p:cNvSpPr/>
            <p:nvPr/>
          </p:nvSpPr>
          <p:spPr>
            <a:xfrm>
              <a:off x="7916691" y="1301981"/>
              <a:ext cx="395398" cy="259643"/>
            </a:xfrm>
            <a:prstGeom prst="rect">
              <a:avLst/>
            </a:prstGeom>
            <a:solidFill>
              <a:schemeClr val="bg1"/>
            </a:solidFill>
            <a:ln w="12700">
              <a:solidFill>
                <a:srgbClr val="F9D0B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lumMod val="75000"/>
                      <a:lumOff val="25000"/>
                    </a:schemeClr>
                  </a:solidFill>
                  <a:latin typeface="メイリオ" panose="020B0604030504040204" pitchFamily="50" charset="-128"/>
                  <a:ea typeface="メイリオ" panose="020B0604030504040204" pitchFamily="50" charset="-128"/>
                </a:rPr>
                <a:t>ＡＩ</a:t>
              </a:r>
            </a:p>
          </p:txBody>
        </p:sp>
        <p:sp>
          <p:nvSpPr>
            <p:cNvPr id="10" name="正方形/長方形 9">
              <a:extLst>
                <a:ext uri="{FF2B5EF4-FFF2-40B4-BE49-F238E27FC236}">
                  <a16:creationId xmlns:a16="http://schemas.microsoft.com/office/drawing/2014/main" id="{1C8CD54C-0C8C-926D-8A45-9857585934D7}"/>
                </a:ext>
              </a:extLst>
            </p:cNvPr>
            <p:cNvSpPr/>
            <p:nvPr/>
          </p:nvSpPr>
          <p:spPr>
            <a:xfrm>
              <a:off x="8354011" y="1301179"/>
              <a:ext cx="497099" cy="259643"/>
            </a:xfrm>
            <a:prstGeom prst="rect">
              <a:avLst/>
            </a:prstGeom>
            <a:solidFill>
              <a:schemeClr val="bg1"/>
            </a:solidFill>
            <a:ln w="12700">
              <a:solidFill>
                <a:srgbClr val="F9D0B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lumMod val="75000"/>
                      <a:lumOff val="25000"/>
                    </a:schemeClr>
                  </a:solidFill>
                  <a:latin typeface="メイリオ" panose="020B0604030504040204" pitchFamily="50" charset="-128"/>
                  <a:ea typeface="メイリオ" panose="020B0604030504040204" pitchFamily="50" charset="-128"/>
                </a:rPr>
                <a:t>ＩｏＴ</a:t>
              </a:r>
            </a:p>
          </p:txBody>
        </p:sp>
        <p:sp>
          <p:nvSpPr>
            <p:cNvPr id="11" name="正方形/長方形 10">
              <a:extLst>
                <a:ext uri="{FF2B5EF4-FFF2-40B4-BE49-F238E27FC236}">
                  <a16:creationId xmlns:a16="http://schemas.microsoft.com/office/drawing/2014/main" id="{8E6CF71A-D0D2-B302-5045-4D85EE9AE930}"/>
                </a:ext>
              </a:extLst>
            </p:cNvPr>
            <p:cNvSpPr/>
            <p:nvPr/>
          </p:nvSpPr>
          <p:spPr>
            <a:xfrm>
              <a:off x="8898013" y="1300703"/>
              <a:ext cx="563218" cy="259643"/>
            </a:xfrm>
            <a:prstGeom prst="rect">
              <a:avLst/>
            </a:prstGeom>
            <a:solidFill>
              <a:schemeClr val="bg1"/>
            </a:solidFill>
            <a:ln w="12700">
              <a:solidFill>
                <a:srgbClr val="F9D0B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lumMod val="75000"/>
                      <a:lumOff val="25000"/>
                    </a:schemeClr>
                  </a:solidFill>
                  <a:latin typeface="メイリオ" panose="020B0604030504040204" pitchFamily="50" charset="-128"/>
                  <a:ea typeface="メイリオ" panose="020B0604030504040204" pitchFamily="50" charset="-128"/>
                </a:rPr>
                <a:t>ロボット</a:t>
              </a:r>
            </a:p>
          </p:txBody>
        </p:sp>
        <p:sp>
          <p:nvSpPr>
            <p:cNvPr id="14" name="正方形/長方形 13">
              <a:extLst>
                <a:ext uri="{FF2B5EF4-FFF2-40B4-BE49-F238E27FC236}">
                  <a16:creationId xmlns:a16="http://schemas.microsoft.com/office/drawing/2014/main" id="{39524493-401A-5AC2-BF4A-1E95A80B9892}"/>
                </a:ext>
              </a:extLst>
            </p:cNvPr>
            <p:cNvSpPr/>
            <p:nvPr/>
          </p:nvSpPr>
          <p:spPr>
            <a:xfrm>
              <a:off x="9506952" y="1300702"/>
              <a:ext cx="747421" cy="259643"/>
            </a:xfrm>
            <a:prstGeom prst="rect">
              <a:avLst/>
            </a:prstGeom>
            <a:solidFill>
              <a:schemeClr val="bg1"/>
            </a:solidFill>
            <a:ln w="12700">
              <a:solidFill>
                <a:srgbClr val="F9D0B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lumMod val="75000"/>
                      <a:lumOff val="25000"/>
                    </a:schemeClr>
                  </a:solidFill>
                  <a:latin typeface="メイリオ" panose="020B0604030504040204" pitchFamily="50" charset="-128"/>
                  <a:ea typeface="メイリオ" panose="020B0604030504040204" pitchFamily="50" charset="-128"/>
                </a:rPr>
                <a:t>ビッグデータ</a:t>
              </a:r>
            </a:p>
          </p:txBody>
        </p:sp>
        <p:sp>
          <p:nvSpPr>
            <p:cNvPr id="15" name="正方形/長方形 14">
              <a:extLst>
                <a:ext uri="{FF2B5EF4-FFF2-40B4-BE49-F238E27FC236}">
                  <a16:creationId xmlns:a16="http://schemas.microsoft.com/office/drawing/2014/main" id="{8DAC4E4F-4B12-6323-4891-8EAF750734DD}"/>
                </a:ext>
              </a:extLst>
            </p:cNvPr>
            <p:cNvSpPr/>
            <p:nvPr/>
          </p:nvSpPr>
          <p:spPr>
            <a:xfrm>
              <a:off x="10300094" y="1300701"/>
              <a:ext cx="661438" cy="259643"/>
            </a:xfrm>
            <a:prstGeom prst="rect">
              <a:avLst/>
            </a:prstGeom>
            <a:solidFill>
              <a:schemeClr val="bg1"/>
            </a:solidFill>
            <a:ln w="12700">
              <a:solidFill>
                <a:srgbClr val="F9D0B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lumMod val="75000"/>
                      <a:lumOff val="25000"/>
                    </a:schemeClr>
                  </a:solidFill>
                  <a:latin typeface="メイリオ" panose="020B0604030504040204" pitchFamily="50" charset="-128"/>
                  <a:ea typeface="メイリオ" panose="020B0604030504040204" pitchFamily="50" charset="-128"/>
                </a:rPr>
                <a:t>その他</a:t>
              </a:r>
              <a:endParaRPr kumimoji="1" lang="en-US" altLang="ja-JP" sz="700" dirty="0">
                <a:solidFill>
                  <a:schemeClr val="tx1">
                    <a:lumMod val="75000"/>
                    <a:lumOff val="25000"/>
                  </a:schemeClr>
                </a:solidFill>
                <a:latin typeface="メイリオ" panose="020B0604030504040204" pitchFamily="50" charset="-128"/>
                <a:ea typeface="メイリオ" panose="020B0604030504040204" pitchFamily="50" charset="-128"/>
              </a:endParaRPr>
            </a:p>
            <a:p>
              <a:pPr algn="ctr"/>
              <a:r>
                <a:rPr kumimoji="1" lang="ja-JP" altLang="en-US" sz="700" dirty="0">
                  <a:solidFill>
                    <a:schemeClr val="tx1">
                      <a:lumMod val="75000"/>
                      <a:lumOff val="25000"/>
                    </a:schemeClr>
                  </a:solidFill>
                  <a:latin typeface="メイリオ" panose="020B0604030504040204" pitchFamily="50" charset="-128"/>
                  <a:ea typeface="メイリオ" panose="020B0604030504040204" pitchFamily="50" charset="-128"/>
                </a:rPr>
                <a:t>革新的技術</a:t>
              </a:r>
            </a:p>
          </p:txBody>
        </p:sp>
      </p:grpSp>
      <p:sp>
        <p:nvSpPr>
          <p:cNvPr id="22" name="正方形/長方形 21">
            <a:extLst>
              <a:ext uri="{FF2B5EF4-FFF2-40B4-BE49-F238E27FC236}">
                <a16:creationId xmlns:a16="http://schemas.microsoft.com/office/drawing/2014/main" id="{C0D2E7CB-3DE3-1F89-C4AC-6A231D4CBD63}"/>
              </a:ext>
            </a:extLst>
          </p:cNvPr>
          <p:cNvSpPr/>
          <p:nvPr/>
        </p:nvSpPr>
        <p:spPr>
          <a:xfrm>
            <a:off x="237624" y="10356874"/>
            <a:ext cx="7039995" cy="334940"/>
          </a:xfrm>
          <a:prstGeom prst="rect">
            <a:avLst/>
          </a:prstGeom>
          <a:solidFill>
            <a:srgbClr val="F9D0BA"/>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7" name="Text 9">
            <a:extLst>
              <a:ext uri="{FF2B5EF4-FFF2-40B4-BE49-F238E27FC236}">
                <a16:creationId xmlns:a16="http://schemas.microsoft.com/office/drawing/2014/main" id="{02BC48CB-D503-AA4D-AC0F-F3CB8333DC36}"/>
              </a:ext>
            </a:extLst>
          </p:cNvPr>
          <p:cNvSpPr txBox="1"/>
          <p:nvPr/>
        </p:nvSpPr>
        <p:spPr>
          <a:xfrm>
            <a:off x="254493" y="10426391"/>
            <a:ext cx="7004598" cy="215444"/>
          </a:xfrm>
          <a:prstGeom prst="rect">
            <a:avLst/>
          </a:prstGeom>
          <a:noFill/>
          <a:ln/>
        </p:spPr>
        <p:txBody>
          <a:bodyPr wrap="square" lIns="0" tIns="0" rIns="0" bIns="0" rtlCol="0" anchor="t">
            <a:spAutoFit/>
          </a:bodyPr>
          <a:lstStyle/>
          <a:p>
            <a:pPr marL="0" indent="0">
              <a:buNone/>
            </a:pPr>
            <a:r>
              <a:rPr lang="ja-JP" altLang="en-US" sz="700" dirty="0">
                <a:solidFill>
                  <a:schemeClr val="tx1">
                    <a:lumMod val="75000"/>
                    <a:lumOff val="25000"/>
                  </a:schemeClr>
                </a:solidFill>
                <a:latin typeface="メイリオ" panose="020B0604030504040204" pitchFamily="50" charset="-128"/>
                <a:ea typeface="メイリオ" panose="020B0604030504040204" pitchFamily="50" charset="-128"/>
              </a:rPr>
              <a:t>〇申請書に記載された個人情報は、本支援金の審査に必要な関係機関との共有及び財団が提供する他のサービス等のご案内目的以外で利用することはありません。</a:t>
            </a:r>
            <a:endParaRPr lang="en-US" altLang="ja-JP" sz="700" dirty="0">
              <a:solidFill>
                <a:schemeClr val="tx1">
                  <a:lumMod val="75000"/>
                  <a:lumOff val="25000"/>
                </a:schemeClr>
              </a:solidFill>
              <a:latin typeface="メイリオ" panose="020B0604030504040204" pitchFamily="50" charset="-128"/>
              <a:ea typeface="メイリオ" panose="020B0604030504040204" pitchFamily="50" charset="-128"/>
            </a:endParaRPr>
          </a:p>
          <a:p>
            <a:r>
              <a:rPr lang="ja-JP" altLang="en-US" sz="700" dirty="0">
                <a:solidFill>
                  <a:schemeClr val="tx1">
                    <a:lumMod val="75000"/>
                    <a:lumOff val="25000"/>
                  </a:schemeClr>
                </a:solidFill>
                <a:latin typeface="メイリオ" panose="020B0604030504040204" pitchFamily="50" charset="-128"/>
                <a:ea typeface="メイリオ" panose="020B0604030504040204" pitchFamily="50" charset="-128"/>
              </a:rPr>
              <a:t>〇申請書に記載された個人情報は、公益財団法人岡山県産業振興財団のプライバシーポリシーに基づき管理いたします。</a:t>
            </a:r>
            <a:endParaRPr lang="en-US" altLang="ja-JP" sz="7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pic>
        <p:nvPicPr>
          <p:cNvPr id="20" name="図 19">
            <a:extLst>
              <a:ext uri="{FF2B5EF4-FFF2-40B4-BE49-F238E27FC236}">
                <a16:creationId xmlns:a16="http://schemas.microsoft.com/office/drawing/2014/main" id="{83564E09-E172-2725-0FF2-A45A1A0A5906}"/>
              </a:ext>
            </a:extLst>
          </p:cNvPr>
          <p:cNvPicPr>
            <a:picLocks noChangeAspect="1"/>
          </p:cNvPicPr>
          <p:nvPr/>
        </p:nvPicPr>
        <p:blipFill>
          <a:blip r:embed="rId3"/>
          <a:stretch>
            <a:fillRect/>
          </a:stretch>
        </p:blipFill>
        <p:spPr>
          <a:xfrm>
            <a:off x="6341691" y="9309614"/>
            <a:ext cx="851539" cy="851539"/>
          </a:xfrm>
          <a:prstGeom prst="rect">
            <a:avLst/>
          </a:prstGeom>
        </p:spPr>
      </p:pic>
    </p:spTree>
    <p:extLst>
      <p:ext uri="{BB962C8B-B14F-4D97-AF65-F5344CB8AC3E}">
        <p14:creationId xmlns:p14="http://schemas.microsoft.com/office/powerpoint/2010/main" val="6113324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1794</TotalTime>
  <Words>1520</Words>
  <Application>Microsoft Office PowerPoint</Application>
  <PresentationFormat>ユーザー設定</PresentationFormat>
  <Paragraphs>184</Paragraphs>
  <Slides>2</Slides>
  <Notes>2</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HG丸ｺﾞｼｯｸM-PRO</vt:lpstr>
      <vt:lpstr>メイリオ</vt:lpstr>
      <vt:lpstr>Arial</vt:lpstr>
      <vt:lpstr>Office Theme</vt:lpstr>
      <vt:lpstr>PowerPoint プレゼンテーション</vt:lpstr>
      <vt:lpstr>PowerPoint プレゼンテーション</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title>
  <dc:subject>-</dc:subject>
  <dc:creator>-</dc:creator>
  <cp:lastModifiedBy>-</cp:lastModifiedBy>
  <cp:revision>0</cp:revision>
  <cp:lastPrinted>2026-04-08T01:09:18Z</cp:lastPrinted>
  <dcterms:created xsi:type="dcterms:W3CDTF">2024-05-12T16:07:36Z</dcterms:created>
  <dcterms:modified xsi:type="dcterms:W3CDTF">2024-05-12T16:07:36Z</dcterms:modified>
</cp:coreProperties>
</file>