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56" r:id="rId2"/>
    <p:sldId id="257" r:id="rId3"/>
    <p:sldId id="277" r:id="rId4"/>
    <p:sldId id="260" r:id="rId5"/>
    <p:sldId id="261" r:id="rId6"/>
    <p:sldId id="262" r:id="rId7"/>
    <p:sldId id="278" r:id="rId8"/>
    <p:sldId id="264" r:id="rId9"/>
    <p:sldId id="265" r:id="rId10"/>
    <p:sldId id="282" r:id="rId11"/>
    <p:sldId id="267" r:id="rId12"/>
    <p:sldId id="268" r:id="rId13"/>
    <p:sldId id="269" r:id="rId14"/>
    <p:sldId id="270" r:id="rId15"/>
    <p:sldId id="271" r:id="rId16"/>
    <p:sldId id="272" r:id="rId17"/>
    <p:sldId id="279" r:id="rId18"/>
    <p:sldId id="273" r:id="rId19"/>
    <p:sldId id="274" r:id="rId20"/>
    <p:sldId id="280" r:id="rId21"/>
    <p:sldId id="275" r:id="rId22"/>
    <p:sldId id="276" r:id="rId23"/>
  </p:sldIdLst>
  <p:sldSz cx="9144000" cy="5143500" type="screen16x9"/>
  <p:notesSz cx="6797675" cy="9926638"/>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淡色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8D230F3-CF80-4859-8CE7-A43EE81993B5}" styleName="淡色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淡色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淡色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EC20E35-A176-4012-BC5E-935CFFF8708E}" styleName="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CF1AB2-1976-4502-BF36-3FF5EA218861}" styleName="中間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中間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882" y="78"/>
      </p:cViewPr>
      <p:guideLst>
        <p:guide orient="horz" pos="1620"/>
        <p:guide pos="2880"/>
      </p:guideLst>
    </p:cSldViewPr>
  </p:slideViewPr>
  <p:notesTextViewPr>
    <p:cViewPr>
      <p:scale>
        <a:sx n="100" d="100"/>
        <a:sy n="100" d="100"/>
      </p:scale>
      <p:origin x="0" y="0"/>
    </p:cViewPr>
  </p:notesTextViewPr>
  <p:notesViewPr>
    <p:cSldViewPr snapToGrid="0" snapToObjects="1">
      <p:cViewPr varScale="1">
        <p:scale>
          <a:sx n="60" d="100"/>
          <a:sy n="60" d="100"/>
        </p:scale>
        <p:origin x="257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5660" cy="496332"/>
          </a:xfrm>
          <a:prstGeom prst="rect">
            <a:avLst/>
          </a:prstGeom>
        </p:spPr>
        <p:txBody>
          <a:bodyPr vert="horz" lIns="91307" tIns="45653" rIns="91307" bIns="45653" rtlCol="0"/>
          <a:lstStyle>
            <a:lvl1pPr algn="l">
              <a:defRPr sz="1100"/>
            </a:lvl1pPr>
          </a:lstStyle>
          <a:p>
            <a:endParaRPr lang="ja-JP" altLang="en-US"/>
          </a:p>
        </p:txBody>
      </p:sp>
      <p:sp>
        <p:nvSpPr>
          <p:cNvPr id="4" name="フッター プレースホルダ 3"/>
          <p:cNvSpPr>
            <a:spLocks noGrp="1"/>
          </p:cNvSpPr>
          <p:nvPr>
            <p:ph type="ftr" sz="quarter" idx="2"/>
          </p:nvPr>
        </p:nvSpPr>
        <p:spPr>
          <a:xfrm>
            <a:off x="0" y="9428010"/>
            <a:ext cx="2945660" cy="496332"/>
          </a:xfrm>
          <a:prstGeom prst="rect">
            <a:avLst/>
          </a:prstGeom>
        </p:spPr>
        <p:txBody>
          <a:bodyPr vert="horz" lIns="91307" tIns="45653" rIns="91307" bIns="45653" rtlCol="0" anchor="b"/>
          <a:lstStyle>
            <a:lvl1pPr algn="l">
              <a:defRPr sz="1100"/>
            </a:lvl1pPr>
          </a:lstStyle>
          <a:p>
            <a:endParaRPr lang="ja-JP" altLang="en-US"/>
          </a:p>
        </p:txBody>
      </p:sp>
      <p:sp>
        <p:nvSpPr>
          <p:cNvPr id="5" name="スライド番号プレースホルダ 4"/>
          <p:cNvSpPr>
            <a:spLocks noGrp="1"/>
          </p:cNvSpPr>
          <p:nvPr>
            <p:ph type="sldNum" sz="quarter" idx="3"/>
          </p:nvPr>
        </p:nvSpPr>
        <p:spPr>
          <a:xfrm>
            <a:off x="3850837" y="9428010"/>
            <a:ext cx="2945660" cy="496332"/>
          </a:xfrm>
          <a:prstGeom prst="rect">
            <a:avLst/>
          </a:prstGeom>
        </p:spPr>
        <p:txBody>
          <a:bodyPr vert="horz" lIns="91307" tIns="45653" rIns="91307" bIns="45653" rtlCol="0" anchor="b"/>
          <a:lstStyle>
            <a:lvl1pPr algn="r">
              <a:defRPr sz="1100"/>
            </a:lvl1pPr>
          </a:lstStyle>
          <a:p>
            <a:fld id="{06E12F29-5A63-D54F-85AE-8EEB38A1EFC0}" type="slidenum">
              <a:rPr lang="ja-JP" altLang="en-US" smtClean="0"/>
              <a:pPr/>
              <a:t>‹#›</a:t>
            </a:fld>
            <a:endParaRPr lang="ja-JP"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5660" cy="496332"/>
          </a:xfrm>
          <a:prstGeom prst="rect">
            <a:avLst/>
          </a:prstGeom>
        </p:spPr>
        <p:txBody>
          <a:bodyPr vert="horz" lIns="91307" tIns="45653" rIns="91307" bIns="45653" rtlCol="0"/>
          <a:lstStyle>
            <a:lvl1pPr algn="l">
              <a:defRPr sz="1100"/>
            </a:lvl1pPr>
          </a:lstStyle>
          <a:p>
            <a:endParaRPr lang="ja-JP" altLang="en-US"/>
          </a:p>
        </p:txBody>
      </p:sp>
      <p:sp>
        <p:nvSpPr>
          <p:cNvPr id="4" name="スライド イメージ プレースホルダ 3"/>
          <p:cNvSpPr>
            <a:spLocks noGrp="1" noRot="1" noChangeAspect="1"/>
          </p:cNvSpPr>
          <p:nvPr>
            <p:ph type="sldImg" idx="2"/>
          </p:nvPr>
        </p:nvSpPr>
        <p:spPr>
          <a:xfrm>
            <a:off x="90488" y="746125"/>
            <a:ext cx="6616700" cy="3721100"/>
          </a:xfrm>
          <a:prstGeom prst="rect">
            <a:avLst/>
          </a:prstGeom>
          <a:noFill/>
          <a:ln w="12700">
            <a:solidFill>
              <a:prstClr val="black"/>
            </a:solidFill>
          </a:ln>
        </p:spPr>
        <p:txBody>
          <a:bodyPr vert="horz" lIns="91307" tIns="45653" rIns="91307" bIns="45653" rtlCol="0" anchor="ctr"/>
          <a:lstStyle/>
          <a:p>
            <a:endParaRPr lang="ja-JP" altLang="en-US"/>
          </a:p>
        </p:txBody>
      </p:sp>
      <p:sp>
        <p:nvSpPr>
          <p:cNvPr id="5" name="ノート プレースホルダ 4"/>
          <p:cNvSpPr>
            <a:spLocks noGrp="1"/>
          </p:cNvSpPr>
          <p:nvPr>
            <p:ph type="body" sz="quarter" idx="3"/>
          </p:nvPr>
        </p:nvSpPr>
        <p:spPr>
          <a:xfrm>
            <a:off x="679768" y="4715154"/>
            <a:ext cx="5438140" cy="4466987"/>
          </a:xfrm>
          <a:prstGeom prst="rect">
            <a:avLst/>
          </a:prstGeom>
        </p:spPr>
        <p:txBody>
          <a:bodyPr vert="horz" lIns="91307" tIns="45653" rIns="91307" bIns="45653" rtlCol="0">
            <a:normAutofit/>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フッター プレースホルダ 5"/>
          <p:cNvSpPr>
            <a:spLocks noGrp="1"/>
          </p:cNvSpPr>
          <p:nvPr>
            <p:ph type="ftr" sz="quarter" idx="4"/>
          </p:nvPr>
        </p:nvSpPr>
        <p:spPr>
          <a:xfrm>
            <a:off x="0" y="9428010"/>
            <a:ext cx="2945660" cy="496332"/>
          </a:xfrm>
          <a:prstGeom prst="rect">
            <a:avLst/>
          </a:prstGeom>
        </p:spPr>
        <p:txBody>
          <a:bodyPr vert="horz" lIns="91307" tIns="45653" rIns="91307" bIns="45653" rtlCol="0" anchor="b"/>
          <a:lstStyle>
            <a:lvl1pPr algn="l">
              <a:defRPr sz="1100"/>
            </a:lvl1pPr>
          </a:lstStyle>
          <a:p>
            <a:endParaRPr lang="ja-JP" altLang="en-US"/>
          </a:p>
        </p:txBody>
      </p:sp>
      <p:sp>
        <p:nvSpPr>
          <p:cNvPr id="7" name="スライド番号プレースホルダ 6"/>
          <p:cNvSpPr>
            <a:spLocks noGrp="1"/>
          </p:cNvSpPr>
          <p:nvPr>
            <p:ph type="sldNum" sz="quarter" idx="5"/>
          </p:nvPr>
        </p:nvSpPr>
        <p:spPr>
          <a:xfrm>
            <a:off x="3850837" y="9428010"/>
            <a:ext cx="2945660" cy="496332"/>
          </a:xfrm>
          <a:prstGeom prst="rect">
            <a:avLst/>
          </a:prstGeom>
        </p:spPr>
        <p:txBody>
          <a:bodyPr vert="horz" lIns="91307" tIns="45653" rIns="91307" bIns="45653" rtlCol="0" anchor="b"/>
          <a:lstStyle>
            <a:lvl1pPr algn="r">
              <a:defRPr sz="1100"/>
            </a:lvl1pPr>
          </a:lstStyle>
          <a:p>
            <a:fld id="{BA4028D4-225C-7544-884C-D925B6676218}" type="slidenum">
              <a:rPr lang="ja-JP" altLang="en-US" smtClean="0"/>
              <a:pPr/>
              <a:t>‹#›</a:t>
            </a:fld>
            <a:endParaRPr lang="ja-JP" altLang="en-US"/>
          </a:p>
        </p:txBody>
      </p:sp>
      <p:sp>
        <p:nvSpPr>
          <p:cNvPr id="8" name="日付プレースホルダー 7"/>
          <p:cNvSpPr>
            <a:spLocks noGrp="1"/>
          </p:cNvSpPr>
          <p:nvPr>
            <p:ph type="dt" idx="1"/>
          </p:nvPr>
        </p:nvSpPr>
        <p:spPr>
          <a:xfrm>
            <a:off x="3850443" y="1"/>
            <a:ext cx="2945660" cy="498056"/>
          </a:xfrm>
          <a:prstGeom prst="rect">
            <a:avLst/>
          </a:prstGeom>
        </p:spPr>
        <p:txBody>
          <a:bodyPr vert="horz" lIns="91307" tIns="45653" rIns="91307" bIns="45653" rtlCol="0"/>
          <a:lstStyle>
            <a:lvl1pPr algn="r">
              <a:defRPr sz="1100"/>
            </a:lvl1pPr>
          </a:lstStyle>
          <a:p>
            <a:fld id="{603CD8ED-0F87-4C67-938B-ABCB26E7C99B}" type="datetimeFigureOut">
              <a:rPr kumimoji="1" lang="ja-JP" altLang="en-US" smtClean="0"/>
              <a:t>2024/2/22</a:t>
            </a:fld>
            <a:endParaRPr kumimoji="1" lang="ja-JP" alt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fld id="{BA4028D4-225C-7544-884C-D925B6676218}" type="slidenum">
              <a:rPr lang="ja-JP" altLang="en-US" smtClean="0"/>
              <a:pPr/>
              <a:t>8</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597819"/>
            <a:ext cx="7772400" cy="1102519"/>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54781"/>
            <a:ext cx="2057400" cy="3290888"/>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54781"/>
            <a:ext cx="6019800" cy="3290888"/>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3305176"/>
            <a:ext cx="7772400" cy="1021556"/>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5" name="フッター プレースホルダ 4"/>
          <p:cNvSpPr>
            <a:spLocks noGrp="1"/>
          </p:cNvSpPr>
          <p:nvPr>
            <p:ph type="ftr" sz="quarter" idx="11"/>
          </p:nvPr>
        </p:nvSpPr>
        <p:spPr/>
        <p:txBody>
          <a:bodyPr/>
          <a:lstStyle/>
          <a:p>
            <a:endParaRPr lang="ja-JP" altLang="en-US"/>
          </a:p>
        </p:txBody>
      </p:sp>
      <p:sp>
        <p:nvSpPr>
          <p:cNvPr id="6" name="スライド番号プレースホルダ 5"/>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4"/>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05979"/>
            <a:ext cx="8229600" cy="85725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6"/>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8" name="フッター プレースホルダ 7"/>
          <p:cNvSpPr>
            <a:spLocks noGrp="1"/>
          </p:cNvSpPr>
          <p:nvPr>
            <p:ph type="ftr" sz="quarter" idx="11"/>
          </p:nvPr>
        </p:nvSpPr>
        <p:spPr/>
        <p:txBody>
          <a:bodyPr/>
          <a:lstStyle/>
          <a:p>
            <a:endParaRPr lang="ja-JP" altLang="en-US"/>
          </a:p>
        </p:txBody>
      </p:sp>
      <p:sp>
        <p:nvSpPr>
          <p:cNvPr id="9" name="スライド番号プレースホルダ 8"/>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2"/>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4" name="フッター プレースホルダ 3"/>
          <p:cNvSpPr>
            <a:spLocks noGrp="1"/>
          </p:cNvSpPr>
          <p:nvPr>
            <p:ph type="ftr" sz="quarter" idx="11"/>
          </p:nvPr>
        </p:nvSpPr>
        <p:spPr/>
        <p:txBody>
          <a:bodyPr/>
          <a:lstStyle/>
          <a:p>
            <a:endParaRPr lang="ja-JP" altLang="en-US"/>
          </a:p>
        </p:txBody>
      </p:sp>
      <p:sp>
        <p:nvSpPr>
          <p:cNvPr id="5" name="スライド番号プレースホルダ 4"/>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3" name="フッター プレースホルダ 2"/>
          <p:cNvSpPr>
            <a:spLocks noGrp="1"/>
          </p:cNvSpPr>
          <p:nvPr>
            <p:ph type="ftr" sz="quarter" idx="11"/>
          </p:nvPr>
        </p:nvSpPr>
        <p:spPr/>
        <p:txBody>
          <a:bodyPr/>
          <a:lstStyle/>
          <a:p>
            <a:endParaRPr lang="ja-JP" altLang="en-US"/>
          </a:p>
        </p:txBody>
      </p:sp>
      <p:sp>
        <p:nvSpPr>
          <p:cNvPr id="4" name="スライド番号プレースホルダ 3"/>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04787"/>
            <a:ext cx="3008313" cy="871538"/>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3600450"/>
            <a:ext cx="5486400" cy="425054"/>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4"/>
          <p:cNvSpPr>
            <a:spLocks noGrp="1"/>
          </p:cNvSpPr>
          <p:nvPr>
            <p:ph type="dt" sz="half" idx="10"/>
          </p:nvPr>
        </p:nvSpPr>
        <p:spPr/>
        <p:txBody>
          <a:bodyPr/>
          <a:lstStyle/>
          <a:p>
            <a:fld id="{0AEB5D1C-1725-D24A-8015-59445E0DCA34}" type="datetimeFigureOut">
              <a:rPr lang="ja-JP" altLang="en-US" smtClean="0"/>
              <a:pPr/>
              <a:t>2024/2/22</a:t>
            </a:fld>
            <a:endParaRPr lang="ja-JP" altLang="en-US"/>
          </a:p>
        </p:txBody>
      </p:sp>
      <p:sp>
        <p:nvSpPr>
          <p:cNvPr id="6" name="フッター プレースホルダ 5"/>
          <p:cNvSpPr>
            <a:spLocks noGrp="1"/>
          </p:cNvSpPr>
          <p:nvPr>
            <p:ph type="ftr" sz="quarter" idx="11"/>
          </p:nvPr>
        </p:nvSpPr>
        <p:spPr/>
        <p:txBody>
          <a:bodyPr/>
          <a:lstStyle/>
          <a:p>
            <a:endParaRPr lang="ja-JP" altLang="en-US"/>
          </a:p>
        </p:txBody>
      </p:sp>
      <p:sp>
        <p:nvSpPr>
          <p:cNvPr id="7" name="スライド番号プレースホルダ 6"/>
          <p:cNvSpPr>
            <a:spLocks noGrp="1"/>
          </p:cNvSpPr>
          <p:nvPr>
            <p:ph type="sldNum" sz="quarter" idx="12"/>
          </p:nvPr>
        </p:nvSpPr>
        <p:spPr/>
        <p:txBody>
          <a:bodyPr/>
          <a:lstStyle/>
          <a:p>
            <a:fld id="{6C90E5AF-D819-644B-AB6A-35C19266ACC1}" type="slidenum">
              <a:rPr lang="ja-JP" altLang="en-US" smtClean="0"/>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AEB5D1C-1725-D24A-8015-59445E0DCA34}" type="datetimeFigureOut">
              <a:rPr lang="ja-JP" altLang="en-US" smtClean="0"/>
              <a:pPr/>
              <a:t>2024/2/22</a:t>
            </a:fld>
            <a:endParaRPr lang="ja-JP" altLang="en-US"/>
          </a:p>
        </p:txBody>
      </p:sp>
      <p:sp>
        <p:nvSpPr>
          <p:cNvPr id="5" name="フッター プレースホルダ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p>
        </p:txBody>
      </p:sp>
      <p:sp>
        <p:nvSpPr>
          <p:cNvPr id="6" name="スライド番号プレースホルダ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C90E5AF-D819-644B-AB6A-35C19266ACC1}" type="slidenum">
              <a:rPr lang="ja-JP" altLang="en-US" smtClean="0"/>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9.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df"/><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d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1.jpg"/>
          <p:cNvPicPr>
            <a:picLocks noChangeAspect="1"/>
          </p:cNvPicPr>
          <p:nvPr/>
        </p:nvPicPr>
        <p:blipFill>
          <a:blip r:embed="rId2"/>
          <a:stretch>
            <a:fillRect/>
          </a:stretch>
        </p:blipFill>
        <p:spPr>
          <a:xfrm>
            <a:off x="4060" y="0"/>
            <a:ext cx="9135879" cy="5143500"/>
          </a:xfrm>
          <a:prstGeom prst="rect">
            <a:avLst/>
          </a:prstGeom>
        </p:spPr>
      </p:pic>
      <p:sp>
        <p:nvSpPr>
          <p:cNvPr id="7" name="テキスト ボックス 6"/>
          <p:cNvSpPr txBox="1"/>
          <p:nvPr/>
        </p:nvSpPr>
        <p:spPr>
          <a:xfrm>
            <a:off x="826536" y="2156845"/>
            <a:ext cx="7653880" cy="2246769"/>
          </a:xfrm>
          <a:prstGeom prst="rect">
            <a:avLst/>
          </a:prstGeom>
          <a:noFill/>
        </p:spPr>
        <p:txBody>
          <a:bodyPr wrap="square" rtlCol="0">
            <a:spAutoFit/>
          </a:bodyPr>
          <a:lstStyle/>
          <a:p>
            <a:pPr>
              <a:spcAft>
                <a:spcPts val="1200"/>
              </a:spcAft>
            </a:pPr>
            <a:r>
              <a:rPr lang="ja-JP" altLang="en-US" sz="1400" dirty="0" smtClean="0">
                <a:latin typeface="游ゴシック" panose="020B0400000000000000" pitchFamily="50" charset="-128"/>
                <a:ea typeface="游ゴシック" panose="020B0400000000000000" pitchFamily="50" charset="-128"/>
              </a:rPr>
              <a:t>社会人として身につけておきたいルールやマナー、役立つ情報などをまとめました。</a:t>
            </a:r>
          </a:p>
          <a:p>
            <a:pPr>
              <a:spcAft>
                <a:spcPts val="1200"/>
              </a:spcAft>
            </a:pPr>
            <a:r>
              <a:rPr lang="ja-JP" altLang="en-US" sz="1400" dirty="0" smtClean="0">
                <a:latin typeface="游ゴシック" panose="020B0400000000000000" pitchFamily="50" charset="-128"/>
                <a:ea typeface="游ゴシック" panose="020B0400000000000000" pitchFamily="50" charset="-128"/>
              </a:rPr>
              <a:t>その１は、</a:t>
            </a:r>
            <a:r>
              <a:rPr lang="ja-JP" altLang="en-US" b="1" dirty="0" smtClean="0">
                <a:solidFill>
                  <a:srgbClr val="FF0000"/>
                </a:solidFill>
                <a:latin typeface="游ゴシック" panose="020B0400000000000000" pitchFamily="50" charset="-128"/>
                <a:ea typeface="游ゴシック" panose="020B0400000000000000" pitchFamily="50" charset="-128"/>
              </a:rPr>
              <a:t>働くことの意味</a:t>
            </a:r>
          </a:p>
          <a:p>
            <a:r>
              <a:rPr lang="ja-JP" altLang="en-US" sz="1400" dirty="0" smtClean="0">
                <a:latin typeface="游ゴシック" panose="020B0400000000000000" pitchFamily="50" charset="-128"/>
                <a:ea typeface="游ゴシック" panose="020B0400000000000000" pitchFamily="50" charset="-128"/>
              </a:rPr>
              <a:t>その２は、</a:t>
            </a:r>
            <a:r>
              <a:rPr lang="ja-JP" altLang="en-US" b="1" dirty="0" smtClean="0">
                <a:solidFill>
                  <a:srgbClr val="FF0000"/>
                </a:solidFill>
                <a:latin typeface="游ゴシック" panose="020B0400000000000000" pitchFamily="50" charset="-128"/>
                <a:ea typeface="游ゴシック" panose="020B0400000000000000" pitchFamily="50" charset="-128"/>
              </a:rPr>
              <a:t>社会の一員として働く上での基礎知識</a:t>
            </a:r>
          </a:p>
          <a:p>
            <a:r>
              <a:rPr lang="ja-JP" altLang="en-US" sz="1400" dirty="0" smtClean="0">
                <a:latin typeface="游ゴシック" panose="020B0400000000000000" pitchFamily="50" charset="-128"/>
                <a:ea typeface="游ゴシック" panose="020B0400000000000000" pitchFamily="50" charset="-128"/>
              </a:rPr>
              <a:t>　　　　　特に、労働に関する法律のあらまし、働く人や家族の生活の</a:t>
            </a:r>
          </a:p>
          <a:p>
            <a:pPr>
              <a:spcAft>
                <a:spcPts val="1200"/>
              </a:spcAft>
            </a:pPr>
            <a:r>
              <a:rPr lang="ja-JP" altLang="en-US" sz="1400" dirty="0" smtClean="0">
                <a:latin typeface="游ゴシック" panose="020B0400000000000000" pitchFamily="50" charset="-128"/>
                <a:ea typeface="游ゴシック" panose="020B0400000000000000" pitchFamily="50" charset="-128"/>
              </a:rPr>
              <a:t>　　　　　安定を図る上での社会保険制度などについて整理</a:t>
            </a:r>
          </a:p>
          <a:p>
            <a:r>
              <a:rPr lang="ja-JP" altLang="en-US" sz="1400" dirty="0" smtClean="0">
                <a:latin typeface="游ゴシック" panose="020B0400000000000000" pitchFamily="50" charset="-128"/>
                <a:ea typeface="游ゴシック" panose="020B0400000000000000" pitchFamily="50" charset="-128"/>
              </a:rPr>
              <a:t>その３は、</a:t>
            </a:r>
            <a:r>
              <a:rPr lang="ja-JP" altLang="en-US" b="1" dirty="0" smtClean="0">
                <a:solidFill>
                  <a:srgbClr val="FF0000"/>
                </a:solidFill>
                <a:latin typeface="游ゴシック" panose="020B0400000000000000" pitchFamily="50" charset="-128"/>
                <a:ea typeface="游ゴシック" panose="020B0400000000000000" pitchFamily="50" charset="-128"/>
              </a:rPr>
              <a:t>社会人としての心構え</a:t>
            </a:r>
          </a:p>
          <a:p>
            <a:r>
              <a:rPr lang="ja-JP" altLang="en-US" sz="1400" dirty="0" smtClean="0">
                <a:latin typeface="游ゴシック" panose="020B0400000000000000" pitchFamily="50" charset="-128"/>
                <a:ea typeface="游ゴシック" panose="020B0400000000000000" pitchFamily="50" charset="-128"/>
              </a:rPr>
              <a:t>　　　　　税金や、将来社会生活上において困った時に役立つ情報を整理</a:t>
            </a:r>
            <a:endParaRPr lang="en-US" altLang="ja-JP" sz="1400" dirty="0">
              <a:latin typeface="游ゴシック" panose="020B0400000000000000" pitchFamily="50" charset="-128"/>
              <a:ea typeface="游ゴシック" panose="020B0400000000000000" pitchFamily="50" charset="-128"/>
            </a:endParaRPr>
          </a:p>
        </p:txBody>
      </p:sp>
      <p:sp>
        <p:nvSpPr>
          <p:cNvPr id="4" name="テキスト ボックス 3"/>
          <p:cNvSpPr txBox="1"/>
          <p:nvPr/>
        </p:nvSpPr>
        <p:spPr>
          <a:xfrm>
            <a:off x="6645906" y="4672398"/>
            <a:ext cx="2372097" cy="338554"/>
          </a:xfrm>
          <a:prstGeom prst="rect">
            <a:avLst/>
          </a:prstGeom>
          <a:noFill/>
        </p:spPr>
        <p:txBody>
          <a:bodyPr wrap="square" rtlCol="0">
            <a:spAutoFit/>
          </a:bodyPr>
          <a:lstStyle/>
          <a:p>
            <a:r>
              <a:rPr lang="ja-JP" altLang="en-US" sz="1600" dirty="0" smtClean="0"/>
              <a:t>岡山県・岡山県労働協会</a:t>
            </a:r>
            <a:endParaRPr kumimoji="1" lang="ja-JP" altLang="en-US" sz="1600" dirty="0"/>
          </a:p>
        </p:txBody>
      </p:sp>
      <p:sp>
        <p:nvSpPr>
          <p:cNvPr id="6" name="テキスト ボックス 5"/>
          <p:cNvSpPr txBox="1"/>
          <p:nvPr/>
        </p:nvSpPr>
        <p:spPr>
          <a:xfrm>
            <a:off x="8269699" y="4928056"/>
            <a:ext cx="748304" cy="215444"/>
          </a:xfrm>
          <a:prstGeom prst="rect">
            <a:avLst/>
          </a:prstGeom>
          <a:noFill/>
        </p:spPr>
        <p:txBody>
          <a:bodyPr wrap="square" rtlCol="0">
            <a:spAutoFit/>
          </a:bodyPr>
          <a:lstStyle/>
          <a:p>
            <a:r>
              <a:rPr lang="en-US" altLang="ja-JP" sz="800" dirty="0" smtClean="0"/>
              <a:t>(2024</a:t>
            </a:r>
            <a:r>
              <a:rPr lang="ja-JP" altLang="en-US" sz="800" dirty="0" smtClean="0"/>
              <a:t>年</a:t>
            </a:r>
            <a:r>
              <a:rPr lang="en-US" altLang="ja-JP" sz="800" dirty="0"/>
              <a:t>3</a:t>
            </a:r>
            <a:r>
              <a:rPr lang="ja-JP" altLang="en-US" sz="800" dirty="0" smtClean="0"/>
              <a:t>月</a:t>
            </a:r>
            <a:r>
              <a:rPr lang="en-US" altLang="ja-JP" sz="800" dirty="0" smtClean="0"/>
              <a:t>)</a:t>
            </a:r>
            <a:endParaRPr kumimoji="1" lang="ja-JP" altLang="en-US" sz="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2446824"/>
          </a:xfrm>
          <a:prstGeom prst="rect">
            <a:avLst/>
          </a:prstGeom>
          <a:noFill/>
        </p:spPr>
        <p:txBody>
          <a:bodyPr wrap="square" rtlCol="0">
            <a:spAutoFit/>
          </a:bodyPr>
          <a:lstStyle/>
          <a:p>
            <a:pPr>
              <a:spcAft>
                <a:spcPts val="600"/>
              </a:spcAft>
            </a:pPr>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６　休憩・休日・休暇</a:t>
            </a:r>
            <a:endParaRPr lang="en-US" altLang="ja-JP" b="1" dirty="0" smtClean="0">
              <a:solidFill>
                <a:schemeClr val="tx2">
                  <a:lumMod val="60000"/>
                  <a:lumOff val="40000"/>
                </a:schemeClr>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（１）休憩時間</a:t>
            </a:r>
            <a:endParaRPr lang="en-US" altLang="ja-JP" sz="15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労働時間が６時間を越える場合、少なくとも</a:t>
            </a:r>
            <a:r>
              <a:rPr lang="ja-JP" altLang="en-US" sz="1400" b="1" dirty="0" smtClean="0">
                <a:solidFill>
                  <a:srgbClr val="FF0000"/>
                </a:solidFill>
                <a:latin typeface="游ゴシック" panose="020B0400000000000000" pitchFamily="50" charset="-128"/>
                <a:ea typeface="游ゴシック" panose="020B0400000000000000" pitchFamily="50" charset="-128"/>
              </a:rPr>
              <a:t>４５分以上</a:t>
            </a:r>
            <a:r>
              <a:rPr lang="ja-JP" altLang="en-US" sz="1400" dirty="0" smtClean="0">
                <a:latin typeface="游ゴシック" panose="020B0400000000000000" pitchFamily="50" charset="-128"/>
                <a:ea typeface="游ゴシック" panose="020B0400000000000000" pitchFamily="50" charset="-128"/>
              </a:rPr>
              <a:t>。８時間を越える場合、</a:t>
            </a:r>
            <a:r>
              <a:rPr lang="ja-JP" altLang="en-US" sz="1400" b="1" dirty="0" smtClean="0">
                <a:solidFill>
                  <a:srgbClr val="FF0000"/>
                </a:solidFill>
                <a:latin typeface="游ゴシック" panose="020B0400000000000000" pitchFamily="50" charset="-128"/>
                <a:ea typeface="游ゴシック" panose="020B0400000000000000" pitchFamily="50" charset="-128"/>
              </a:rPr>
              <a:t>６</a:t>
            </a:r>
            <a:r>
              <a:rPr lang="ja-JP" altLang="en-US" sz="1400" b="1" dirty="0">
                <a:solidFill>
                  <a:srgbClr val="FF0000"/>
                </a:solidFill>
                <a:latin typeface="游ゴシック" panose="020B0400000000000000" pitchFamily="50" charset="-128"/>
                <a:ea typeface="游ゴシック" panose="020B0400000000000000" pitchFamily="50" charset="-128"/>
              </a:rPr>
              <a:t>０</a:t>
            </a:r>
            <a:r>
              <a:rPr lang="ja-JP" altLang="en-US" sz="1400" b="1" dirty="0" smtClean="0">
                <a:solidFill>
                  <a:srgbClr val="FF0000"/>
                </a:solidFill>
                <a:latin typeface="游ゴシック" panose="020B0400000000000000" pitchFamily="50" charset="-128"/>
                <a:ea typeface="游ゴシック" panose="020B0400000000000000" pitchFamily="50" charset="-128"/>
              </a:rPr>
              <a:t>分以上</a:t>
            </a:r>
            <a:r>
              <a:rPr lang="ja-JP" altLang="en-US" sz="1400" dirty="0" smtClean="0">
                <a:latin typeface="游ゴシック" panose="020B0400000000000000" pitchFamily="50" charset="-128"/>
                <a:ea typeface="游ゴシック" panose="020B0400000000000000" pitchFamily="50" charset="-128"/>
              </a:rPr>
              <a:t>。</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（２）休日</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a:t>
            </a:r>
            <a:r>
              <a:rPr lang="ja-JP" altLang="en-US" sz="1400" b="1" dirty="0" smtClean="0">
                <a:solidFill>
                  <a:srgbClr val="FF0000"/>
                </a:solidFill>
                <a:latin typeface="游ゴシック" panose="020B0400000000000000" pitchFamily="50" charset="-128"/>
                <a:ea typeface="游ゴシック" panose="020B0400000000000000" pitchFamily="50" charset="-128"/>
              </a:rPr>
              <a:t>１週間に少なくとも１日</a:t>
            </a:r>
            <a:r>
              <a:rPr lang="ja-JP" altLang="en-US" sz="1400" dirty="0" smtClean="0">
                <a:latin typeface="游ゴシック" panose="020B0400000000000000" pitchFamily="50" charset="-128"/>
                <a:ea typeface="游ゴシック" panose="020B0400000000000000" pitchFamily="50" charset="-128"/>
              </a:rPr>
              <a:t>、もしくは</a:t>
            </a:r>
            <a:r>
              <a:rPr lang="ja-JP" altLang="en-US" sz="1400" b="1" dirty="0" smtClean="0">
                <a:solidFill>
                  <a:srgbClr val="FF0000"/>
                </a:solidFill>
                <a:latin typeface="游ゴシック" panose="020B0400000000000000" pitchFamily="50" charset="-128"/>
                <a:ea typeface="游ゴシック" panose="020B0400000000000000" pitchFamily="50" charset="-128"/>
              </a:rPr>
              <a:t>４週間を通じて４日以上</a:t>
            </a:r>
            <a:r>
              <a:rPr lang="ja-JP" altLang="en-US" sz="1400" dirty="0" smtClean="0">
                <a:latin typeface="游ゴシック" panose="020B0400000000000000" pitchFamily="50" charset="-128"/>
                <a:ea typeface="游ゴシック" panose="020B0400000000000000" pitchFamily="50" charset="-128"/>
              </a:rPr>
              <a:t>。</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（３）年次有給休暇</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６か月以上の継続勤務、８割以上の出勤で、</a:t>
            </a:r>
            <a:r>
              <a:rPr lang="ja-JP" altLang="en-US" sz="1400" b="1" dirty="0" smtClean="0">
                <a:solidFill>
                  <a:srgbClr val="FF0000"/>
                </a:solidFill>
                <a:latin typeface="游ゴシック" panose="020B0400000000000000" pitchFamily="50" charset="-128"/>
                <a:ea typeface="游ゴシック" panose="020B0400000000000000" pitchFamily="50" charset="-128"/>
              </a:rPr>
              <a:t>１０日</a:t>
            </a:r>
            <a:r>
              <a:rPr lang="ja-JP" altLang="en-US" sz="1400" dirty="0" smtClean="0">
                <a:latin typeface="游ゴシック" panose="020B0400000000000000" pitchFamily="50" charset="-128"/>
                <a:ea typeface="游ゴシック" panose="020B0400000000000000" pitchFamily="50" charset="-128"/>
              </a:rPr>
              <a:t>の年次有給休暇。</a:t>
            </a:r>
            <a:endParaRPr lang="en-US" altLang="ja-JP" sz="1400" dirty="0" smtClean="0">
              <a:latin typeface="游ゴシック" panose="020B0400000000000000" pitchFamily="50" charset="-128"/>
              <a:ea typeface="游ゴシック" panose="020B0400000000000000" pitchFamily="50" charset="-128"/>
            </a:endParaRPr>
          </a:p>
        </p:txBody>
      </p:sp>
      <p:graphicFrame>
        <p:nvGraphicFramePr>
          <p:cNvPr id="11" name="表 10"/>
          <p:cNvGraphicFramePr>
            <a:graphicFrameLocks noGrp="1"/>
          </p:cNvGraphicFramePr>
          <p:nvPr>
            <p:extLst>
              <p:ext uri="{D42A27DB-BD31-4B8C-83A1-F6EECF244321}">
                <p14:modId xmlns:p14="http://schemas.microsoft.com/office/powerpoint/2010/main" val="4191898262"/>
              </p:ext>
            </p:extLst>
          </p:nvPr>
        </p:nvGraphicFramePr>
        <p:xfrm>
          <a:off x="853417" y="3824890"/>
          <a:ext cx="7653878" cy="858520"/>
        </p:xfrm>
        <a:graphic>
          <a:graphicData uri="http://schemas.openxmlformats.org/drawingml/2006/table">
            <a:tbl>
              <a:tblPr firstRow="1" bandRow="1">
                <a:tableStyleId>{5C22544A-7EE6-4342-B048-85BDC9FD1C3A}</a:tableStyleId>
              </a:tblPr>
              <a:tblGrid>
                <a:gridCol w="1183176">
                  <a:extLst>
                    <a:ext uri="{9D8B030D-6E8A-4147-A177-3AD203B41FA5}">
                      <a16:colId xmlns:a16="http://schemas.microsoft.com/office/drawing/2014/main" val="20000"/>
                    </a:ext>
                  </a:extLst>
                </a:gridCol>
                <a:gridCol w="924386">
                  <a:extLst>
                    <a:ext uri="{9D8B030D-6E8A-4147-A177-3AD203B41FA5}">
                      <a16:colId xmlns:a16="http://schemas.microsoft.com/office/drawing/2014/main" val="20001"/>
                    </a:ext>
                  </a:extLst>
                </a:gridCol>
                <a:gridCol w="924386">
                  <a:extLst>
                    <a:ext uri="{9D8B030D-6E8A-4147-A177-3AD203B41FA5}">
                      <a16:colId xmlns:a16="http://schemas.microsoft.com/office/drawing/2014/main" val="20002"/>
                    </a:ext>
                  </a:extLst>
                </a:gridCol>
                <a:gridCol w="924386">
                  <a:extLst>
                    <a:ext uri="{9D8B030D-6E8A-4147-A177-3AD203B41FA5}">
                      <a16:colId xmlns:a16="http://schemas.microsoft.com/office/drawing/2014/main" val="20003"/>
                    </a:ext>
                  </a:extLst>
                </a:gridCol>
                <a:gridCol w="924386">
                  <a:extLst>
                    <a:ext uri="{9D8B030D-6E8A-4147-A177-3AD203B41FA5}">
                      <a16:colId xmlns:a16="http://schemas.microsoft.com/office/drawing/2014/main" val="20004"/>
                    </a:ext>
                  </a:extLst>
                </a:gridCol>
                <a:gridCol w="924386">
                  <a:extLst>
                    <a:ext uri="{9D8B030D-6E8A-4147-A177-3AD203B41FA5}">
                      <a16:colId xmlns:a16="http://schemas.microsoft.com/office/drawing/2014/main" val="20005"/>
                    </a:ext>
                  </a:extLst>
                </a:gridCol>
                <a:gridCol w="924386">
                  <a:extLst>
                    <a:ext uri="{9D8B030D-6E8A-4147-A177-3AD203B41FA5}">
                      <a16:colId xmlns:a16="http://schemas.microsoft.com/office/drawing/2014/main" val="20006"/>
                    </a:ext>
                  </a:extLst>
                </a:gridCol>
                <a:gridCol w="924386">
                  <a:extLst>
                    <a:ext uri="{9D8B030D-6E8A-4147-A177-3AD203B41FA5}">
                      <a16:colId xmlns:a16="http://schemas.microsoft.com/office/drawing/2014/main" val="20007"/>
                    </a:ext>
                  </a:extLst>
                </a:gridCol>
              </a:tblGrid>
              <a:tr h="370840">
                <a:tc>
                  <a:txBody>
                    <a:bodyPr/>
                    <a:lstStyle/>
                    <a:p>
                      <a:pPr algn="ctr"/>
                      <a:r>
                        <a:rPr kumimoji="1" lang="ja-JP" altLang="en-US" sz="1300" dirty="0" smtClean="0">
                          <a:latin typeface="+mn-ea"/>
                          <a:ea typeface="+mn-ea"/>
                        </a:rPr>
                        <a:t>勤続年数</a:t>
                      </a:r>
                      <a:endParaRPr kumimoji="1" lang="ja-JP" altLang="en-US" sz="1300" dirty="0">
                        <a:latin typeface="+mn-ea"/>
                        <a:ea typeface="+mn-ea"/>
                      </a:endParaRP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smtClean="0">
                          <a:latin typeface="+mn-ea"/>
                          <a:ea typeface="+mn-ea"/>
                        </a:rPr>
                        <a:t>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smtClean="0">
                          <a:latin typeface="+mn-ea"/>
                          <a:ea typeface="+mn-ea"/>
                        </a:rPr>
                        <a:t>１年６か月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smtClean="0">
                          <a:latin typeface="+mn-ea"/>
                          <a:ea typeface="+mn-ea"/>
                        </a:rPr>
                        <a:t>２年６か月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smtClean="0">
                          <a:latin typeface="+mn-ea"/>
                          <a:ea typeface="+mn-ea"/>
                        </a:rPr>
                        <a:t>３年６か月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smtClean="0">
                          <a:latin typeface="+mn-ea"/>
                          <a:ea typeface="+mn-ea"/>
                        </a:rPr>
                        <a:t>４年６か月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smtClean="0">
                          <a:latin typeface="+mn-ea"/>
                          <a:ea typeface="+mn-ea"/>
                        </a:rPr>
                        <a:t>５年６か月</a:t>
                      </a:r>
                    </a:p>
                  </a:txBody>
                  <a:tcPr anchor="ctr">
                    <a:solidFill>
                      <a:schemeClr val="tx2">
                        <a:lumMod val="60000"/>
                        <a:lumOff val="4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ja-JP" altLang="en-US" sz="1300" dirty="0" smtClean="0">
                          <a:latin typeface="+mn-ea"/>
                          <a:ea typeface="+mn-ea"/>
                        </a:rPr>
                        <a:t>６年６か月以上</a:t>
                      </a:r>
                    </a:p>
                  </a:txBody>
                  <a:tcPr anchor="ctr">
                    <a:solidFill>
                      <a:schemeClr val="tx2">
                        <a:lumMod val="60000"/>
                        <a:lumOff val="40000"/>
                      </a:schemeClr>
                    </a:solidFill>
                  </a:tcPr>
                </a:tc>
                <a:extLst>
                  <a:ext uri="{0D108BD9-81ED-4DB2-BD59-A6C34878D82A}">
                    <a16:rowId xmlns:a16="http://schemas.microsoft.com/office/drawing/2014/main" val="10000"/>
                  </a:ext>
                </a:extLst>
              </a:tr>
              <a:tr h="370840">
                <a:tc>
                  <a:txBody>
                    <a:bodyPr/>
                    <a:lstStyle/>
                    <a:p>
                      <a:pPr algn="ctr"/>
                      <a:r>
                        <a:rPr kumimoji="1" lang="ja-JP" altLang="en-US" sz="1300" b="1" dirty="0" smtClean="0">
                          <a:solidFill>
                            <a:schemeClr val="bg1"/>
                          </a:solidFill>
                          <a:latin typeface="+mn-ea"/>
                          <a:ea typeface="+mn-ea"/>
                        </a:rPr>
                        <a:t>年休付与日数</a:t>
                      </a:r>
                      <a:endParaRPr kumimoji="1" lang="ja-JP" altLang="en-US" sz="1300" b="1" dirty="0">
                        <a:solidFill>
                          <a:schemeClr val="bg1"/>
                        </a:solidFill>
                        <a:latin typeface="+mn-ea"/>
                        <a:ea typeface="+mn-ea"/>
                      </a:endParaRPr>
                    </a:p>
                  </a:txBody>
                  <a:tcPr anchor="ctr">
                    <a:solidFill>
                      <a:schemeClr val="tx2">
                        <a:lumMod val="60000"/>
                        <a:lumOff val="40000"/>
                      </a:schemeClr>
                    </a:solidFill>
                  </a:tcPr>
                </a:tc>
                <a:tc>
                  <a:txBody>
                    <a:bodyPr/>
                    <a:lstStyle/>
                    <a:p>
                      <a:pPr algn="ctr"/>
                      <a:r>
                        <a:rPr kumimoji="1" lang="ja-JP" altLang="en-US" sz="1500" dirty="0" smtClean="0">
                          <a:latin typeface="+mn-ea"/>
                          <a:ea typeface="+mn-ea"/>
                        </a:rPr>
                        <a:t>１０日</a:t>
                      </a:r>
                      <a:endParaRPr kumimoji="1" lang="ja-JP" altLang="en-US" sz="1500" dirty="0">
                        <a:latin typeface="+mn-ea"/>
                        <a:ea typeface="+mn-ea"/>
                      </a:endParaRPr>
                    </a:p>
                  </a:txBody>
                  <a:tcPr anchor="ctr"/>
                </a:tc>
                <a:tc>
                  <a:txBody>
                    <a:bodyPr/>
                    <a:lstStyle/>
                    <a:p>
                      <a:pPr algn="ctr"/>
                      <a:r>
                        <a:rPr kumimoji="1" lang="ja-JP" altLang="en-US" sz="1500" dirty="0" smtClean="0">
                          <a:latin typeface="+mn-ea"/>
                          <a:ea typeface="+mn-ea"/>
                        </a:rPr>
                        <a:t>１１日</a:t>
                      </a:r>
                      <a:endParaRPr kumimoji="1" lang="ja-JP" altLang="en-US" sz="1500" dirty="0">
                        <a:latin typeface="+mn-ea"/>
                        <a:ea typeface="+mn-ea"/>
                      </a:endParaRPr>
                    </a:p>
                  </a:txBody>
                  <a:tcPr anchor="ctr"/>
                </a:tc>
                <a:tc>
                  <a:txBody>
                    <a:bodyPr/>
                    <a:lstStyle/>
                    <a:p>
                      <a:pPr algn="ctr"/>
                      <a:r>
                        <a:rPr kumimoji="1" lang="ja-JP" altLang="en-US" sz="1500" dirty="0" smtClean="0">
                          <a:latin typeface="+mn-ea"/>
                          <a:ea typeface="+mn-ea"/>
                        </a:rPr>
                        <a:t>１２日</a:t>
                      </a:r>
                      <a:endParaRPr kumimoji="1" lang="ja-JP" altLang="en-US" sz="1500" dirty="0">
                        <a:latin typeface="+mn-ea"/>
                        <a:ea typeface="+mn-ea"/>
                      </a:endParaRPr>
                    </a:p>
                  </a:txBody>
                  <a:tcPr anchor="ctr"/>
                </a:tc>
                <a:tc>
                  <a:txBody>
                    <a:bodyPr/>
                    <a:lstStyle/>
                    <a:p>
                      <a:pPr algn="ctr"/>
                      <a:r>
                        <a:rPr kumimoji="1" lang="ja-JP" altLang="en-US" sz="1500" dirty="0" smtClean="0">
                          <a:latin typeface="+mn-ea"/>
                          <a:ea typeface="+mn-ea"/>
                        </a:rPr>
                        <a:t>１４日</a:t>
                      </a:r>
                      <a:endParaRPr kumimoji="1" lang="ja-JP" altLang="en-US" sz="1500" dirty="0">
                        <a:latin typeface="+mn-ea"/>
                        <a:ea typeface="+mn-ea"/>
                      </a:endParaRPr>
                    </a:p>
                  </a:txBody>
                  <a:tcPr anchor="ctr"/>
                </a:tc>
                <a:tc>
                  <a:txBody>
                    <a:bodyPr/>
                    <a:lstStyle/>
                    <a:p>
                      <a:pPr algn="ctr"/>
                      <a:r>
                        <a:rPr kumimoji="1" lang="ja-JP" altLang="en-US" sz="1500" dirty="0" smtClean="0">
                          <a:latin typeface="+mn-ea"/>
                          <a:ea typeface="+mn-ea"/>
                        </a:rPr>
                        <a:t>１６日</a:t>
                      </a:r>
                      <a:endParaRPr kumimoji="1" lang="ja-JP" altLang="en-US" sz="1500" dirty="0">
                        <a:latin typeface="+mn-ea"/>
                        <a:ea typeface="+mn-ea"/>
                      </a:endParaRPr>
                    </a:p>
                  </a:txBody>
                  <a:tcPr anchor="ctr"/>
                </a:tc>
                <a:tc>
                  <a:txBody>
                    <a:bodyPr/>
                    <a:lstStyle/>
                    <a:p>
                      <a:pPr algn="ctr"/>
                      <a:r>
                        <a:rPr kumimoji="1" lang="ja-JP" altLang="en-US" sz="1500" dirty="0" smtClean="0">
                          <a:latin typeface="+mn-ea"/>
                          <a:ea typeface="+mn-ea"/>
                        </a:rPr>
                        <a:t>１８日</a:t>
                      </a:r>
                      <a:endParaRPr kumimoji="1" lang="ja-JP" altLang="en-US" sz="1500" dirty="0">
                        <a:latin typeface="+mn-ea"/>
                        <a:ea typeface="+mn-ea"/>
                      </a:endParaRPr>
                    </a:p>
                  </a:txBody>
                  <a:tcPr anchor="ctr"/>
                </a:tc>
                <a:tc>
                  <a:txBody>
                    <a:bodyPr/>
                    <a:lstStyle/>
                    <a:p>
                      <a:pPr algn="ctr"/>
                      <a:r>
                        <a:rPr kumimoji="1" lang="ja-JP" altLang="en-US" sz="1500" dirty="0" smtClean="0">
                          <a:latin typeface="+mn-ea"/>
                          <a:ea typeface="+mn-ea"/>
                        </a:rPr>
                        <a:t>２０日</a:t>
                      </a:r>
                      <a:endParaRPr kumimoji="1" lang="ja-JP" altLang="en-US" sz="1500" dirty="0">
                        <a:latin typeface="+mn-ea"/>
                        <a:ea typeface="+mn-ea"/>
                      </a:endParaRPr>
                    </a:p>
                  </a:txBody>
                  <a:tcPr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002739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23" name="正方形/長方形 22"/>
          <p:cNvSpPr/>
          <p:nvPr/>
        </p:nvSpPr>
        <p:spPr>
          <a:xfrm>
            <a:off x="4609353" y="1284304"/>
            <a:ext cx="3996765" cy="3659374"/>
          </a:xfrm>
          <a:prstGeom prst="rect">
            <a:avLst/>
          </a:prstGeom>
          <a:solidFill>
            <a:srgbClr val="FFFFFF"/>
          </a:solidFill>
          <a:ln w="38100" cap="flat" cmpd="sng" algn="ctr">
            <a:solidFill>
              <a:schemeClr val="accent5">
                <a:lumMod val="7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角丸四角形 16"/>
          <p:cNvSpPr/>
          <p:nvPr/>
        </p:nvSpPr>
        <p:spPr>
          <a:xfrm>
            <a:off x="4834356" y="1114015"/>
            <a:ext cx="3546759" cy="355882"/>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853418" y="1195200"/>
            <a:ext cx="3449642" cy="1523494"/>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７　賃金</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労働の対償として使用者が労働者に支</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払うすべてのもの。最低賃金は、都道</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府県ごとに決定。</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使用者は、最低賃金額以上の賃金を労</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働者に支払わなければならない。</a:t>
            </a:r>
            <a:endParaRPr lang="en-US" altLang="ja-JP" sz="1400" dirty="0" smtClean="0">
              <a:latin typeface="游ゴシック" panose="020B0400000000000000" pitchFamily="50" charset="-128"/>
              <a:ea typeface="游ゴシック" panose="020B0400000000000000" pitchFamily="50" charset="-128"/>
            </a:endParaRPr>
          </a:p>
        </p:txBody>
      </p:sp>
      <p:sp>
        <p:nvSpPr>
          <p:cNvPr id="13" name="テキスト ボックス 12"/>
          <p:cNvSpPr txBox="1"/>
          <p:nvPr/>
        </p:nvSpPr>
        <p:spPr>
          <a:xfrm>
            <a:off x="4834355" y="1147593"/>
            <a:ext cx="3636406" cy="307777"/>
          </a:xfrm>
          <a:prstGeom prst="rect">
            <a:avLst/>
          </a:prstGeom>
          <a:noFill/>
        </p:spPr>
        <p:txBody>
          <a:bodyPr wrap="square" rtlCol="0">
            <a:spAutoFit/>
          </a:bodyPr>
          <a:lstStyle/>
          <a:p>
            <a:pPr algn="ctr">
              <a:spcAft>
                <a:spcPts val="600"/>
              </a:spcAft>
            </a:pPr>
            <a:r>
              <a:rPr lang="ja-JP" altLang="en-US" sz="1400" b="1" dirty="0" smtClean="0">
                <a:solidFill>
                  <a:schemeClr val="bg1"/>
                </a:solidFill>
                <a:latin typeface="游ゴシック" panose="020B0400000000000000" pitchFamily="50" charset="-128"/>
                <a:ea typeface="游ゴシック" panose="020B0400000000000000" pitchFamily="50" charset="-128"/>
              </a:rPr>
              <a:t>正社員と非正規雇用労働者の賃金格差</a:t>
            </a:r>
          </a:p>
        </p:txBody>
      </p:sp>
      <p:sp>
        <p:nvSpPr>
          <p:cNvPr id="16" name="テキスト ボックス 15"/>
          <p:cNvSpPr txBox="1"/>
          <p:nvPr/>
        </p:nvSpPr>
        <p:spPr>
          <a:xfrm>
            <a:off x="4818805" y="1535593"/>
            <a:ext cx="3546759" cy="600164"/>
          </a:xfrm>
          <a:prstGeom prst="rect">
            <a:avLst/>
          </a:prstGeom>
          <a:noFill/>
        </p:spPr>
        <p:txBody>
          <a:bodyPr wrap="square" rtlCol="0">
            <a:spAutoFit/>
          </a:bodyPr>
          <a:lstStyle/>
          <a:p>
            <a:pPr algn="just">
              <a:spcAft>
                <a:spcPts val="600"/>
              </a:spcAft>
            </a:pPr>
            <a:r>
              <a:rPr lang="ja-JP" altLang="en-US" sz="1100" dirty="0" smtClean="0">
                <a:latin typeface="游ゴシック" panose="020B0400000000000000" pitchFamily="50" charset="-128"/>
                <a:ea typeface="游ゴシック" panose="020B0400000000000000" pitchFamily="50" charset="-128"/>
              </a:rPr>
              <a:t>　年齢が上がれば収入が増加する正社員に対して、パート・アルバイトはほとんど上がらず、横ばい状態となっています。</a:t>
            </a:r>
          </a:p>
        </p:txBody>
      </p:sp>
      <p:graphicFrame>
        <p:nvGraphicFramePr>
          <p:cNvPr id="11" name="表 10"/>
          <p:cNvGraphicFramePr>
            <a:graphicFrameLocks noGrp="1"/>
          </p:cNvGraphicFramePr>
          <p:nvPr>
            <p:extLst>
              <p:ext uri="{D42A27DB-BD31-4B8C-83A1-F6EECF244321}">
                <p14:modId xmlns:p14="http://schemas.microsoft.com/office/powerpoint/2010/main" val="2626807014"/>
              </p:ext>
            </p:extLst>
          </p:nvPr>
        </p:nvGraphicFramePr>
        <p:xfrm>
          <a:off x="777218" y="3018118"/>
          <a:ext cx="3660216" cy="978648"/>
        </p:xfrm>
        <a:graphic>
          <a:graphicData uri="http://schemas.openxmlformats.org/drawingml/2006/table">
            <a:tbl>
              <a:tblPr firstRow="1" bandRow="1">
                <a:tableStyleId>{5C22544A-7EE6-4342-B048-85BDC9FD1C3A}</a:tableStyleId>
              </a:tblPr>
              <a:tblGrid>
                <a:gridCol w="2094063">
                  <a:extLst>
                    <a:ext uri="{9D8B030D-6E8A-4147-A177-3AD203B41FA5}">
                      <a16:colId xmlns:a16="http://schemas.microsoft.com/office/drawing/2014/main" val="4005137040"/>
                    </a:ext>
                  </a:extLst>
                </a:gridCol>
                <a:gridCol w="1566153">
                  <a:extLst>
                    <a:ext uri="{9D8B030D-6E8A-4147-A177-3AD203B41FA5}">
                      <a16:colId xmlns:a16="http://schemas.microsoft.com/office/drawing/2014/main" val="2941887686"/>
                    </a:ext>
                  </a:extLst>
                </a:gridCol>
              </a:tblGrid>
              <a:tr h="616186">
                <a:tc>
                  <a:txBody>
                    <a:bodyPr/>
                    <a:lstStyle/>
                    <a:p>
                      <a:pPr algn="ctr"/>
                      <a:r>
                        <a:rPr kumimoji="1" lang="ja-JP" altLang="en-US" sz="1400" dirty="0" smtClean="0">
                          <a:solidFill>
                            <a:schemeClr val="tx1"/>
                          </a:solidFill>
                          <a:latin typeface="游ゴシック" panose="020B0400000000000000" pitchFamily="50" charset="-128"/>
                          <a:ea typeface="游ゴシック" panose="020B0400000000000000" pitchFamily="50" charset="-128"/>
                        </a:rPr>
                        <a:t>地域別最低賃金</a:t>
                      </a:r>
                      <a:endParaRPr kumimoji="1" lang="en-US" altLang="ja-JP" sz="1400" dirty="0" smtClean="0">
                        <a:solidFill>
                          <a:schemeClr val="tx1"/>
                        </a:solidFill>
                        <a:latin typeface="游ゴシック" panose="020B0400000000000000" pitchFamily="50" charset="-128"/>
                        <a:ea typeface="游ゴシック" panose="020B0400000000000000" pitchFamily="50" charset="-128"/>
                      </a:endParaRPr>
                    </a:p>
                    <a:p>
                      <a:pPr algn="ctr"/>
                      <a:r>
                        <a:rPr kumimoji="1" lang="ja-JP" altLang="en-US" sz="1400" b="0" dirty="0" smtClean="0">
                          <a:solidFill>
                            <a:schemeClr val="tx1"/>
                          </a:solidFill>
                          <a:latin typeface="游ゴシック" panose="020B0400000000000000" pitchFamily="50" charset="-128"/>
                          <a:ea typeface="游ゴシック" panose="020B0400000000000000" pitchFamily="50" charset="-128"/>
                        </a:rPr>
                        <a:t>（時間額）</a:t>
                      </a:r>
                      <a:endParaRPr kumimoji="1" lang="ja-JP" altLang="en-US" sz="1400" b="0" dirty="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kumimoji="1" lang="ja-JP" altLang="en-US" sz="1400" dirty="0" smtClean="0">
                          <a:solidFill>
                            <a:schemeClr val="tx1"/>
                          </a:solidFill>
                          <a:latin typeface="游ゴシック" panose="020B0400000000000000" pitchFamily="50" charset="-128"/>
                          <a:ea typeface="游ゴシック" panose="020B0400000000000000" pitchFamily="50" charset="-128"/>
                        </a:rPr>
                        <a:t>令和５年</a:t>
                      </a:r>
                      <a:endParaRPr kumimoji="1" lang="en-US" altLang="ja-JP" sz="1400" dirty="0" smtClean="0">
                        <a:solidFill>
                          <a:schemeClr val="tx1"/>
                        </a:solidFill>
                        <a:latin typeface="游ゴシック" panose="020B0400000000000000" pitchFamily="50" charset="-128"/>
                        <a:ea typeface="游ゴシック" panose="020B0400000000000000" pitchFamily="50" charset="-128"/>
                      </a:endParaRPr>
                    </a:p>
                    <a:p>
                      <a:pPr algn="ctr"/>
                      <a:r>
                        <a:rPr kumimoji="1" lang="ja-JP" altLang="en-US" sz="1400" dirty="0" smtClean="0">
                          <a:solidFill>
                            <a:schemeClr val="tx1"/>
                          </a:solidFill>
                          <a:latin typeface="游ゴシック" panose="020B0400000000000000" pitchFamily="50" charset="-128"/>
                          <a:ea typeface="游ゴシック" panose="020B0400000000000000" pitchFamily="50" charset="-128"/>
                        </a:rPr>
                        <a:t>１０月１日発効</a:t>
                      </a:r>
                      <a:endParaRPr kumimoji="1" lang="ja-JP" altLang="en-US" sz="1400" dirty="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130655706"/>
                  </a:ext>
                </a:extLst>
              </a:tr>
              <a:tr h="362462">
                <a:tc>
                  <a:txBody>
                    <a:bodyPr/>
                    <a:lstStyle/>
                    <a:p>
                      <a:pPr algn="dist"/>
                      <a:r>
                        <a:rPr kumimoji="1" lang="ja-JP" altLang="en-US" sz="1400" dirty="0" smtClean="0">
                          <a:latin typeface="游ゴシック" panose="020B0400000000000000" pitchFamily="50" charset="-128"/>
                          <a:ea typeface="游ゴシック" panose="020B0400000000000000" pitchFamily="50" charset="-128"/>
                        </a:rPr>
                        <a:t>岡山県最低賃金</a:t>
                      </a:r>
                      <a:endParaRPr kumimoji="1" lang="ja-JP" altLang="en-US" sz="1400" dirty="0">
                        <a:latin typeface="游ゴシック" panose="020B0400000000000000" pitchFamily="50" charset="-128"/>
                        <a:ea typeface="游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b="1" dirty="0" smtClean="0">
                          <a:solidFill>
                            <a:srgbClr val="FF0000"/>
                          </a:solidFill>
                          <a:latin typeface="游ゴシック" panose="020B0400000000000000" pitchFamily="50" charset="-128"/>
                          <a:ea typeface="游ゴシック" panose="020B0400000000000000" pitchFamily="50" charset="-128"/>
                        </a:rPr>
                        <a:t>９３２円</a:t>
                      </a:r>
                      <a:endParaRPr kumimoji="1" lang="ja-JP" altLang="en-US" sz="1400" b="1" dirty="0">
                        <a:solidFill>
                          <a:srgbClr val="FF0000"/>
                        </a:solidFill>
                        <a:latin typeface="游ゴシック" panose="020B0400000000000000" pitchFamily="50" charset="-128"/>
                        <a:ea typeface="游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02346037"/>
                  </a:ext>
                </a:extLst>
              </a:tr>
            </a:tbl>
          </a:graphicData>
        </a:graphic>
      </p:graphicFrame>
      <p:sp>
        <p:nvSpPr>
          <p:cNvPr id="7" name="正方形/長方形 6"/>
          <p:cNvSpPr/>
          <p:nvPr/>
        </p:nvSpPr>
        <p:spPr>
          <a:xfrm>
            <a:off x="5860245" y="2028595"/>
            <a:ext cx="1729961" cy="253916"/>
          </a:xfrm>
          <a:prstGeom prst="rect">
            <a:avLst/>
          </a:prstGeom>
          <a:noFill/>
        </p:spPr>
        <p:txBody>
          <a:bodyPr wrap="none" lIns="91440" tIns="45720" rIns="91440" bIns="45720">
            <a:spAutoFit/>
          </a:bodyPr>
          <a:lstStyle/>
          <a:p>
            <a:pPr algn="ctr"/>
            <a:r>
              <a:rPr lang="en-US" altLang="ja-JP" sz="1050" dirty="0" smtClean="0">
                <a:ln w="0"/>
              </a:rPr>
              <a:t>【</a:t>
            </a:r>
            <a:r>
              <a:rPr lang="ja-JP" altLang="en-US" sz="1050" dirty="0" smtClean="0">
                <a:ln w="0"/>
              </a:rPr>
              <a:t>賃金カーブ（時給ベース）</a:t>
            </a:r>
            <a:r>
              <a:rPr lang="en-US" altLang="ja-JP" sz="1050" dirty="0" smtClean="0">
                <a:ln w="0"/>
              </a:rPr>
              <a:t>】</a:t>
            </a:r>
            <a:endParaRPr lang="ja-JP" altLang="en-US" sz="1050" b="0" cap="none" spc="0" dirty="0">
              <a:ln w="0"/>
              <a:solidFill>
                <a:schemeClr val="tx1"/>
              </a:solidFill>
            </a:endParaRPr>
          </a:p>
        </p:txBody>
      </p:sp>
      <p:sp>
        <p:nvSpPr>
          <p:cNvPr id="8" name="テキスト ボックス 7"/>
          <p:cNvSpPr txBox="1"/>
          <p:nvPr/>
        </p:nvSpPr>
        <p:spPr>
          <a:xfrm>
            <a:off x="6971151" y="4713959"/>
            <a:ext cx="1693463" cy="184666"/>
          </a:xfrm>
          <a:prstGeom prst="rect">
            <a:avLst/>
          </a:prstGeom>
          <a:noFill/>
        </p:spPr>
        <p:txBody>
          <a:bodyPr wrap="square" rtlCol="0">
            <a:spAutoFit/>
          </a:bodyPr>
          <a:lstStyle/>
          <a:p>
            <a:r>
              <a:rPr lang="ja-JP" altLang="en-US" sz="600" dirty="0" smtClean="0">
                <a:latin typeface="+mj-ea"/>
                <a:ea typeface="+mj-ea"/>
              </a:rPr>
              <a:t>厚生労働省「令和４年賃金構造基本統計調査」</a:t>
            </a:r>
            <a:endParaRPr kumimoji="1" lang="ja-JP" altLang="en-US" sz="600" dirty="0">
              <a:latin typeface="+mj-ea"/>
              <a:ea typeface="+mj-ea"/>
            </a:endParaRPr>
          </a:p>
        </p:txBody>
      </p:sp>
      <p:sp>
        <p:nvSpPr>
          <p:cNvPr id="26" name="テキスト ボックス 25"/>
          <p:cNvSpPr txBox="1"/>
          <p:nvPr/>
        </p:nvSpPr>
        <p:spPr>
          <a:xfrm>
            <a:off x="4807690" y="2316230"/>
            <a:ext cx="416894" cy="169277"/>
          </a:xfrm>
          <a:prstGeom prst="rect">
            <a:avLst/>
          </a:prstGeom>
          <a:noFill/>
        </p:spPr>
        <p:txBody>
          <a:bodyPr wrap="square" rtlCol="0">
            <a:spAutoFit/>
          </a:bodyPr>
          <a:lstStyle/>
          <a:p>
            <a:r>
              <a:rPr lang="ja-JP" altLang="en-US" sz="500" b="1" dirty="0" smtClean="0">
                <a:solidFill>
                  <a:schemeClr val="tx1">
                    <a:lumMod val="65000"/>
                    <a:lumOff val="35000"/>
                  </a:schemeClr>
                </a:solidFill>
                <a:latin typeface="+mj-ea"/>
                <a:ea typeface="+mj-ea"/>
              </a:rPr>
              <a:t>（千円）</a:t>
            </a:r>
            <a:endParaRPr kumimoji="1" lang="ja-JP" altLang="en-US" sz="500" b="1" dirty="0">
              <a:solidFill>
                <a:schemeClr val="tx1">
                  <a:lumMod val="65000"/>
                  <a:lumOff val="35000"/>
                </a:schemeClr>
              </a:solidFill>
              <a:latin typeface="+mj-ea"/>
              <a:ea typeface="+mj-ea"/>
            </a:endParaRPr>
          </a:p>
        </p:txBody>
      </p:sp>
      <p:pic>
        <p:nvPicPr>
          <p:cNvPr id="4" name="図 3"/>
          <p:cNvPicPr>
            <a:picLocks noChangeAspect="1"/>
          </p:cNvPicPr>
          <p:nvPr/>
        </p:nvPicPr>
        <p:blipFill rotWithShape="1">
          <a:blip r:embed="rId3"/>
          <a:srcRect l="4944" t="10747" b="21735"/>
          <a:stretch/>
        </p:blipFill>
        <p:spPr>
          <a:xfrm>
            <a:off x="4667849" y="2456945"/>
            <a:ext cx="3879772" cy="2228694"/>
          </a:xfrm>
          <a:prstGeom prst="rect">
            <a:avLst/>
          </a:prstGeom>
        </p:spPr>
      </p:pic>
      <p:sp>
        <p:nvSpPr>
          <p:cNvPr id="14" name="テキスト ボックス 5"/>
          <p:cNvSpPr txBox="1"/>
          <p:nvPr/>
        </p:nvSpPr>
        <p:spPr>
          <a:xfrm>
            <a:off x="5156478" y="2332065"/>
            <a:ext cx="1515662" cy="339442"/>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ln>
                  <a:noFill/>
                </a:ln>
                <a:latin typeface="BIZ UDPゴシック" panose="020B0400000000000000" pitchFamily="50" charset="-128"/>
                <a:ea typeface="BIZ UDPゴシック" panose="020B0400000000000000" pitchFamily="50" charset="-128"/>
              </a:rPr>
              <a:t>一般労働者（正社員・正職員）の平均賃金　</a:t>
            </a:r>
            <a:r>
              <a:rPr kumimoji="1" lang="en-US" altLang="ja-JP" sz="800" dirty="0" smtClean="0">
                <a:ln>
                  <a:noFill/>
                </a:ln>
                <a:latin typeface="BIZ UDPゴシック" panose="020B0400000000000000" pitchFamily="50" charset="-128"/>
                <a:ea typeface="BIZ UDPゴシック" panose="020B0400000000000000" pitchFamily="50" charset="-128"/>
              </a:rPr>
              <a:t>328.0</a:t>
            </a:r>
            <a:r>
              <a:rPr kumimoji="1" lang="ja-JP" altLang="en-US" sz="800" dirty="0" smtClean="0">
                <a:ln>
                  <a:noFill/>
                </a:ln>
                <a:latin typeface="BIZ UDPゴシック" panose="020B0400000000000000" pitchFamily="50" charset="-128"/>
                <a:ea typeface="BIZ UDPゴシック" panose="020B0400000000000000" pitchFamily="50" charset="-128"/>
              </a:rPr>
              <a:t>千円</a:t>
            </a:r>
            <a:endParaRPr kumimoji="1" lang="ja-JP" altLang="en-US" sz="800" dirty="0">
              <a:ln>
                <a:noFill/>
              </a:ln>
              <a:latin typeface="BIZ UDPゴシック" panose="020B0400000000000000" pitchFamily="50" charset="-128"/>
              <a:ea typeface="BIZ UDPゴシック" panose="020B0400000000000000" pitchFamily="50" charset="-128"/>
            </a:endParaRPr>
          </a:p>
        </p:txBody>
      </p:sp>
      <p:sp>
        <p:nvSpPr>
          <p:cNvPr id="15" name="テキスト ボックス 6"/>
          <p:cNvSpPr txBox="1"/>
          <p:nvPr/>
        </p:nvSpPr>
        <p:spPr>
          <a:xfrm>
            <a:off x="6385703" y="4069821"/>
            <a:ext cx="1670403" cy="355114"/>
          </a:xfrm>
          <a:prstGeom prst="rect">
            <a:avLst/>
          </a:prstGeom>
          <a:solidFill>
            <a:schemeClr val="lt1"/>
          </a:solidFill>
          <a:ln w="9525" cmpd="sng">
            <a:solidFill>
              <a:schemeClr val="tx1"/>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ln>
                  <a:noFill/>
                </a:ln>
                <a:latin typeface="BIZ UDPゴシック" panose="020B0400000000000000" pitchFamily="50" charset="-128"/>
                <a:ea typeface="BIZ UDPゴシック" panose="020B0400000000000000" pitchFamily="50" charset="-128"/>
              </a:rPr>
              <a:t>一般労働者（正社員・正職員以外）の平均賃金　</a:t>
            </a:r>
            <a:r>
              <a:rPr kumimoji="1" lang="en-US" altLang="ja-JP" sz="800" dirty="0" smtClean="0">
                <a:ln>
                  <a:noFill/>
                </a:ln>
                <a:latin typeface="BIZ UDPゴシック" panose="020B0400000000000000" pitchFamily="50" charset="-128"/>
                <a:ea typeface="BIZ UDPゴシック" panose="020B0400000000000000" pitchFamily="50" charset="-128"/>
              </a:rPr>
              <a:t>221.3</a:t>
            </a:r>
            <a:r>
              <a:rPr kumimoji="1" lang="ja-JP" altLang="en-US" sz="800" dirty="0" smtClean="0">
                <a:ln>
                  <a:noFill/>
                </a:ln>
                <a:latin typeface="BIZ UDPゴシック" panose="020B0400000000000000" pitchFamily="50" charset="-128"/>
                <a:ea typeface="BIZ UDPゴシック" panose="020B0400000000000000" pitchFamily="50" charset="-128"/>
              </a:rPr>
              <a:t>千円</a:t>
            </a:r>
            <a:endParaRPr kumimoji="1" lang="ja-JP" altLang="en-US" sz="800" dirty="0">
              <a:ln>
                <a:noFill/>
              </a:ln>
              <a:latin typeface="BIZ UDPゴシック" panose="020B0400000000000000" pitchFamily="50" charset="-128"/>
              <a:ea typeface="BIZ UDPゴシック" panose="020B0400000000000000" pitchFamily="50" charset="-128"/>
            </a:endParaRPr>
          </a:p>
        </p:txBody>
      </p:sp>
      <p:cxnSp>
        <p:nvCxnSpPr>
          <p:cNvPr id="18" name="直線矢印コネクタ 17"/>
          <p:cNvCxnSpPr/>
          <p:nvPr/>
        </p:nvCxnSpPr>
        <p:spPr>
          <a:xfrm>
            <a:off x="6540167" y="2687915"/>
            <a:ext cx="112391" cy="1640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p:nvPr/>
        </p:nvCxnSpPr>
        <p:spPr>
          <a:xfrm flipH="1" flipV="1">
            <a:off x="7590206" y="3808873"/>
            <a:ext cx="92276" cy="2391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p:cNvSpPr txBox="1"/>
          <p:nvPr/>
        </p:nvSpPr>
        <p:spPr>
          <a:xfrm>
            <a:off x="8350293" y="4511859"/>
            <a:ext cx="314321" cy="169277"/>
          </a:xfrm>
          <a:prstGeom prst="rect">
            <a:avLst/>
          </a:prstGeom>
          <a:noFill/>
        </p:spPr>
        <p:txBody>
          <a:bodyPr wrap="square" rtlCol="0">
            <a:spAutoFit/>
          </a:bodyPr>
          <a:lstStyle/>
          <a:p>
            <a:r>
              <a:rPr lang="ja-JP" altLang="en-US" sz="500" b="1" dirty="0" smtClean="0">
                <a:solidFill>
                  <a:schemeClr val="tx1">
                    <a:lumMod val="65000"/>
                    <a:lumOff val="35000"/>
                  </a:schemeClr>
                </a:solidFill>
                <a:latin typeface="+mj-ea"/>
                <a:ea typeface="+mj-ea"/>
              </a:rPr>
              <a:t>（歳）</a:t>
            </a:r>
            <a:endParaRPr kumimoji="1" lang="ja-JP" altLang="en-US" sz="500" b="1" dirty="0">
              <a:solidFill>
                <a:schemeClr val="tx1">
                  <a:lumMod val="65000"/>
                  <a:lumOff val="35000"/>
                </a:schemeClr>
              </a:solidFill>
              <a:latin typeface="+mj-ea"/>
              <a:ea typeface="+mj-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524042"/>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８　解雇・退職</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（１）解雇とは</a:t>
            </a:r>
            <a:endParaRPr lang="en-US" altLang="ja-JP" sz="15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使用者からの一方的な意思表示により労働契約を解約すること。</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３</a:t>
            </a:r>
            <a:r>
              <a:rPr lang="ja-JP" altLang="en-US" sz="1400" dirty="0">
                <a:latin typeface="游ゴシック" panose="020B0400000000000000" pitchFamily="50" charset="-128"/>
                <a:ea typeface="游ゴシック" panose="020B0400000000000000" pitchFamily="50" charset="-128"/>
              </a:rPr>
              <a:t>０</a:t>
            </a:r>
            <a:r>
              <a:rPr lang="ja-JP" altLang="en-US" sz="1400" dirty="0" smtClean="0">
                <a:latin typeface="游ゴシック" panose="020B0400000000000000" pitchFamily="50" charset="-128"/>
                <a:ea typeface="游ゴシック" panose="020B0400000000000000" pitchFamily="50" charset="-128"/>
              </a:rPr>
              <a:t>日前に予告するか、予告しない場合は３</a:t>
            </a:r>
            <a:r>
              <a:rPr lang="ja-JP" altLang="en-US" sz="1400" dirty="0">
                <a:latin typeface="游ゴシック" panose="020B0400000000000000" pitchFamily="50" charset="-128"/>
                <a:ea typeface="游ゴシック" panose="020B0400000000000000" pitchFamily="50" charset="-128"/>
              </a:rPr>
              <a:t>０</a:t>
            </a:r>
            <a:r>
              <a:rPr lang="ja-JP" altLang="en-US" sz="1400" dirty="0" smtClean="0">
                <a:latin typeface="游ゴシック" panose="020B0400000000000000" pitchFamily="50" charset="-128"/>
                <a:ea typeface="游ゴシック" panose="020B0400000000000000" pitchFamily="50" charset="-128"/>
              </a:rPr>
              <a:t>日分以上の平均賃金を</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支払わなければならない。</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（２）解雇の制限</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解雇は客観的に合理的な理由を欠き、社会通念上相当であると</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認められない場合は、無効。</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（３）退職とは</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労働契約に期間の定めがない場合は、いつでも退職の申し出が可能。</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ただし、退職の申し出の期間を定めている場合は、従う必要がある。</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定めていない場合は、申し出後２週間の経過によって労働契約は終了。</a:t>
            </a:r>
            <a:endParaRPr lang="en-US" altLang="ja-JP" sz="1400" dirty="0" smtClean="0">
              <a:latin typeface="游ゴシック" panose="020B0400000000000000" pitchFamily="50" charset="-128"/>
              <a:ea typeface="游ゴシック" panose="020B0400000000000000" pitchFamily="50" charset="-128"/>
            </a:endParaRPr>
          </a:p>
        </p:txBody>
      </p:sp>
      <p:pic>
        <p:nvPicPr>
          <p:cNvPr id="6" name="図 5" descr="プレゼンテーションp12 イラスト.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7156823" y="2343072"/>
            <a:ext cx="1501962" cy="229877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47123"/>
            <a:ext cx="7653880" cy="3708708"/>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９　就職活動で注意すること</a:t>
            </a:r>
            <a:r>
              <a:rPr lang="en-US" altLang="ja-JP" sz="1500" b="1" dirty="0" smtClean="0">
                <a:solidFill>
                  <a:srgbClr val="558ED5"/>
                </a:solidFill>
                <a:latin typeface="游ゴシック" panose="020B0400000000000000" pitchFamily="50" charset="-128"/>
                <a:ea typeface="游ゴシック" panose="020B0400000000000000" pitchFamily="50" charset="-128"/>
              </a:rPr>
              <a:t>【</a:t>
            </a:r>
            <a:r>
              <a:rPr lang="ja-JP" altLang="en-US" sz="1500" b="1" dirty="0" smtClean="0">
                <a:solidFill>
                  <a:srgbClr val="558ED5"/>
                </a:solidFill>
                <a:latin typeface="游ゴシック" panose="020B0400000000000000" pitchFamily="50" charset="-128"/>
                <a:ea typeface="游ゴシック" panose="020B0400000000000000" pitchFamily="50" charset="-128"/>
              </a:rPr>
              <a:t>就職差別につながるおそれがある１</a:t>
            </a:r>
            <a:r>
              <a:rPr lang="ja-JP" altLang="en-US" sz="1500" b="1" dirty="0">
                <a:solidFill>
                  <a:srgbClr val="558ED5"/>
                </a:solidFill>
                <a:latin typeface="游ゴシック" panose="020B0400000000000000" pitchFamily="50" charset="-128"/>
                <a:ea typeface="游ゴシック" panose="020B0400000000000000" pitchFamily="50" charset="-128"/>
              </a:rPr>
              <a:t>４</a:t>
            </a:r>
            <a:r>
              <a:rPr lang="ja-JP" altLang="en-US" sz="1500" b="1" dirty="0" smtClean="0">
                <a:solidFill>
                  <a:srgbClr val="558ED5"/>
                </a:solidFill>
                <a:latin typeface="游ゴシック" panose="020B0400000000000000" pitchFamily="50" charset="-128"/>
                <a:ea typeface="游ゴシック" panose="020B0400000000000000" pitchFamily="50" charset="-128"/>
              </a:rPr>
              <a:t>事項</a:t>
            </a:r>
            <a:r>
              <a:rPr lang="en-US" altLang="ja-JP" sz="1500" b="1" dirty="0" smtClean="0">
                <a:solidFill>
                  <a:srgbClr val="558ED5"/>
                </a:solidFill>
                <a:latin typeface="游ゴシック" panose="020B0400000000000000" pitchFamily="50" charset="-128"/>
                <a:ea typeface="游ゴシック" panose="020B0400000000000000" pitchFamily="50" charset="-128"/>
              </a:rPr>
              <a:t>】</a:t>
            </a:r>
          </a:p>
          <a:p>
            <a:r>
              <a:rPr lang="ja-JP" altLang="en-US" sz="1400" b="1" dirty="0" smtClean="0">
                <a:latin typeface="游ゴシック" panose="020B0400000000000000" pitchFamily="50" charset="-128"/>
                <a:ea typeface="游ゴシック" panose="020B0400000000000000" pitchFamily="50" charset="-128"/>
              </a:rPr>
              <a:t>＜公正な採用選考の基本的な考え方＞</a:t>
            </a:r>
            <a:endParaRPr lang="en-US" altLang="ja-JP" sz="1400" b="1" dirty="0">
              <a:latin typeface="游ゴシック" panose="020B0400000000000000" pitchFamily="50" charset="-128"/>
              <a:ea typeface="游ゴシック" panose="020B0400000000000000" pitchFamily="50" charset="-128"/>
            </a:endParaRPr>
          </a:p>
          <a:p>
            <a:pPr>
              <a:spcAft>
                <a:spcPts val="600"/>
              </a:spcAft>
            </a:pPr>
            <a:r>
              <a:rPr lang="ja-JP" altLang="en-US" sz="1400" dirty="0">
                <a:latin typeface="游ゴシック" panose="020B0400000000000000" pitchFamily="50" charset="-128"/>
                <a:ea typeface="游ゴシック" panose="020B0400000000000000" pitchFamily="50" charset="-128"/>
              </a:rPr>
              <a:t>　</a:t>
            </a:r>
            <a:r>
              <a:rPr lang="ja-JP" altLang="en-US" sz="1400" b="1" dirty="0" smtClean="0">
                <a:latin typeface="游ゴシック" panose="020B0400000000000000" pitchFamily="50" charset="-128"/>
                <a:ea typeface="游ゴシック" panose="020B0400000000000000" pitchFamily="50" charset="-128"/>
              </a:rPr>
              <a:t>１ </a:t>
            </a:r>
            <a:r>
              <a:rPr lang="ja-JP" altLang="en-US" sz="1400" dirty="0" smtClean="0">
                <a:latin typeface="游ゴシック" panose="020B0400000000000000" pitchFamily="50" charset="-128"/>
                <a:ea typeface="游ゴシック" panose="020B0400000000000000" pitchFamily="50" charset="-128"/>
              </a:rPr>
              <a:t>応募者の基本的人権を尊重すること　</a:t>
            </a:r>
            <a:r>
              <a:rPr lang="ja-JP" altLang="en-US" sz="1400" b="1" dirty="0" smtClean="0">
                <a:latin typeface="游ゴシック" panose="020B0400000000000000" pitchFamily="50" charset="-128"/>
                <a:ea typeface="游ゴシック" panose="020B0400000000000000" pitchFamily="50" charset="-128"/>
              </a:rPr>
              <a:t>２ </a:t>
            </a:r>
            <a:r>
              <a:rPr lang="ja-JP" altLang="en-US" sz="1400" dirty="0" smtClean="0">
                <a:latin typeface="游ゴシック" panose="020B0400000000000000" pitchFamily="50" charset="-128"/>
                <a:ea typeface="游ゴシック" panose="020B0400000000000000" pitchFamily="50" charset="-128"/>
              </a:rPr>
              <a:t>適正・能力に基づいた基準により行うこと　</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次の①～⑪のような事項を面接等によって把握することや、⑫～⑭を実施することは、</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就職差別につながるおそれがある。</a:t>
            </a:r>
            <a:endParaRPr lang="en-US" altLang="ja-JP" sz="1400" dirty="0">
              <a:latin typeface="游ゴシック" panose="020B0400000000000000" pitchFamily="50" charset="-128"/>
              <a:ea typeface="游ゴシック" panose="020B0400000000000000" pitchFamily="50" charset="-128"/>
            </a:endParaRPr>
          </a:p>
          <a:p>
            <a:pPr>
              <a:spcBef>
                <a:spcPts val="600"/>
              </a:spcBef>
            </a:pPr>
            <a:r>
              <a:rPr lang="ja-JP" altLang="en-US" sz="1400" b="1" dirty="0" smtClean="0">
                <a:latin typeface="游ゴシック" panose="020B0400000000000000" pitchFamily="50" charset="-128"/>
                <a:ea typeface="游ゴシック" panose="020B0400000000000000" pitchFamily="50" charset="-128"/>
              </a:rPr>
              <a:t>＜本人に責任のない事項の把握＞</a:t>
            </a:r>
            <a:endParaRPr lang="en-US" altLang="ja-JP" sz="1400" b="1" dirty="0" smtClean="0">
              <a:latin typeface="游ゴシック" panose="020B0400000000000000" pitchFamily="50" charset="-128"/>
              <a:ea typeface="游ゴシック" panose="020B0400000000000000" pitchFamily="50" charset="-128"/>
            </a:endParaRPr>
          </a:p>
          <a:p>
            <a:pPr>
              <a:spcAft>
                <a:spcPts val="600"/>
              </a:spcAft>
            </a:pPr>
            <a:r>
              <a:rPr lang="ja-JP" altLang="en-US" sz="1400" dirty="0" smtClean="0">
                <a:latin typeface="游ゴシック" panose="020B0400000000000000" pitchFamily="50" charset="-128"/>
                <a:ea typeface="游ゴシック" panose="020B0400000000000000" pitchFamily="50" charset="-128"/>
              </a:rPr>
              <a:t>　①本籍・出身地　②家族　③住宅状況　④生活環境・家庭環境など</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＜本来自由であるべき事項の把握＞</a:t>
            </a:r>
            <a:endParaRPr lang="en-US" altLang="ja-JP" sz="14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⑤宗教　⑥支持政党　⑦人生観・生活信条など　⑧尊敬する人物　⑨思想</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⑩労働組合、学生運動などの社会運動　⑪購買新聞、雑誌、愛読書など</a:t>
            </a:r>
            <a:endParaRPr lang="en-US" altLang="ja-JP" sz="1400" dirty="0" smtClean="0">
              <a:latin typeface="游ゴシック" panose="020B0400000000000000" pitchFamily="50" charset="-128"/>
              <a:ea typeface="游ゴシック" panose="020B0400000000000000" pitchFamily="50" charset="-128"/>
            </a:endParaRPr>
          </a:p>
          <a:p>
            <a:pPr>
              <a:spcBef>
                <a:spcPts val="600"/>
              </a:spcBef>
            </a:pPr>
            <a:r>
              <a:rPr lang="ja-JP" altLang="en-US" sz="1400" b="1" dirty="0" smtClean="0">
                <a:latin typeface="游ゴシック" panose="020B0400000000000000" pitchFamily="50" charset="-128"/>
                <a:ea typeface="游ゴシック" panose="020B0400000000000000" pitchFamily="50" charset="-128"/>
              </a:rPr>
              <a:t>＜採用選考の方法＞</a:t>
            </a:r>
            <a:endParaRPr lang="en-US" altLang="ja-JP" sz="14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⑫身元調査などの実施　⑬所定の応募書類以外の使用</a:t>
            </a:r>
            <a:endParaRPr lang="en-US" altLang="ja-JP" sz="1400" dirty="0" smtClean="0">
              <a:latin typeface="游ゴシック" panose="020B0400000000000000" pitchFamily="50" charset="-128"/>
              <a:ea typeface="游ゴシック" panose="020B0400000000000000" pitchFamily="50" charset="-128"/>
            </a:endParaRPr>
          </a:p>
          <a:p>
            <a:pPr>
              <a:spcAft>
                <a:spcPts val="1200"/>
              </a:spcAft>
            </a:pPr>
            <a:r>
              <a:rPr lang="ja-JP" altLang="en-US" sz="1400" dirty="0" smtClean="0">
                <a:latin typeface="游ゴシック" panose="020B0400000000000000" pitchFamily="50" charset="-128"/>
                <a:ea typeface="游ゴシック" panose="020B0400000000000000" pitchFamily="50" charset="-128"/>
              </a:rPr>
              <a:t>　⑭合理的・客観的に必要性が認められない採用選考時の健康診断の実施</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b="1" dirty="0" smtClean="0">
                <a:solidFill>
                  <a:srgbClr val="FF0000"/>
                </a:solidFill>
                <a:latin typeface="游ゴシック" panose="020B0400000000000000" pitchFamily="50" charset="-128"/>
                <a:ea typeface="游ゴシック" panose="020B0400000000000000" pitchFamily="50" charset="-128"/>
              </a:rPr>
              <a:t>　もしも就職差別を受けてしまったら、学校の先生やハローワークに相談しよう。</a:t>
            </a:r>
            <a:endParaRPr lang="en-US" altLang="ja-JP" sz="1400" b="1" dirty="0" smtClean="0">
              <a:solidFill>
                <a:srgbClr val="FF0000"/>
              </a:solidFill>
              <a:latin typeface="游ゴシック" panose="020B0400000000000000" pitchFamily="50" charset="-128"/>
              <a:ea typeface="游ゴシック" panose="020B0400000000000000" pitchFamily="50" charset="-12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pic>
        <p:nvPicPr>
          <p:cNvPr id="10" name="図 9" descr="プレゼンテーションp14 イラスト.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6447118" y="2751628"/>
            <a:ext cx="2643266" cy="2643266"/>
          </a:xfrm>
          <a:prstGeom prst="rect">
            <a:avLst/>
          </a:prstGeom>
        </p:spPr>
      </p:pic>
      <p:sp>
        <p:nvSpPr>
          <p:cNvPr id="9" name="テキスト ボックス 8"/>
          <p:cNvSpPr txBox="1"/>
          <p:nvPr/>
        </p:nvSpPr>
        <p:spPr>
          <a:xfrm>
            <a:off x="853417" y="1195200"/>
            <a:ext cx="7653880" cy="3508653"/>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１０　労働組合</a:t>
            </a:r>
            <a:endParaRPr lang="en-US" altLang="ja-JP" dirty="0" smtClean="0">
              <a:solidFill>
                <a:srgbClr val="558ED5"/>
              </a:solidFill>
              <a:latin typeface="游ゴシック" panose="020B0400000000000000" pitchFamily="50" charset="-128"/>
              <a:ea typeface="游ゴシック" panose="020B0400000000000000" pitchFamily="50" charset="-128"/>
            </a:endParaRPr>
          </a:p>
          <a:p>
            <a:pPr marL="180000">
              <a:spcAft>
                <a:spcPts val="1200"/>
              </a:spcAft>
            </a:pPr>
            <a:r>
              <a:rPr lang="ja-JP" altLang="en-US" sz="1400" dirty="0" smtClean="0">
                <a:latin typeface="游ゴシック" panose="020B0400000000000000" pitchFamily="50" charset="-128"/>
                <a:ea typeface="游ゴシック" panose="020B0400000000000000" pitchFamily="50" charset="-128"/>
              </a:rPr>
              <a:t>労働者が、団結することによって使用者と対等の立場に立って交渉し、労働条件の維持改善や経済的地位の向上を図るためにつくる団体。</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b="1" dirty="0" smtClean="0">
              <a:latin typeface="游ゴシック" panose="020B0400000000000000" pitchFamily="50" charset="-128"/>
              <a:ea typeface="游ゴシック" panose="020B0400000000000000" pitchFamily="50" charset="-128"/>
            </a:endParaRPr>
          </a:p>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１１　男女が共に生き生きと働くために</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（１）性別による差別禁止</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募集・採用から定年・退職に至るまで、性別を理由とする差別は禁止。</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（２）ポジティブ・アクション</a:t>
            </a:r>
            <a:r>
              <a:rPr lang="en-US" altLang="ja-JP" sz="1400" b="1" dirty="0" smtClean="0">
                <a:latin typeface="游ゴシック" panose="020B0400000000000000" pitchFamily="50" charset="-128"/>
                <a:ea typeface="游ゴシック" panose="020B0400000000000000" pitchFamily="50" charset="-128"/>
              </a:rPr>
              <a:t>  </a:t>
            </a:r>
            <a:r>
              <a:rPr lang="ja-JP" altLang="en-US" sz="1400" b="1" dirty="0" smtClean="0">
                <a:latin typeface="游ゴシック" panose="020B0400000000000000" pitchFamily="50" charset="-128"/>
                <a:ea typeface="游ゴシック" panose="020B0400000000000000" pitchFamily="50" charset="-128"/>
              </a:rPr>
              <a:t>～男女均等な職場をめざして～</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女性の能力発揮を進めるためには、男女差別の解消だけでなく、</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固定的な役割分担意識やこれまでの雇用管理の結果生じている</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男女間の格差を解消するための積極的な取組（ポジティブ・ア</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クション）が必要。</a:t>
            </a:r>
            <a:endParaRPr lang="en-US" altLang="ja-JP" sz="1400" dirty="0" smtClean="0">
              <a:latin typeface="游ゴシック" panose="020B0400000000000000" pitchFamily="50" charset="-128"/>
              <a:ea typeface="游ゴシック" panose="020B0400000000000000" pitchFamily="50"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pic>
        <p:nvPicPr>
          <p:cNvPr id="6" name="図 5" descr="プレゼンテーションp15 イラスト.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5915034" y="2526206"/>
            <a:ext cx="2756616" cy="2430626"/>
          </a:xfrm>
          <a:prstGeom prst="rect">
            <a:avLst/>
          </a:prstGeom>
        </p:spPr>
      </p:pic>
      <p:sp>
        <p:nvSpPr>
          <p:cNvPr id="9" name="テキスト ボックス 8"/>
          <p:cNvSpPr txBox="1"/>
          <p:nvPr/>
        </p:nvSpPr>
        <p:spPr>
          <a:xfrm>
            <a:off x="853417" y="1195200"/>
            <a:ext cx="7653880" cy="3600986"/>
          </a:xfrm>
          <a:prstGeom prst="rect">
            <a:avLst/>
          </a:prstGeom>
          <a:noFill/>
        </p:spPr>
        <p:txBody>
          <a:bodyPr wrap="square" rtlCol="0">
            <a:spAutoFit/>
          </a:bodyPr>
          <a:lstStyle/>
          <a:p>
            <a:pPr>
              <a:spcAft>
                <a:spcPts val="600"/>
              </a:spcAft>
            </a:pPr>
            <a:r>
              <a:rPr lang="ja-JP" altLang="en-US" sz="1500" b="1" dirty="0" smtClean="0">
                <a:latin typeface="游ゴシック" panose="020B0400000000000000" pitchFamily="50" charset="-128"/>
                <a:ea typeface="游ゴシック" panose="020B0400000000000000" pitchFamily="50" charset="-128"/>
              </a:rPr>
              <a:t>（３）セクシュアルハラスメントの防止</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職場でのセクハラとは、職場において相手の意に反した性的言動が行われ、仕事を行ううえ</a:t>
            </a:r>
            <a:endParaRPr lang="en-US" altLang="ja-JP" sz="1400" dirty="0" smtClean="0">
              <a:latin typeface="游ゴシック" panose="020B0400000000000000" pitchFamily="50" charset="-128"/>
              <a:ea typeface="游ゴシック" panose="020B0400000000000000" pitchFamily="50" charset="-128"/>
            </a:endParaRPr>
          </a:p>
          <a:p>
            <a:pPr marL="180000" lvl="1"/>
            <a:r>
              <a:rPr lang="ja-JP" altLang="en-US" sz="1400" dirty="0" smtClean="0">
                <a:latin typeface="游ゴシック" panose="020B0400000000000000" pitchFamily="50" charset="-128"/>
                <a:ea typeface="游ゴシック" panose="020B0400000000000000" pitchFamily="50" charset="-128"/>
              </a:rPr>
              <a:t>で一定の不利益を与えたり、働く環境を著しく悪化させることで　労働者個人の尊厳を不当に傷つけたり、能力の発揮に大きな悪影響がでること。</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女性だけでなく、男性も被害者になる。</a:t>
            </a:r>
            <a:endParaRPr lang="en-US" altLang="ja-JP" sz="1400" dirty="0" smtClean="0">
              <a:latin typeface="游ゴシック" panose="020B0400000000000000" pitchFamily="50" charset="-128"/>
              <a:ea typeface="游ゴシック" panose="020B0400000000000000" pitchFamily="50" charset="-128"/>
            </a:endParaRPr>
          </a:p>
          <a:p>
            <a:pPr>
              <a:spcBef>
                <a:spcPts val="600"/>
              </a:spcBef>
            </a:pPr>
            <a:r>
              <a:rPr lang="ja-JP" altLang="en-US" sz="1400" dirty="0" smtClean="0">
                <a:latin typeface="游ゴシック" panose="020B0400000000000000" pitchFamily="50" charset="-128"/>
                <a:ea typeface="游ゴシック" panose="020B0400000000000000" pitchFamily="50" charset="-128"/>
              </a:rPr>
              <a:t>　</a:t>
            </a:r>
            <a:r>
              <a:rPr lang="ja-JP" altLang="en-US" sz="1400" b="1" dirty="0" smtClean="0">
                <a:latin typeface="游ゴシック" panose="020B0400000000000000" pitchFamily="50" charset="-128"/>
                <a:ea typeface="游ゴシック" panose="020B0400000000000000" pitchFamily="50" charset="-128"/>
              </a:rPr>
              <a:t>＜ セクハラを防止するために事業主が講ずべき措置＞</a:t>
            </a:r>
            <a:endParaRPr lang="en-US" altLang="ja-JP" sz="1400" b="1" dirty="0" smtClean="0">
              <a:latin typeface="游ゴシック" panose="020B0400000000000000" pitchFamily="50" charset="-128"/>
              <a:ea typeface="游ゴシック" panose="020B0400000000000000" pitchFamily="50" charset="-128"/>
            </a:endParaRPr>
          </a:p>
          <a:p>
            <a:pPr marL="360000" lvl="1"/>
            <a:r>
              <a:rPr lang="ja-JP" altLang="en-US" sz="1400" dirty="0" smtClean="0">
                <a:latin typeface="游ゴシック" panose="020B0400000000000000" pitchFamily="50" charset="-128"/>
                <a:ea typeface="游ゴシック" panose="020B0400000000000000" pitchFamily="50" charset="-128"/>
              </a:rPr>
              <a:t>・事業主の方針の明確化　・必要な体制の整備　</a:t>
            </a:r>
            <a:endParaRPr lang="en-US" altLang="ja-JP" sz="1400" dirty="0" smtClean="0">
              <a:latin typeface="游ゴシック" panose="020B0400000000000000" pitchFamily="50" charset="-128"/>
              <a:ea typeface="游ゴシック" panose="020B0400000000000000" pitchFamily="50" charset="-128"/>
            </a:endParaRPr>
          </a:p>
          <a:p>
            <a:pPr marL="360000" lvl="1"/>
            <a:r>
              <a:rPr lang="ja-JP" altLang="en-US" sz="1400" dirty="0" smtClean="0">
                <a:latin typeface="游ゴシック" panose="020B0400000000000000" pitchFamily="50" charset="-128"/>
                <a:ea typeface="游ゴシック" panose="020B0400000000000000" pitchFamily="50" charset="-128"/>
              </a:rPr>
              <a:t>・迅速かつ適切な対応</a:t>
            </a:r>
            <a:endParaRPr lang="en-US" altLang="ja-JP" sz="1400" dirty="0">
              <a:latin typeface="游ゴシック" panose="020B0400000000000000" pitchFamily="50" charset="-128"/>
              <a:ea typeface="游ゴシック" panose="020B0400000000000000" pitchFamily="50" charset="-128"/>
            </a:endParaRPr>
          </a:p>
          <a:p>
            <a:endParaRPr lang="en-US" altLang="ja-JP" sz="1400" b="1" dirty="0" smtClean="0">
              <a:latin typeface="游ゴシック" panose="020B0400000000000000" pitchFamily="50" charset="-128"/>
              <a:ea typeface="游ゴシック" panose="020B0400000000000000" pitchFamily="50" charset="-128"/>
            </a:endParaRPr>
          </a:p>
          <a:p>
            <a:r>
              <a:rPr lang="ja-JP" altLang="en-US" sz="1500" b="1" dirty="0" smtClean="0">
                <a:latin typeface="游ゴシック" panose="020B0400000000000000" pitchFamily="50" charset="-128"/>
                <a:ea typeface="游ゴシック" panose="020B0400000000000000" pitchFamily="50" charset="-128"/>
              </a:rPr>
              <a:t>（４）妊娠・出産・育児休業等に関するハラスメント</a:t>
            </a:r>
            <a:endParaRPr lang="en-US" altLang="ja-JP" sz="1500" b="1"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a:latin typeface="游ゴシック" panose="020B0400000000000000" pitchFamily="50" charset="-128"/>
                <a:ea typeface="游ゴシック" panose="020B0400000000000000" pitchFamily="50" charset="-128"/>
              </a:rPr>
              <a:t>　</a:t>
            </a:r>
            <a:r>
              <a:rPr lang="ja-JP" altLang="en-US" sz="1500" b="1" dirty="0" smtClean="0">
                <a:latin typeface="游ゴシック" panose="020B0400000000000000" pitchFamily="50" charset="-128"/>
                <a:ea typeface="游ゴシック" panose="020B0400000000000000" pitchFamily="50" charset="-128"/>
              </a:rPr>
              <a:t>　　（マタニティハラスメント）の防止</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妊娠・出産などを理由として、その女性に対し、解雇など</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の不利益な取り扱いをすることは法律により禁止。</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事業主には、相談窓口の設置、相談対応等の防止措置を義</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務付けている。</a:t>
            </a:r>
            <a:endParaRPr lang="en-US" altLang="ja-JP" sz="1400" dirty="0" smtClean="0">
              <a:latin typeface="游ゴシック" panose="020B0400000000000000" pitchFamily="50" charset="-128"/>
              <a:ea typeface="游ゴシック" panose="020B0400000000000000" pitchFamily="50" charset="-12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508653"/>
          </a:xfrm>
          <a:prstGeom prst="rect">
            <a:avLst/>
          </a:prstGeom>
          <a:noFill/>
        </p:spPr>
        <p:txBody>
          <a:bodyPr wrap="square" rtlCol="0">
            <a:spAutoFit/>
          </a:bodyPr>
          <a:lstStyle/>
          <a:p>
            <a:pPr>
              <a:spcAft>
                <a:spcPts val="600"/>
              </a:spcAft>
            </a:pPr>
            <a:r>
              <a:rPr lang="ja-JP" altLang="en-US" sz="1500" b="1" dirty="0" smtClean="0">
                <a:latin typeface="游ゴシック" panose="020B0400000000000000" pitchFamily="50" charset="-128"/>
                <a:ea typeface="游ゴシック" panose="020B0400000000000000" pitchFamily="50" charset="-128"/>
              </a:rPr>
              <a:t>（５）仕事と家庭の両立のために</a:t>
            </a:r>
            <a:endParaRPr lang="en-US" altLang="ja-JP" sz="15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出産・育児・介護をサポートし、働く男性、女性も仕事を辞めずに続けられるよう、さまざ</a:t>
            </a:r>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まな制度がある。</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①働く女性の保護</a:t>
            </a:r>
            <a:endParaRPr lang="en-US" altLang="ja-JP" sz="1400" b="1" dirty="0" smtClean="0">
              <a:latin typeface="游ゴシック" panose="020B0400000000000000" pitchFamily="50" charset="-128"/>
              <a:ea typeface="游ゴシック" panose="020B0400000000000000" pitchFamily="50" charset="-128"/>
            </a:endParaRPr>
          </a:p>
          <a:p>
            <a:pPr>
              <a:spcAft>
                <a:spcPts val="1200"/>
              </a:spcAft>
            </a:pPr>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正社員・派遣社員・パートタイム労働者など「働き方」を問わず</a:t>
            </a:r>
            <a:r>
              <a:rPr lang="ja-JP" altLang="en-US" sz="1400" b="1" dirty="0" smtClean="0">
                <a:solidFill>
                  <a:srgbClr val="FF0000"/>
                </a:solidFill>
                <a:latin typeface="游ゴシック" panose="020B0400000000000000" pitchFamily="50" charset="-128"/>
                <a:ea typeface="游ゴシック" panose="020B0400000000000000" pitchFamily="50" charset="-128"/>
              </a:rPr>
              <a:t>すべての女性労働者に適用。</a:t>
            </a:r>
            <a:endParaRPr lang="en-US" altLang="ja-JP" sz="1400" b="1" dirty="0" smtClean="0">
              <a:solidFill>
                <a:srgbClr val="FF0000"/>
              </a:solidFill>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②育児休業・介護休業制度等</a:t>
            </a:r>
            <a:endParaRPr lang="en-US" altLang="ja-JP" sz="1400" b="1"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育児や介護をしながら働き続けられるように、育児休業、介護休業、子の看護のための休暇</a:t>
            </a:r>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等を取得可能。</a:t>
            </a:r>
            <a:r>
              <a:rPr lang="ja-JP" altLang="en-US" sz="1400" b="1" dirty="0" smtClean="0">
                <a:solidFill>
                  <a:srgbClr val="FF0000"/>
                </a:solidFill>
                <a:latin typeface="游ゴシック" panose="020B0400000000000000" pitchFamily="50" charset="-128"/>
                <a:ea typeface="游ゴシック" panose="020B0400000000000000" pitchFamily="50" charset="-128"/>
              </a:rPr>
              <a:t>男性・女性問わず申し出をすれば取得可能。</a:t>
            </a:r>
            <a:endParaRPr lang="en-US" altLang="ja-JP" sz="1400" b="1" dirty="0" smtClean="0">
              <a:solidFill>
                <a:srgbClr val="FF0000"/>
              </a:solidFill>
              <a:latin typeface="游ゴシック" panose="020B0400000000000000" pitchFamily="50" charset="-128"/>
              <a:ea typeface="游ゴシック" panose="020B0400000000000000" pitchFamily="50" charset="-128"/>
            </a:endParaRPr>
          </a:p>
          <a:p>
            <a:pPr marL="180000" lvl="1"/>
            <a:r>
              <a:rPr lang="ja-JP" altLang="en-US" sz="1400" b="1" dirty="0" smtClean="0">
                <a:latin typeface="游ゴシック" panose="020B0400000000000000" pitchFamily="50" charset="-128"/>
                <a:ea typeface="游ゴシック" panose="020B0400000000000000" pitchFamily="50" charset="-128"/>
              </a:rPr>
              <a:t>＜育児・介護休業法の改正</a:t>
            </a:r>
            <a:r>
              <a:rPr lang="ja-JP" altLang="en-US" sz="1100" dirty="0" smtClean="0">
                <a:latin typeface="游ゴシック" panose="020B0400000000000000" pitchFamily="50" charset="-128"/>
                <a:ea typeface="游ゴシック" panose="020B0400000000000000" pitchFamily="50" charset="-128"/>
              </a:rPr>
              <a:t>（令和４年４月１日より順次施行）</a:t>
            </a:r>
            <a:r>
              <a:rPr lang="ja-JP" altLang="en-US" sz="1400" b="1" dirty="0" smtClean="0">
                <a:latin typeface="游ゴシック" panose="020B0400000000000000" pitchFamily="50" charset="-128"/>
                <a:ea typeface="游ゴシック" panose="020B0400000000000000" pitchFamily="50" charset="-128"/>
              </a:rPr>
              <a:t>＞</a:t>
            </a:r>
            <a:endParaRPr lang="en-US" altLang="ja-JP" sz="1400" b="1" dirty="0" smtClean="0">
              <a:latin typeface="游ゴシック" panose="020B0400000000000000" pitchFamily="50" charset="-128"/>
              <a:ea typeface="游ゴシック" panose="020B0400000000000000" pitchFamily="50" charset="-128"/>
            </a:endParaRPr>
          </a:p>
          <a:p>
            <a:pPr marL="360000" lvl="1"/>
            <a:r>
              <a:rPr lang="en-US" altLang="ja-JP" sz="1400" dirty="0" smtClean="0">
                <a:latin typeface="游ゴシック" panose="020B0400000000000000" pitchFamily="50" charset="-128"/>
                <a:ea typeface="游ゴシック" panose="020B0400000000000000" pitchFamily="50" charset="-128"/>
              </a:rPr>
              <a:t>1. </a:t>
            </a:r>
            <a:r>
              <a:rPr lang="ja-JP" altLang="en-US" sz="1400" dirty="0" smtClean="0">
                <a:latin typeface="游ゴシック" panose="020B0400000000000000" pitchFamily="50" charset="-128"/>
                <a:ea typeface="游ゴシック" panose="020B0400000000000000" pitchFamily="50" charset="-128"/>
              </a:rPr>
              <a:t>雇用環境の整備、個別の周知・意向確認の義務化</a:t>
            </a:r>
            <a:r>
              <a:rPr lang="ja-JP" altLang="en-US" sz="1100" dirty="0">
                <a:latin typeface="游ゴシック" panose="020B0400000000000000" pitchFamily="50" charset="-128"/>
                <a:ea typeface="游ゴシック" panose="020B0400000000000000" pitchFamily="50" charset="-128"/>
              </a:rPr>
              <a:t>（令和４年４月１日施行）</a:t>
            </a:r>
            <a:endParaRPr lang="en-US" altLang="ja-JP" sz="1100" dirty="0" smtClean="0">
              <a:latin typeface="游ゴシック" panose="020B0400000000000000" pitchFamily="50" charset="-128"/>
              <a:ea typeface="游ゴシック" panose="020B0400000000000000" pitchFamily="50" charset="-128"/>
            </a:endParaRPr>
          </a:p>
          <a:p>
            <a:pPr marL="360000" lvl="1"/>
            <a:r>
              <a:rPr lang="en-US" altLang="ja-JP" sz="1400" dirty="0" smtClean="0">
                <a:latin typeface="游ゴシック" panose="020B0400000000000000" pitchFamily="50" charset="-128"/>
                <a:ea typeface="游ゴシック" panose="020B0400000000000000" pitchFamily="50" charset="-128"/>
              </a:rPr>
              <a:t>2. </a:t>
            </a:r>
            <a:r>
              <a:rPr lang="ja-JP" altLang="en-US" sz="1400" dirty="0" smtClean="0">
                <a:latin typeface="游ゴシック" panose="020B0400000000000000" pitchFamily="50" charset="-128"/>
                <a:ea typeface="游ゴシック" panose="020B0400000000000000" pitchFamily="50" charset="-128"/>
              </a:rPr>
              <a:t>有期雇用労働者育児・介護休業取得要件の緩和</a:t>
            </a:r>
            <a:r>
              <a:rPr lang="ja-JP" altLang="en-US" sz="1100" dirty="0" smtClean="0">
                <a:latin typeface="游ゴシック" panose="020B0400000000000000" pitchFamily="50" charset="-128"/>
                <a:ea typeface="游ゴシック" panose="020B0400000000000000" pitchFamily="50" charset="-128"/>
              </a:rPr>
              <a:t>（令和４年４月</a:t>
            </a:r>
            <a:r>
              <a:rPr lang="ja-JP" altLang="en-US" sz="1100" dirty="0">
                <a:latin typeface="游ゴシック" panose="020B0400000000000000" pitchFamily="50" charset="-128"/>
                <a:ea typeface="游ゴシック" panose="020B0400000000000000" pitchFamily="50" charset="-128"/>
              </a:rPr>
              <a:t>１</a:t>
            </a:r>
            <a:r>
              <a:rPr lang="ja-JP" altLang="en-US" sz="1100" dirty="0" smtClean="0">
                <a:latin typeface="游ゴシック" panose="020B0400000000000000" pitchFamily="50" charset="-128"/>
                <a:ea typeface="游ゴシック" panose="020B0400000000000000" pitchFamily="50" charset="-128"/>
              </a:rPr>
              <a:t>日施行）</a:t>
            </a:r>
            <a:endParaRPr lang="en-US" altLang="ja-JP" sz="1100" dirty="0" smtClean="0">
              <a:latin typeface="游ゴシック" panose="020B0400000000000000" pitchFamily="50" charset="-128"/>
              <a:ea typeface="游ゴシック" panose="020B0400000000000000" pitchFamily="50" charset="-128"/>
            </a:endParaRPr>
          </a:p>
          <a:p>
            <a:pPr marL="360000" lvl="1"/>
            <a:r>
              <a:rPr lang="en-US" altLang="ja-JP" sz="1400" dirty="0" smtClean="0">
                <a:latin typeface="游ゴシック" panose="020B0400000000000000" pitchFamily="50" charset="-128"/>
                <a:ea typeface="游ゴシック" panose="020B0400000000000000" pitchFamily="50" charset="-128"/>
              </a:rPr>
              <a:t>3. </a:t>
            </a:r>
            <a:r>
              <a:rPr lang="ja-JP" altLang="en-US" sz="1400" dirty="0" smtClean="0">
                <a:latin typeface="游ゴシック" panose="020B0400000000000000" pitchFamily="50" charset="-128"/>
                <a:ea typeface="游ゴシック" panose="020B0400000000000000" pitchFamily="50" charset="-128"/>
              </a:rPr>
              <a:t>産後パパ育休（出生時育児休業）の創設</a:t>
            </a:r>
            <a:r>
              <a:rPr lang="ja-JP" altLang="en-US" sz="1100" dirty="0">
                <a:latin typeface="游ゴシック" panose="020B0400000000000000" pitchFamily="50" charset="-128"/>
                <a:ea typeface="游ゴシック" panose="020B0400000000000000" pitchFamily="50" charset="-128"/>
              </a:rPr>
              <a:t>（令和４年１０月１日施行）</a:t>
            </a:r>
            <a:endParaRPr lang="en-US" altLang="ja-JP" sz="1100" dirty="0" smtClean="0">
              <a:latin typeface="游ゴシック" panose="020B0400000000000000" pitchFamily="50" charset="-128"/>
              <a:ea typeface="游ゴシック" panose="020B0400000000000000" pitchFamily="50" charset="-128"/>
            </a:endParaRPr>
          </a:p>
          <a:p>
            <a:pPr marL="360000" lvl="1"/>
            <a:r>
              <a:rPr lang="en-US" altLang="ja-JP" sz="1400" dirty="0" smtClean="0">
                <a:latin typeface="游ゴシック" panose="020B0400000000000000" pitchFamily="50" charset="-128"/>
                <a:ea typeface="游ゴシック" panose="020B0400000000000000" pitchFamily="50" charset="-128"/>
              </a:rPr>
              <a:t>4. </a:t>
            </a:r>
            <a:r>
              <a:rPr lang="ja-JP" altLang="en-US" sz="1400" dirty="0" smtClean="0">
                <a:latin typeface="游ゴシック" panose="020B0400000000000000" pitchFamily="50" charset="-128"/>
                <a:ea typeface="游ゴシック" panose="020B0400000000000000" pitchFamily="50" charset="-128"/>
              </a:rPr>
              <a:t>育児休業の分割取得</a:t>
            </a:r>
            <a:r>
              <a:rPr lang="ja-JP" altLang="en-US" sz="1100" dirty="0" smtClean="0">
                <a:latin typeface="游ゴシック" panose="020B0400000000000000" pitchFamily="50" charset="-128"/>
                <a:ea typeface="游ゴシック" panose="020B0400000000000000" pitchFamily="50" charset="-128"/>
              </a:rPr>
              <a:t>（令和４年１０月１日施行）</a:t>
            </a:r>
            <a:endParaRPr lang="en-US" altLang="ja-JP" sz="1100" dirty="0" smtClean="0">
              <a:latin typeface="游ゴシック" panose="020B0400000000000000" pitchFamily="50" charset="-128"/>
              <a:ea typeface="游ゴシック" panose="020B0400000000000000" pitchFamily="50" charset="-128"/>
            </a:endParaRPr>
          </a:p>
          <a:p>
            <a:pPr marL="360000" lvl="1"/>
            <a:r>
              <a:rPr lang="en-US" altLang="ja-JP" sz="1400" dirty="0" smtClean="0">
                <a:latin typeface="游ゴシック" panose="020B0400000000000000" pitchFamily="50" charset="-128"/>
                <a:ea typeface="游ゴシック" panose="020B0400000000000000" pitchFamily="50" charset="-128"/>
              </a:rPr>
              <a:t>5. </a:t>
            </a:r>
            <a:r>
              <a:rPr lang="ja-JP" altLang="en-US" sz="1400" dirty="0" smtClean="0">
                <a:latin typeface="游ゴシック" panose="020B0400000000000000" pitchFamily="50" charset="-128"/>
                <a:ea typeface="游ゴシック" panose="020B0400000000000000" pitchFamily="50" charset="-128"/>
              </a:rPr>
              <a:t>育児休業取得状況の公表の義務化</a:t>
            </a:r>
            <a:r>
              <a:rPr lang="ja-JP" altLang="en-US" sz="1100" dirty="0" smtClean="0">
                <a:latin typeface="游ゴシック" panose="020B0400000000000000" pitchFamily="50" charset="-128"/>
                <a:ea typeface="游ゴシック" panose="020B0400000000000000" pitchFamily="50" charset="-128"/>
              </a:rPr>
              <a:t>（令和５年４月</a:t>
            </a:r>
            <a:r>
              <a:rPr lang="en-US" altLang="ja-JP" sz="1100" dirty="0" smtClean="0">
                <a:latin typeface="游ゴシック" panose="020B0400000000000000" pitchFamily="50" charset="-128"/>
                <a:ea typeface="游ゴシック" panose="020B0400000000000000" pitchFamily="50" charset="-128"/>
              </a:rPr>
              <a:t>1</a:t>
            </a:r>
            <a:r>
              <a:rPr lang="ja-JP" altLang="en-US" sz="1100" dirty="0" smtClean="0">
                <a:latin typeface="游ゴシック" panose="020B0400000000000000" pitchFamily="50" charset="-128"/>
                <a:ea typeface="游ゴシック" panose="020B0400000000000000" pitchFamily="50" charset="-128"/>
              </a:rPr>
              <a:t>日施行）</a:t>
            </a:r>
            <a:endParaRPr lang="en-US" altLang="ja-JP" sz="1100" dirty="0" smtClean="0">
              <a:latin typeface="游ゴシック" panose="020B0400000000000000" pitchFamily="50" charset="-128"/>
              <a:ea typeface="游ゴシック" panose="020B0400000000000000" pitchFamily="50" charset="-12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742950" y="1166625"/>
            <a:ext cx="8039099" cy="3770263"/>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１２　多様な働き方</a:t>
            </a:r>
          </a:p>
          <a:p>
            <a:r>
              <a:rPr lang="ja-JP" altLang="en-US" sz="1400" dirty="0" smtClean="0">
                <a:latin typeface="游ゴシック" panose="020B0400000000000000" pitchFamily="50" charset="-128"/>
                <a:ea typeface="游ゴシック" panose="020B0400000000000000" pitchFamily="50" charset="-128"/>
              </a:rPr>
              <a:t>　正社員のほか、「短時間」、「派遣」や「有期契約」といった様々な働き方をする人が増加。</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自分自身がどのような形で働きたいのかを知っておくことは、自らの権利を守る上で重要。</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smtClean="0">
                <a:latin typeface="游ゴシック" panose="020B0400000000000000" pitchFamily="50" charset="-128"/>
                <a:ea typeface="游ゴシック" panose="020B0400000000000000" pitchFamily="50" charset="-128"/>
              </a:rPr>
              <a:t>（１）パートタイム労働者・有期雇用労働者</a:t>
            </a:r>
            <a:endParaRPr lang="en-US" altLang="ja-JP" sz="1400" b="1" dirty="0" smtClean="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パートタイム・有期雇用労働法では、</a:t>
            </a:r>
            <a:r>
              <a:rPr lang="ja-JP" altLang="en-US" sz="1400" dirty="0">
                <a:latin typeface="游ゴシック" panose="020B0400000000000000" pitchFamily="50" charset="-128"/>
                <a:ea typeface="游ゴシック" panose="020B0400000000000000" pitchFamily="50" charset="-128"/>
              </a:rPr>
              <a:t>同一</a:t>
            </a:r>
            <a:r>
              <a:rPr lang="ja-JP" altLang="en-US" sz="1400" dirty="0" smtClean="0">
                <a:latin typeface="游ゴシック" panose="020B0400000000000000" pitchFamily="50" charset="-128"/>
                <a:ea typeface="游ゴシック" panose="020B0400000000000000" pitchFamily="50" charset="-128"/>
              </a:rPr>
              <a:t>の企業内において、通常の労働者とパートタイム・有期雇用労働者との間で、基本給や賞与などあらゆる待遇について、不合理な待遇差を設けることが禁止されている。</a:t>
            </a:r>
            <a:endParaRPr lang="en-US" altLang="ja-JP" sz="1400" dirty="0" smtClean="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smtClean="0">
                <a:latin typeface="游ゴシック" panose="020B0400000000000000" pitchFamily="50" charset="-128"/>
                <a:ea typeface="游ゴシック" panose="020B0400000000000000" pitchFamily="50" charset="-128"/>
              </a:rPr>
              <a:t>（２）派遣労働者</a:t>
            </a:r>
            <a:endParaRPr lang="en-US" altLang="ja-JP" sz="1400" b="1" dirty="0" smtClean="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人材派遣会社と雇用関係にあり、別の会社に派遣され、派遣先の指揮命令を受けて働く労働者</a:t>
            </a:r>
            <a:endParaRPr lang="en-US" altLang="ja-JP" sz="1400" dirty="0" smtClean="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smtClean="0">
                <a:latin typeface="游ゴシック" panose="020B0400000000000000" pitchFamily="50" charset="-128"/>
                <a:ea typeface="游ゴシック" panose="020B0400000000000000" pitchFamily="50" charset="-128"/>
              </a:rPr>
              <a:t>（３）契約社員（有期労働契約者）</a:t>
            </a:r>
            <a:endParaRPr lang="en-US" altLang="ja-JP" sz="1400" b="1" dirty="0" smtClean="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雇用契約にあらかじめ契約期間が定められている者。正社員と比較して、待遇等に差がある事も多い。契約社員への契約変更等は慎重に検討すること。</a:t>
            </a:r>
            <a:endParaRPr lang="en-US" altLang="ja-JP" sz="1400" dirty="0" smtClean="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smtClean="0">
                <a:latin typeface="游ゴシック" panose="020B0400000000000000" pitchFamily="50" charset="-128"/>
                <a:ea typeface="游ゴシック" panose="020B0400000000000000" pitchFamily="50" charset="-128"/>
              </a:rPr>
              <a:t>（４）業務委託（請負）契約を結んで働いてる人</a:t>
            </a:r>
            <a:endParaRPr lang="en-US" altLang="ja-JP" sz="1400" b="1" dirty="0" smtClean="0">
              <a:latin typeface="游ゴシック" panose="020B0400000000000000" pitchFamily="50" charset="-128"/>
              <a:ea typeface="游ゴシック" panose="020B0400000000000000" pitchFamily="50" charset="-128"/>
            </a:endParaRPr>
          </a:p>
          <a:p>
            <a:pPr marL="360000"/>
            <a:r>
              <a:rPr lang="ja-JP" altLang="en-US" sz="1400" dirty="0">
                <a:latin typeface="游ゴシック" panose="020B0400000000000000" pitchFamily="50" charset="-128"/>
                <a:ea typeface="游ゴシック" panose="020B0400000000000000" pitchFamily="50" charset="-128"/>
              </a:rPr>
              <a:t>仕事</a:t>
            </a:r>
            <a:r>
              <a:rPr lang="ja-JP" altLang="en-US" sz="1400" dirty="0" smtClean="0">
                <a:latin typeface="游ゴシック" panose="020B0400000000000000" pitchFamily="50" charset="-128"/>
                <a:ea typeface="游ゴシック" panose="020B0400000000000000" pitchFamily="50" charset="-128"/>
              </a:rPr>
              <a:t>の注文主の指揮命令を受けない「事業主」として扱われ、労働法の保護を受けることができない場合がある。</a:t>
            </a:r>
            <a:endParaRPr lang="en-US" altLang="ja-JP" sz="1400" dirty="0" smtClean="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5169830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739485"/>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１３　働く人の健康管理</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（１）健康を保つために</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事業主は、労働者に対して、医師による健康診断を行わなければならない。</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（２）職場におけるメンタルヘルス対策</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仕事や職業生活に関する強い不安や悩み、ストレスを感じて</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いる労働者が年々増加。</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心の健康は、全ての労働者に関わる問題。</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（３）職場のパワーハラスメントの予防・解決</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職場での「いじめ・嫌がらせ」は、</a:t>
            </a:r>
            <a:r>
              <a:rPr lang="ja-JP" altLang="en-US" sz="1400" dirty="0">
                <a:latin typeface="游ゴシック" panose="020B0400000000000000" pitchFamily="50" charset="-128"/>
                <a:ea typeface="游ゴシック" panose="020B0400000000000000" pitchFamily="50" charset="-128"/>
              </a:rPr>
              <a:t>大</a:t>
            </a:r>
            <a:r>
              <a:rPr lang="ja-JP" altLang="en-US" sz="1400" dirty="0" smtClean="0">
                <a:latin typeface="游ゴシック" panose="020B0400000000000000" pitchFamily="50" charset="-128"/>
                <a:ea typeface="游ゴシック" panose="020B0400000000000000" pitchFamily="50" charset="-128"/>
              </a:rPr>
              <a:t>きな社会問題となっている。</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「これって、パワハラ？」と思ったら、まずは、家族・友人・</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同僚・労働組合・信頼できる上司など周りの人に相談。</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pPr lvl="4"/>
            <a:r>
              <a:rPr lang="ja-JP" altLang="en-US" sz="1200" dirty="0" smtClean="0">
                <a:latin typeface="游ゴシック" panose="020B0400000000000000" pitchFamily="50" charset="-128"/>
                <a:ea typeface="游ゴシック" panose="020B0400000000000000" pitchFamily="50" charset="-128"/>
              </a:rPr>
              <a:t>厚生労働省ポータルサイト</a:t>
            </a:r>
            <a:endParaRPr lang="en-US" altLang="ja-JP" sz="1400" dirty="0" smtClean="0">
              <a:latin typeface="游ゴシック" panose="020B0400000000000000" pitchFamily="50" charset="-128"/>
              <a:ea typeface="游ゴシック" panose="020B0400000000000000" pitchFamily="50" charset="-128"/>
            </a:endParaRPr>
          </a:p>
        </p:txBody>
      </p:sp>
      <p:pic>
        <p:nvPicPr>
          <p:cNvPr id="6" name="図 5" descr="プレゼンテーションp17 イラスト.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6193118" y="2278883"/>
            <a:ext cx="2516841" cy="2317769"/>
          </a:xfrm>
          <a:prstGeom prst="rect">
            <a:avLst/>
          </a:prstGeom>
        </p:spPr>
      </p:pic>
      <p:graphicFrame>
        <p:nvGraphicFramePr>
          <p:cNvPr id="2" name="表 1"/>
          <p:cNvGraphicFramePr>
            <a:graphicFrameLocks noGrp="1"/>
          </p:cNvGraphicFramePr>
          <p:nvPr>
            <p:extLst>
              <p:ext uri="{D42A27DB-BD31-4B8C-83A1-F6EECF244321}">
                <p14:modId xmlns:p14="http://schemas.microsoft.com/office/powerpoint/2010/main" val="1416060328"/>
              </p:ext>
            </p:extLst>
          </p:nvPr>
        </p:nvGraphicFramePr>
        <p:xfrm>
          <a:off x="4648201" y="4567672"/>
          <a:ext cx="2495550" cy="304800"/>
        </p:xfrm>
        <a:graphic>
          <a:graphicData uri="http://schemas.openxmlformats.org/drawingml/2006/table">
            <a:tbl>
              <a:tblPr firstRow="1" bandRow="1">
                <a:tableStyleId>{5940675A-B579-460E-94D1-54222C63F5DA}</a:tableStyleId>
              </a:tblPr>
              <a:tblGrid>
                <a:gridCol w="1876424">
                  <a:extLst>
                    <a:ext uri="{9D8B030D-6E8A-4147-A177-3AD203B41FA5}">
                      <a16:colId xmlns:a16="http://schemas.microsoft.com/office/drawing/2014/main" val="2162587794"/>
                    </a:ext>
                  </a:extLst>
                </a:gridCol>
                <a:gridCol w="619126">
                  <a:extLst>
                    <a:ext uri="{9D8B030D-6E8A-4147-A177-3AD203B41FA5}">
                      <a16:colId xmlns:a16="http://schemas.microsoft.com/office/drawing/2014/main" val="138538471"/>
                    </a:ext>
                  </a:extLst>
                </a:gridCol>
              </a:tblGrid>
              <a:tr h="279400">
                <a:tc>
                  <a:txBody>
                    <a:bodyPr/>
                    <a:lstStyle/>
                    <a:p>
                      <a:pPr algn="ctr"/>
                      <a:r>
                        <a:rPr kumimoji="1" lang="ja-JP" altLang="en-US" sz="1400" b="1" dirty="0" smtClean="0">
                          <a:latin typeface="游ゴシック" panose="020B0400000000000000" pitchFamily="50" charset="-128"/>
                          <a:ea typeface="游ゴシック" panose="020B0400000000000000" pitchFamily="50" charset="-128"/>
                        </a:rPr>
                        <a:t>あかるい職場応援団</a:t>
                      </a:r>
                      <a:endParaRPr kumimoji="1" lang="ja-JP" altLang="en-US" sz="1400" b="1" dirty="0">
                        <a:solidFill>
                          <a:sysClr val="windowText" lastClr="000000"/>
                        </a:solidFill>
                        <a:latin typeface="游ゴシック" panose="020B0400000000000000" pitchFamily="50" charset="-128"/>
                        <a:ea typeface="游ゴシック" panose="020B0400000000000000" pitchFamily="50" charset="-128"/>
                      </a:endParaRPr>
                    </a:p>
                  </a:txBody>
                  <a:tcPr anchor="ctr">
                    <a:solidFill>
                      <a:schemeClr val="bg1"/>
                    </a:solidFill>
                  </a:tcPr>
                </a:tc>
                <a:tc>
                  <a:txBody>
                    <a:bodyPr/>
                    <a:lstStyle/>
                    <a:p>
                      <a:pPr algn="ctr"/>
                      <a:r>
                        <a:rPr kumimoji="1" lang="ja-JP" altLang="en-US" sz="1400" b="1" dirty="0" smtClean="0">
                          <a:solidFill>
                            <a:schemeClr val="bg1"/>
                          </a:solidFill>
                          <a:latin typeface="游ゴシック" panose="020B0400000000000000" pitchFamily="50" charset="-128"/>
                          <a:ea typeface="游ゴシック" panose="020B0400000000000000" pitchFamily="50" charset="-128"/>
                        </a:rPr>
                        <a:t>検索</a:t>
                      </a:r>
                      <a:endParaRPr kumimoji="1" lang="ja-JP" altLang="en-US" sz="1400" b="1" dirty="0">
                        <a:solidFill>
                          <a:schemeClr val="bg1"/>
                        </a:solidFill>
                        <a:latin typeface="游ゴシック" panose="020B0400000000000000" pitchFamily="50" charset="-128"/>
                        <a:ea typeface="游ゴシック" panose="020B0400000000000000" pitchFamily="50" charset="-128"/>
                      </a:endParaRPr>
                    </a:p>
                  </a:txBody>
                  <a:tcPr anchor="ctr">
                    <a:solidFill>
                      <a:schemeClr val="accent1"/>
                    </a:solidFill>
                  </a:tcPr>
                </a:tc>
                <a:extLst>
                  <a:ext uri="{0D108BD9-81ED-4DB2-BD59-A6C34878D82A}">
                    <a16:rowId xmlns:a16="http://schemas.microsoft.com/office/drawing/2014/main" val="3159446903"/>
                  </a:ext>
                </a:extLst>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861958" cy="3801041"/>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１４　働く人たちのための社会保障制度</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（１）労働保険</a:t>
            </a:r>
            <a:endParaRPr lang="en-US" altLang="ja-JP" sz="1500" b="1" dirty="0" smtClean="0">
              <a:latin typeface="游ゴシック" panose="020B0400000000000000" pitchFamily="50" charset="-128"/>
              <a:ea typeface="游ゴシック" panose="020B0400000000000000" pitchFamily="50" charset="-128"/>
            </a:endParaRPr>
          </a:p>
          <a:p>
            <a:pPr marL="180000"/>
            <a:r>
              <a:rPr lang="ja-JP" altLang="en-US" sz="1400" b="1" dirty="0" smtClean="0">
                <a:latin typeface="游ゴシック" panose="020B0400000000000000" pitchFamily="50" charset="-128"/>
                <a:ea typeface="游ゴシック" panose="020B0400000000000000" pitchFamily="50" charset="-128"/>
              </a:rPr>
              <a:t>①労災保険</a:t>
            </a:r>
            <a:endParaRPr lang="en-US" altLang="ja-JP" sz="1400" b="1"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　労働者が仕事が原因でケガや病気をしたり、通勤途中にケガをした場合、またはそれらが</a:t>
            </a:r>
            <a:endParaRPr lang="en-US" altLang="ja-JP" sz="1400" dirty="0" smtClean="0">
              <a:latin typeface="游ゴシック" panose="020B0400000000000000" pitchFamily="50" charset="-128"/>
              <a:ea typeface="游ゴシック" panose="020B0400000000000000" pitchFamily="50" charset="-128"/>
            </a:endParaRPr>
          </a:p>
          <a:p>
            <a:pPr marL="180000">
              <a:spcAft>
                <a:spcPts val="600"/>
              </a:spcAft>
            </a:pPr>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原因で障害が残ったり、死亡した場合に補償する制度</a:t>
            </a:r>
            <a:endParaRPr lang="en-US" altLang="ja-JP" sz="1400" dirty="0" smtClean="0">
              <a:latin typeface="游ゴシック" panose="020B0400000000000000" pitchFamily="50" charset="-128"/>
              <a:ea typeface="游ゴシック" panose="020B0400000000000000" pitchFamily="50" charset="-128"/>
            </a:endParaRPr>
          </a:p>
          <a:p>
            <a:pPr marL="180000"/>
            <a:r>
              <a:rPr lang="ja-JP" altLang="en-US" sz="1400" b="1" dirty="0" smtClean="0">
                <a:latin typeface="游ゴシック" panose="020B0400000000000000" pitchFamily="50" charset="-128"/>
                <a:ea typeface="游ゴシック" panose="020B0400000000000000" pitchFamily="50" charset="-128"/>
              </a:rPr>
              <a:t>②雇用保険</a:t>
            </a:r>
            <a:endParaRPr lang="en-US" altLang="ja-JP" sz="1400" b="1"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　労働者が失業したとき、再就職するまでの生活の安定と円滑な就職活動のために必要な</a:t>
            </a:r>
            <a:endParaRPr lang="en-US" altLang="ja-JP" sz="1400" dirty="0" smtClean="0">
              <a:latin typeface="游ゴシック" panose="020B0400000000000000" pitchFamily="50" charset="-128"/>
              <a:ea typeface="游ゴシック" panose="020B0400000000000000" pitchFamily="50" charset="-128"/>
            </a:endParaRPr>
          </a:p>
          <a:p>
            <a:pPr marL="180000"/>
            <a:r>
              <a:rPr lang="ja-JP" altLang="en-US" sz="1400" dirty="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給付を行う制度</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（２）社会保険</a:t>
            </a:r>
            <a:endParaRPr lang="en-US" altLang="ja-JP" sz="1500" b="1" dirty="0" smtClean="0">
              <a:latin typeface="游ゴシック" panose="020B0400000000000000" pitchFamily="50" charset="-128"/>
              <a:ea typeface="游ゴシック" panose="020B0400000000000000" pitchFamily="50" charset="-128"/>
            </a:endParaRPr>
          </a:p>
          <a:p>
            <a:pPr marL="180000"/>
            <a:r>
              <a:rPr lang="ja-JP" altLang="en-US" sz="1400" b="1" dirty="0" smtClean="0">
                <a:latin typeface="游ゴシック" panose="020B0400000000000000" pitchFamily="50" charset="-128"/>
                <a:ea typeface="游ゴシック" panose="020B0400000000000000" pitchFamily="50" charset="-128"/>
              </a:rPr>
              <a:t>①健康保険</a:t>
            </a:r>
            <a:endParaRPr lang="en-US" altLang="ja-JP" sz="1400" b="1" dirty="0" smtClean="0">
              <a:latin typeface="游ゴシック" panose="020B0400000000000000" pitchFamily="50" charset="-128"/>
              <a:ea typeface="游ゴシック" panose="020B0400000000000000" pitchFamily="50" charset="-128"/>
            </a:endParaRPr>
          </a:p>
          <a:p>
            <a:pPr marL="180000">
              <a:spcAft>
                <a:spcPts val="600"/>
              </a:spcAft>
            </a:pPr>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労働者やその家族が、仕事以外で病気やケガ、出産、死亡した場合に必要な給付を行う制度</a:t>
            </a:r>
            <a:endParaRPr lang="en-US" altLang="ja-JP" sz="1400" dirty="0" smtClean="0">
              <a:latin typeface="游ゴシック" panose="020B0400000000000000" pitchFamily="50" charset="-128"/>
              <a:ea typeface="游ゴシック" panose="020B0400000000000000" pitchFamily="50" charset="-128"/>
            </a:endParaRPr>
          </a:p>
          <a:p>
            <a:pPr marL="180000"/>
            <a:r>
              <a:rPr lang="ja-JP" altLang="en-US" sz="1400" b="1" dirty="0" smtClean="0">
                <a:latin typeface="游ゴシック" panose="020B0400000000000000" pitchFamily="50" charset="-128"/>
                <a:ea typeface="游ゴシック" panose="020B0400000000000000" pitchFamily="50" charset="-128"/>
              </a:rPr>
              <a:t>②</a:t>
            </a:r>
            <a:r>
              <a:rPr lang="ja-JP" altLang="en-US" sz="1400" b="1" dirty="0">
                <a:latin typeface="游ゴシック" panose="020B0400000000000000" pitchFamily="50" charset="-128"/>
                <a:ea typeface="游ゴシック" panose="020B0400000000000000" pitchFamily="50" charset="-128"/>
              </a:rPr>
              <a:t>公的</a:t>
            </a:r>
            <a:r>
              <a:rPr lang="ja-JP" altLang="en-US" sz="1400" b="1" dirty="0" smtClean="0">
                <a:latin typeface="游ゴシック" panose="020B0400000000000000" pitchFamily="50" charset="-128"/>
                <a:ea typeface="游ゴシック" panose="020B0400000000000000" pitchFamily="50" charset="-128"/>
              </a:rPr>
              <a:t>年金</a:t>
            </a:r>
            <a:endParaRPr lang="en-US" altLang="ja-JP" sz="1400" b="1"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　年老いたときや、事故や病気で障がいが残ったとき、一家の働き手が亡くなったときなど</a:t>
            </a:r>
            <a:endParaRPr lang="en-US" altLang="ja-JP" sz="1400" dirty="0" smtClean="0">
              <a:latin typeface="游ゴシック" panose="020B0400000000000000" pitchFamily="50" charset="-128"/>
              <a:ea typeface="游ゴシック" panose="020B0400000000000000" pitchFamily="50" charset="-128"/>
            </a:endParaRPr>
          </a:p>
          <a:p>
            <a:pPr marL="180000"/>
            <a:r>
              <a:rPr lang="en-US"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働いている世代みんなで支えよう</a:t>
            </a:r>
            <a:r>
              <a:rPr lang="en-US" altLang="ja-JP" sz="1400" dirty="0" smtClean="0">
                <a:latin typeface="游ゴシック" panose="020B0400000000000000" pitchFamily="50" charset="-128"/>
                <a:ea typeface="游ゴシック" panose="020B0400000000000000" pitchFamily="50" charset="-128"/>
              </a:rPr>
              <a:t>』</a:t>
            </a:r>
            <a:r>
              <a:rPr lang="ja-JP" altLang="en-US" sz="1400" dirty="0" smtClean="0">
                <a:latin typeface="游ゴシック" panose="020B0400000000000000" pitchFamily="50" charset="-128"/>
                <a:ea typeface="游ゴシック" panose="020B0400000000000000" pitchFamily="50" charset="-128"/>
              </a:rPr>
              <a:t>という考えで作られた仕組み。</a:t>
            </a:r>
            <a:endParaRPr lang="en-US" altLang="ja-JP" sz="1400" dirty="0" smtClean="0">
              <a:latin typeface="游ゴシック" panose="020B0400000000000000" pitchFamily="50" charset="-128"/>
              <a:ea typeface="游ゴシック" panose="020B0400000000000000" pitchFamily="50"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2.jpg"/>
          <p:cNvPicPr>
            <a:picLocks noChangeAspect="1"/>
          </p:cNvPicPr>
          <p:nvPr/>
        </p:nvPicPr>
        <p:blipFill>
          <a:blip r:embed="rId2"/>
          <a:stretch>
            <a:fillRect/>
          </a:stretch>
        </p:blipFill>
        <p:spPr>
          <a:xfrm>
            <a:off x="4060" y="0"/>
            <a:ext cx="9135879" cy="5143500"/>
          </a:xfrm>
          <a:prstGeom prst="rect">
            <a:avLst/>
          </a:prstGeom>
        </p:spPr>
      </p:pic>
      <p:pic>
        <p:nvPicPr>
          <p:cNvPr id="5" name="図 4" descr="プレゼンテーションp06.jpg"/>
          <p:cNvPicPr>
            <a:picLocks noChangeAspect="1"/>
          </p:cNvPicPr>
          <p:nvPr/>
        </p:nvPicPr>
        <p:blipFill rotWithShape="1">
          <a:blip r:embed="rId3"/>
          <a:srcRect l="60213" t="40473"/>
          <a:stretch/>
        </p:blipFill>
        <p:spPr>
          <a:xfrm>
            <a:off x="5505854" y="2081719"/>
            <a:ext cx="3638145" cy="3061778"/>
          </a:xfrm>
          <a:prstGeom prst="rect">
            <a:avLst/>
          </a:prstGeom>
        </p:spPr>
      </p:pic>
      <p:sp>
        <p:nvSpPr>
          <p:cNvPr id="6" name="テキスト ボックス 5"/>
          <p:cNvSpPr txBox="1"/>
          <p:nvPr/>
        </p:nvSpPr>
        <p:spPr>
          <a:xfrm>
            <a:off x="813099" y="1397081"/>
            <a:ext cx="7653880" cy="3093154"/>
          </a:xfrm>
          <a:prstGeom prst="rect">
            <a:avLst/>
          </a:prstGeom>
          <a:noFill/>
        </p:spPr>
        <p:txBody>
          <a:bodyPr wrap="square" rtlCol="0">
            <a:spAutoFit/>
          </a:bodyPr>
          <a:lstStyle/>
          <a:p>
            <a:pPr>
              <a:spcAft>
                <a:spcPts val="600"/>
              </a:spcAft>
            </a:pPr>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経済的な自立のために</a:t>
            </a:r>
          </a:p>
          <a:p>
            <a:r>
              <a:rPr lang="ja-JP" altLang="en-US" sz="1400" dirty="0" smtClean="0">
                <a:latin typeface="游ゴシック" panose="020B0400000000000000" pitchFamily="50" charset="-128"/>
                <a:ea typeface="游ゴシック" panose="020B0400000000000000" pitchFamily="50" charset="-128"/>
              </a:rPr>
              <a:t>　</a:t>
            </a:r>
            <a:r>
              <a:rPr lang="ja-JP" altLang="en-US" sz="1400" dirty="0">
                <a:latin typeface="游ゴシック" panose="020B0400000000000000" pitchFamily="50" charset="-128"/>
                <a:ea typeface="游ゴシック" panose="020B0400000000000000" pitchFamily="50" charset="-128"/>
              </a:rPr>
              <a:t>自立</a:t>
            </a:r>
            <a:r>
              <a:rPr lang="ja-JP" altLang="en-US" sz="1400" dirty="0" smtClean="0">
                <a:latin typeface="游ゴシック" panose="020B0400000000000000" pitchFamily="50" charset="-128"/>
                <a:ea typeface="游ゴシック" panose="020B0400000000000000" pitchFamily="50" charset="-128"/>
              </a:rPr>
              <a:t>した生活するためには衣食住の備えが必要。</a:t>
            </a:r>
          </a:p>
          <a:p>
            <a:r>
              <a:rPr lang="ja-JP" altLang="en-US" sz="1400" dirty="0" smtClean="0">
                <a:latin typeface="游ゴシック" panose="020B0400000000000000" pitchFamily="50" charset="-128"/>
                <a:ea typeface="游ゴシック" panose="020B0400000000000000" pitchFamily="50" charset="-128"/>
              </a:rPr>
              <a:t>　快適な生活を送るためには、働いて収入を得る必要がある。</a:t>
            </a:r>
          </a:p>
          <a:p>
            <a:endParaRPr lang="ja-JP" altLang="en-US" sz="1400" dirty="0" smtClean="0">
              <a:latin typeface="游ゴシック" panose="020B0400000000000000" pitchFamily="50" charset="-128"/>
              <a:ea typeface="游ゴシック" panose="020B0400000000000000" pitchFamily="50" charset="-128"/>
            </a:endParaRPr>
          </a:p>
          <a:p>
            <a:pPr>
              <a:spcAft>
                <a:spcPts val="600"/>
              </a:spcAft>
            </a:pPr>
            <a:r>
              <a:rPr lang="ja-JP" altLang="en-US" b="1" dirty="0" smtClean="0">
                <a:solidFill>
                  <a:srgbClr val="FF0000"/>
                </a:solidFill>
                <a:latin typeface="游ゴシック" panose="020B0400000000000000" pitchFamily="50" charset="-128"/>
                <a:ea typeface="游ゴシック" panose="020B0400000000000000" pitchFamily="50" charset="-128"/>
              </a:rPr>
              <a:t>自己能力の発揮のために</a:t>
            </a:r>
          </a:p>
          <a:p>
            <a:r>
              <a:rPr lang="ja-JP" altLang="en-US" sz="1400" dirty="0" smtClean="0">
                <a:latin typeface="游ゴシック" panose="020B0400000000000000" pitchFamily="50" charset="-128"/>
                <a:ea typeface="游ゴシック" panose="020B0400000000000000" pitchFamily="50" charset="-128"/>
              </a:rPr>
              <a:t>　知識・技能や人間的な魅力を「働く」ことで発揮。</a:t>
            </a:r>
          </a:p>
          <a:p>
            <a:r>
              <a:rPr lang="ja-JP" altLang="en-US" sz="1400" dirty="0" smtClean="0">
                <a:latin typeface="游ゴシック" panose="020B0400000000000000" pitchFamily="50" charset="-128"/>
                <a:ea typeface="游ゴシック" panose="020B0400000000000000" pitchFamily="50" charset="-128"/>
              </a:rPr>
              <a:t>　仕事を通して自身の能力をさらにレベルアップさせ、成長していく。</a:t>
            </a:r>
          </a:p>
          <a:p>
            <a:endParaRPr lang="ja-JP" altLang="en-US" sz="1400" dirty="0" smtClean="0">
              <a:latin typeface="游ゴシック" panose="020B0400000000000000" pitchFamily="50" charset="-128"/>
              <a:ea typeface="游ゴシック" panose="020B0400000000000000" pitchFamily="50" charset="-128"/>
            </a:endParaRPr>
          </a:p>
          <a:p>
            <a:pPr>
              <a:spcAft>
                <a:spcPts val="600"/>
              </a:spcAft>
            </a:pPr>
            <a:r>
              <a:rPr lang="ja-JP" altLang="en-US" b="1" dirty="0" smtClean="0">
                <a:solidFill>
                  <a:schemeClr val="accent6">
                    <a:lumMod val="75000"/>
                  </a:schemeClr>
                </a:solidFill>
                <a:latin typeface="游ゴシック" panose="020B0400000000000000" pitchFamily="50" charset="-128"/>
                <a:ea typeface="游ゴシック" panose="020B0400000000000000" pitchFamily="50" charset="-128"/>
              </a:rPr>
              <a:t>社会に貢献するために</a:t>
            </a:r>
          </a:p>
          <a:p>
            <a:r>
              <a:rPr lang="ja-JP" altLang="en-US" sz="1400" dirty="0" smtClean="0">
                <a:latin typeface="游ゴシック" panose="020B0400000000000000" pitchFamily="50" charset="-128"/>
                <a:ea typeface="游ゴシック" panose="020B0400000000000000" pitchFamily="50" charset="-128"/>
              </a:rPr>
              <a:t>　達成感、満足感を得て、さらに周りの人々から</a:t>
            </a:r>
          </a:p>
          <a:p>
            <a:r>
              <a:rPr lang="ja-JP" altLang="en-US" sz="1400" dirty="0" smtClean="0">
                <a:latin typeface="游ゴシック" panose="020B0400000000000000" pitchFamily="50" charset="-128"/>
                <a:ea typeface="游ゴシック" panose="020B0400000000000000" pitchFamily="50" charset="-128"/>
              </a:rPr>
              <a:t>　認められることで、働く喜びや生きる自信を持つ。</a:t>
            </a:r>
          </a:p>
          <a:p>
            <a:r>
              <a:rPr lang="ja-JP" altLang="en-US" sz="1400" dirty="0" smtClean="0">
                <a:latin typeface="游ゴシック" panose="020B0400000000000000" pitchFamily="50" charset="-128"/>
                <a:ea typeface="游ゴシック" panose="020B0400000000000000" pitchFamily="50" charset="-128"/>
              </a:rPr>
              <a:t>　そのことを通して、広く社会貢献を果たして役立ちたいと願う気持ちを持つようになる。</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8" y="1195200"/>
            <a:ext cx="7442858" cy="3647152"/>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１５　職業能力の開発</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pPr marL="180000">
              <a:spcAft>
                <a:spcPts val="600"/>
              </a:spcAft>
            </a:pPr>
            <a:r>
              <a:rPr lang="ja-JP" altLang="en-US" sz="1400" dirty="0" smtClean="0">
                <a:latin typeface="游ゴシック" panose="020B0400000000000000" pitchFamily="50" charset="-128"/>
                <a:ea typeface="游ゴシック" panose="020B0400000000000000" pitchFamily="50" charset="-128"/>
              </a:rPr>
              <a:t>県には、就職や転職をしようとするときに必要な知識と技能・資格を身につけるための訓練施設があります。</a:t>
            </a:r>
            <a:endParaRPr lang="en-US" altLang="ja-JP" sz="15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（１）県立高等技術専門校</a:t>
            </a:r>
            <a:endParaRPr lang="en-US" altLang="ja-JP" sz="1500" b="1"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職業能力開発促進法に基づき、県が設置した職業能力開発施設。</a:t>
            </a:r>
            <a:endParaRPr lang="en-US" altLang="ja-JP" sz="1400" dirty="0" smtClean="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smtClean="0">
                <a:latin typeface="游ゴシック" panose="020B0400000000000000" pitchFamily="50" charset="-128"/>
                <a:ea typeface="游ゴシック" panose="020B0400000000000000" pitchFamily="50" charset="-128"/>
              </a:rPr>
              <a:t>南部高等技術専門校</a:t>
            </a:r>
            <a:r>
              <a:rPr lang="ja-JP" altLang="en-US" sz="1400" dirty="0" smtClean="0">
                <a:latin typeface="游ゴシック" panose="020B0400000000000000" pitchFamily="50" charset="-128"/>
                <a:ea typeface="游ゴシック" panose="020B0400000000000000" pitchFamily="50" charset="-128"/>
              </a:rPr>
              <a:t>（倉敷市）</a:t>
            </a:r>
            <a:endParaRPr lang="en-US" altLang="ja-JP" sz="1400" dirty="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環境設備工学科、溶接科、機械加工科、造園・エクステリア科、</a:t>
            </a:r>
            <a:endParaRPr lang="en-US" altLang="ja-JP" sz="1400" dirty="0" smtClean="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アパレルクリエイト科、塗装科</a:t>
            </a:r>
            <a:endParaRPr lang="en-US" altLang="ja-JP" sz="1400" dirty="0" smtClean="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smtClean="0">
                <a:latin typeface="游ゴシック" panose="020B0400000000000000" pitchFamily="50" charset="-128"/>
                <a:ea typeface="游ゴシック" panose="020B0400000000000000" pitchFamily="50" charset="-128"/>
              </a:rPr>
              <a:t>北部高等技術専門校</a:t>
            </a:r>
            <a:r>
              <a:rPr lang="ja-JP" altLang="en-US" sz="1400" dirty="0" smtClean="0">
                <a:latin typeface="游ゴシック" panose="020B0400000000000000" pitchFamily="50" charset="-128"/>
                <a:ea typeface="游ゴシック" panose="020B0400000000000000" pitchFamily="50" charset="-128"/>
              </a:rPr>
              <a:t>（津山市）</a:t>
            </a:r>
            <a:endParaRPr lang="en-US" altLang="ja-JP" sz="1400" dirty="0" smtClean="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電機設備課、木造建築・再生科、木工・デザイン科、建物設備サービス科、</a:t>
            </a:r>
            <a:endParaRPr lang="en-US" altLang="ja-JP" sz="1400" dirty="0" smtClean="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ケアサービス科</a:t>
            </a:r>
            <a:endParaRPr lang="en-US" altLang="ja-JP" sz="1400" dirty="0">
              <a:latin typeface="游ゴシック" panose="020B0400000000000000" pitchFamily="50" charset="-128"/>
              <a:ea typeface="游ゴシック" panose="020B0400000000000000" pitchFamily="50" charset="-128"/>
            </a:endParaRPr>
          </a:p>
          <a:p>
            <a:pPr marL="180000">
              <a:spcBef>
                <a:spcPts val="600"/>
              </a:spcBef>
            </a:pPr>
            <a:r>
              <a:rPr lang="ja-JP" altLang="en-US" sz="1400" b="1" dirty="0" smtClean="0">
                <a:latin typeface="游ゴシック" panose="020B0400000000000000" pitchFamily="50" charset="-128"/>
                <a:ea typeface="游ゴシック" panose="020B0400000000000000" pitchFamily="50" charset="-128"/>
              </a:rPr>
              <a:t>北部高等技術専門校美作校</a:t>
            </a:r>
            <a:r>
              <a:rPr lang="ja-JP" altLang="en-US" sz="1400" dirty="0" smtClean="0">
                <a:latin typeface="游ゴシック" panose="020B0400000000000000" pitchFamily="50" charset="-128"/>
                <a:ea typeface="游ゴシック" panose="020B0400000000000000" pitchFamily="50" charset="-128"/>
              </a:rPr>
              <a:t>（美作市）</a:t>
            </a:r>
            <a:endParaRPr lang="en-US" altLang="ja-JP" sz="1400" dirty="0" smtClean="0">
              <a:latin typeface="游ゴシック" panose="020B0400000000000000" pitchFamily="50" charset="-128"/>
              <a:ea typeface="游ゴシック" panose="020B0400000000000000" pitchFamily="50" charset="-128"/>
            </a:endParaRPr>
          </a:p>
          <a:p>
            <a:pPr marL="360000"/>
            <a:r>
              <a:rPr lang="ja-JP" altLang="en-US" sz="1400" dirty="0" smtClean="0">
                <a:latin typeface="游ゴシック" panose="020B0400000000000000" pitchFamily="50" charset="-128"/>
                <a:ea typeface="游ゴシック" panose="020B0400000000000000" pitchFamily="50" charset="-128"/>
              </a:rPr>
              <a:t>自動車整備工科、総合実務科</a:t>
            </a:r>
            <a:endParaRPr lang="en-US" altLang="ja-JP" sz="1400"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　</a:t>
            </a:r>
            <a:endParaRPr lang="en-US" altLang="ja-JP" sz="1400" dirty="0" smtClean="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39650782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19.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754874"/>
          </a:xfrm>
          <a:prstGeom prst="rect">
            <a:avLst/>
          </a:prstGeom>
          <a:noFill/>
        </p:spPr>
        <p:txBody>
          <a:bodyPr wrap="square" rtlCol="0">
            <a:spAutoFit/>
          </a:bodyPr>
          <a:lstStyle/>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１　税金について</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pPr>
              <a:spcAft>
                <a:spcPts val="600"/>
              </a:spcAft>
            </a:pPr>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税金は、社会福祉の増進や道路の建設・維持、教育の振興など、暮らしやすい社会をつくるために使われる。</a:t>
            </a:r>
            <a:endParaRPr lang="en-US" altLang="ja-JP" sz="1400" dirty="0" smtClean="0">
              <a:latin typeface="游ゴシック" panose="020B0400000000000000" pitchFamily="50" charset="-128"/>
              <a:ea typeface="游ゴシック" panose="020B0400000000000000" pitchFamily="50" charset="-128"/>
            </a:endParaRPr>
          </a:p>
          <a:p>
            <a:r>
              <a:rPr lang="ja-JP" altLang="en-US" sz="1500" b="1" dirty="0" smtClean="0">
                <a:latin typeface="游ゴシック" panose="020B0400000000000000" pitchFamily="50" charset="-128"/>
                <a:ea typeface="游ゴシック" panose="020B0400000000000000" pitchFamily="50" charset="-128"/>
              </a:rPr>
              <a:t>（１）所得税、復興特別所得税（国に納める税金）</a:t>
            </a:r>
            <a:endParaRPr lang="en-US" altLang="ja-JP" sz="1500" b="1" dirty="0" smtClean="0">
              <a:latin typeface="游ゴシック" panose="020B0400000000000000" pitchFamily="50" charset="-128"/>
              <a:ea typeface="游ゴシック" panose="020B0400000000000000" pitchFamily="50" charset="-128"/>
            </a:endParaRPr>
          </a:p>
          <a:p>
            <a:pPr>
              <a:spcAft>
                <a:spcPts val="600"/>
              </a:spcAft>
            </a:pPr>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１年間に得た個人の所得に対してかかる税金</a:t>
            </a:r>
            <a:endParaRPr lang="en-US" altLang="ja-JP" sz="1400" dirty="0" smtClean="0">
              <a:latin typeface="游ゴシック" panose="020B0400000000000000" pitchFamily="50" charset="-128"/>
              <a:ea typeface="游ゴシック" panose="020B0400000000000000" pitchFamily="50" charset="-128"/>
            </a:endParaRPr>
          </a:p>
          <a:p>
            <a:r>
              <a:rPr lang="ja-JP" altLang="en-US" sz="1500" b="1" dirty="0" smtClean="0">
                <a:latin typeface="游ゴシック" panose="020B0400000000000000" pitchFamily="50" charset="-128"/>
                <a:ea typeface="游ゴシック" panose="020B0400000000000000" pitchFamily="50" charset="-128"/>
              </a:rPr>
              <a:t>（２）住民税（県、市町村に納める税金）</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県民税＋市町村民税　前年の所得が課税対象</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b="1" dirty="0" smtClean="0">
                <a:solidFill>
                  <a:srgbClr val="558ED5"/>
                </a:solidFill>
                <a:latin typeface="游ゴシック" panose="020B0400000000000000" pitchFamily="50" charset="-128"/>
                <a:ea typeface="游ゴシック" panose="020B0400000000000000" pitchFamily="50" charset="-128"/>
              </a:rPr>
              <a:t>２　お金のトラブルについて考えること（借金や悪質商法）</a:t>
            </a:r>
            <a:endParaRPr lang="en-US" altLang="ja-JP" b="1" dirty="0" smtClean="0">
              <a:solidFill>
                <a:srgbClr val="558ED5"/>
              </a:solidFill>
              <a:latin typeface="游ゴシック" panose="020B0400000000000000" pitchFamily="50" charset="-128"/>
              <a:ea typeface="游ゴシック" panose="020B0400000000000000" pitchFamily="50" charset="-128"/>
            </a:endParaRPr>
          </a:p>
          <a:p>
            <a:r>
              <a:rPr lang="ja-JP" altLang="en-US" sz="1500" b="1" dirty="0" smtClean="0">
                <a:latin typeface="游ゴシック" panose="020B0400000000000000" pitchFamily="50" charset="-128"/>
                <a:ea typeface="游ゴシック" panose="020B0400000000000000" pitchFamily="50" charset="-128"/>
              </a:rPr>
              <a:t>（１）多重債務の恐ろしさ</a:t>
            </a:r>
            <a:endParaRPr lang="en-US" altLang="ja-JP" sz="1500" b="1" dirty="0" smtClean="0">
              <a:latin typeface="游ゴシック" panose="020B0400000000000000" pitchFamily="50" charset="-128"/>
              <a:ea typeface="游ゴシック" panose="020B0400000000000000" pitchFamily="50" charset="-128"/>
            </a:endParaRPr>
          </a:p>
          <a:p>
            <a:pPr>
              <a:spcAft>
                <a:spcPts val="600"/>
              </a:spcAft>
            </a:pPr>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ローンやクレジットは借金。無計画に利用すると、「多重債務」の状態に陥る。</a:t>
            </a:r>
            <a:endParaRPr lang="en-US" altLang="ja-JP" sz="1400" b="1" dirty="0" smtClean="0">
              <a:latin typeface="游ゴシック" panose="020B0400000000000000" pitchFamily="50" charset="-128"/>
              <a:ea typeface="游ゴシック" panose="020B0400000000000000" pitchFamily="50" charset="-128"/>
            </a:endParaRPr>
          </a:p>
          <a:p>
            <a:r>
              <a:rPr lang="ja-JP" altLang="en-US" sz="1500" b="1" dirty="0" smtClean="0">
                <a:latin typeface="游ゴシック" panose="020B0400000000000000" pitchFamily="50" charset="-128"/>
                <a:ea typeface="游ゴシック" panose="020B0400000000000000" pitchFamily="50" charset="-128"/>
              </a:rPr>
              <a:t>（２）借り入れする際の心構え</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借り入れする際は、無理のない返済計画を立て、借り過ぎに注意する。</a:t>
            </a:r>
            <a:endParaRPr lang="en-US" altLang="ja-JP" sz="1400" dirty="0" smtClean="0">
              <a:latin typeface="游ゴシック" panose="020B0400000000000000" pitchFamily="50" charset="-128"/>
              <a:ea typeface="游ゴシック" panose="020B0400000000000000" pitchFamily="50" charset="-128"/>
            </a:endParaRPr>
          </a:p>
          <a:p>
            <a:pPr>
              <a:spcBef>
                <a:spcPts val="600"/>
              </a:spcBef>
            </a:pPr>
            <a:r>
              <a:rPr lang="ja-JP" altLang="en-US" sz="1400" dirty="0" smtClean="0">
                <a:latin typeface="游ゴシック" panose="020B0400000000000000" pitchFamily="50" charset="-128"/>
                <a:ea typeface="游ゴシック" panose="020B0400000000000000" pitchFamily="50" charset="-128"/>
              </a:rPr>
              <a:t>　</a:t>
            </a:r>
            <a:r>
              <a:rPr lang="ja-JP" altLang="en-US" sz="1400" b="1" dirty="0" smtClean="0">
                <a:solidFill>
                  <a:srgbClr val="FF0000"/>
                </a:solidFill>
                <a:latin typeface="游ゴシック" panose="020B0400000000000000" pitchFamily="50" charset="-128"/>
                <a:ea typeface="游ゴシック" panose="020B0400000000000000" pitchFamily="50" charset="-128"/>
              </a:rPr>
              <a:t>借金の返済のために新たな借り入れを絶対にしない。</a:t>
            </a:r>
            <a:endParaRPr lang="en-US" altLang="ja-JP" sz="1400" b="1" dirty="0" smtClean="0">
              <a:solidFill>
                <a:srgbClr val="FF0000"/>
              </a:solidFill>
              <a:latin typeface="游ゴシック" panose="020B0400000000000000" pitchFamily="50" charset="-128"/>
              <a:ea typeface="游ゴシック" panose="020B0400000000000000" pitchFamily="50" charset="-12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プレゼンテーションp19.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370153"/>
          </a:xfrm>
          <a:prstGeom prst="rect">
            <a:avLst/>
          </a:prstGeom>
          <a:noFill/>
        </p:spPr>
        <p:txBody>
          <a:bodyPr wrap="square" rtlCol="0">
            <a:spAutoFit/>
          </a:bodyPr>
          <a:lstStyle/>
          <a:p>
            <a:pPr>
              <a:spcAft>
                <a:spcPts val="600"/>
              </a:spcAft>
            </a:pPr>
            <a:r>
              <a:rPr lang="ja-JP" altLang="en-US" sz="1500" b="1" dirty="0" smtClean="0">
                <a:latin typeface="游ゴシック" panose="020B0400000000000000" pitchFamily="50" charset="-128"/>
                <a:ea typeface="游ゴシック" panose="020B0400000000000000" pitchFamily="50" charset="-128"/>
              </a:rPr>
              <a:t>（３）もし多重債務に陥ってしまったら</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万が一、自分の収入で借金を返済できなくなってしまっても、返済のために借金はＮＧ。</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早急に多重債務相談窓口に相談。</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400" b="1" dirty="0" smtClean="0">
                <a:latin typeface="游ゴシック" panose="020B0400000000000000" pitchFamily="50" charset="-128"/>
                <a:ea typeface="游ゴシック" panose="020B0400000000000000" pitchFamily="50" charset="-128"/>
              </a:rPr>
              <a:t>（４）ヤミ金融からは借り入れをしない！</a:t>
            </a:r>
            <a:endParaRPr lang="en-US" altLang="ja-JP" sz="1400" b="1" dirty="0" smtClean="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手軽に借り入れができる反面、高金利であるため、あっという間に返済不能となる。</a:t>
            </a:r>
            <a:endParaRPr lang="en-US" altLang="ja-JP" sz="1400"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脅迫まがいの取り立てが、本人だけでなく親族や職場にも及ぶようになり、ヤミ金に伝わった個人</a:t>
            </a:r>
            <a:r>
              <a:rPr lang="ja-JP" altLang="en-US" sz="1400" dirty="0">
                <a:latin typeface="游ゴシック" panose="020B0400000000000000" pitchFamily="50" charset="-128"/>
                <a:ea typeface="游ゴシック" panose="020B0400000000000000" pitchFamily="50" charset="-128"/>
              </a:rPr>
              <a:t>情報</a:t>
            </a:r>
            <a:r>
              <a:rPr lang="ja-JP" altLang="en-US" sz="1400" dirty="0" smtClean="0">
                <a:latin typeface="游ゴシック" panose="020B0400000000000000" pitchFamily="50" charset="-128"/>
                <a:ea typeface="游ゴシック" panose="020B0400000000000000" pitchFamily="50" charset="-128"/>
              </a:rPr>
              <a:t>は、その後も悪用される恐れがある。警察署や弁護士に相談を。</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（５）若者をターゲットとした悪質商法に注意</a:t>
            </a:r>
            <a:endParaRPr lang="en-US" altLang="ja-JP" sz="1500" b="1"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インターネット・ＳＮＳの広告や書き込み、友人・知人等からの誘いを</a:t>
            </a:r>
            <a:endParaRPr lang="en-US" altLang="ja-JP" sz="1400" dirty="0" smtClean="0">
              <a:latin typeface="游ゴシック" panose="020B0400000000000000" pitchFamily="50" charset="-128"/>
              <a:ea typeface="游ゴシック" panose="020B0400000000000000" pitchFamily="50" charset="-128"/>
            </a:endParaRPr>
          </a:p>
          <a:p>
            <a:pPr marL="180000"/>
            <a:r>
              <a:rPr lang="ja-JP" altLang="en-US" sz="1400" dirty="0" smtClean="0">
                <a:latin typeface="游ゴシック" panose="020B0400000000000000" pitchFamily="50" charset="-128"/>
                <a:ea typeface="游ゴシック" panose="020B0400000000000000" pitchFamily="50" charset="-128"/>
              </a:rPr>
              <a:t>きっかけにトラブルに巻き込まれる事例が多く報告されている。</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「必ずもうかる」といううまい話はない。断るときは、き然とした態度で</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はっきりと断ることが必要。</a:t>
            </a:r>
            <a:endParaRPr lang="en-US" altLang="ja-JP" sz="1400" dirty="0" smtClean="0">
              <a:latin typeface="游ゴシック" panose="020B0400000000000000" pitchFamily="50" charset="-128"/>
              <a:ea typeface="游ゴシック" panose="020B0400000000000000" pitchFamily="50" charset="-128"/>
            </a:endParaRPr>
          </a:p>
        </p:txBody>
      </p:sp>
      <p:pic>
        <p:nvPicPr>
          <p:cNvPr id="6" name="図 5" descr="プレゼンテーションp20 イラスト.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7143172" y="3369583"/>
            <a:ext cx="1511961" cy="141871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3.jpg"/>
          <p:cNvPicPr>
            <a:picLocks noChangeAspect="1"/>
          </p:cNvPicPr>
          <p:nvPr/>
        </p:nvPicPr>
        <p:blipFill>
          <a:blip r:embed="rId2"/>
          <a:stretch>
            <a:fillRect/>
          </a:stretch>
        </p:blipFill>
        <p:spPr>
          <a:xfrm>
            <a:off x="0" y="0"/>
            <a:ext cx="9144000" cy="5143500"/>
          </a:xfrm>
          <a:prstGeom prst="rect">
            <a:avLst/>
          </a:prstGeom>
        </p:spPr>
      </p:pic>
      <p:sp>
        <p:nvSpPr>
          <p:cNvPr id="7" name="テキスト ボックス 6"/>
          <p:cNvSpPr txBox="1"/>
          <p:nvPr/>
        </p:nvSpPr>
        <p:spPr>
          <a:xfrm>
            <a:off x="853417" y="1194748"/>
            <a:ext cx="7653880" cy="3477875"/>
          </a:xfrm>
          <a:prstGeom prst="rect">
            <a:avLst/>
          </a:prstGeom>
          <a:noFill/>
        </p:spPr>
        <p:txBody>
          <a:bodyPr wrap="square" rtlCol="0">
            <a:spAutoFit/>
          </a:bodyPr>
          <a:lstStyle/>
          <a:p>
            <a:pPr>
              <a:spcAft>
                <a:spcPts val="1200"/>
              </a:spcAft>
            </a:pPr>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１　社会人としての基本的なマナー</a:t>
            </a:r>
          </a:p>
          <a:p>
            <a:pPr>
              <a:spcAft>
                <a:spcPts val="600"/>
              </a:spcAft>
            </a:pPr>
            <a:r>
              <a:rPr lang="ja-JP" altLang="en-US" sz="1500" b="1" dirty="0" smtClean="0">
                <a:latin typeface="游ゴシック" panose="020B0400000000000000" pitchFamily="50" charset="-128"/>
                <a:ea typeface="游ゴシック" panose="020B0400000000000000" pitchFamily="50" charset="-128"/>
              </a:rPr>
              <a:t>（１）社会人としての心得</a:t>
            </a:r>
          </a:p>
          <a:p>
            <a:r>
              <a:rPr lang="ja-JP" altLang="en-US" sz="1400" dirty="0" smtClean="0">
                <a:latin typeface="游ゴシック" panose="020B0400000000000000" pitchFamily="50" charset="-128"/>
                <a:ea typeface="游ゴシック" panose="020B0400000000000000" pitchFamily="50" charset="-128"/>
              </a:rPr>
              <a:t>　</a:t>
            </a:r>
            <a:r>
              <a:rPr lang="ja-JP" altLang="en-US" sz="1400" b="1" dirty="0" smtClean="0">
                <a:solidFill>
                  <a:srgbClr val="FF0000"/>
                </a:solidFill>
                <a:latin typeface="游ゴシック" panose="020B0400000000000000" pitchFamily="50" charset="-128"/>
                <a:ea typeface="游ゴシック" panose="020B0400000000000000" pitchFamily="50" charset="-128"/>
              </a:rPr>
              <a:t>時間・期限</a:t>
            </a:r>
            <a:r>
              <a:rPr lang="ja-JP" altLang="en-US" sz="1400" dirty="0" smtClean="0">
                <a:latin typeface="游ゴシック" panose="020B0400000000000000" pitchFamily="50" charset="-128"/>
                <a:ea typeface="游ゴシック" panose="020B0400000000000000" pitchFamily="50" charset="-128"/>
              </a:rPr>
              <a:t>を守ろう。心のこもった</a:t>
            </a:r>
            <a:r>
              <a:rPr lang="ja-JP" altLang="en-US" sz="1400" b="1" dirty="0" smtClean="0">
                <a:solidFill>
                  <a:srgbClr val="FF0000"/>
                </a:solidFill>
                <a:latin typeface="游ゴシック" panose="020B0400000000000000" pitchFamily="50" charset="-128"/>
                <a:ea typeface="游ゴシック" panose="020B0400000000000000" pitchFamily="50" charset="-128"/>
              </a:rPr>
              <a:t>あいさつ</a:t>
            </a:r>
            <a:r>
              <a:rPr lang="ja-JP" altLang="en-US" sz="1400" dirty="0" smtClean="0">
                <a:latin typeface="游ゴシック" panose="020B0400000000000000" pitchFamily="50" charset="-128"/>
                <a:ea typeface="游ゴシック" panose="020B0400000000000000" pitchFamily="50" charset="-128"/>
              </a:rPr>
              <a:t>をする。</a:t>
            </a:r>
          </a:p>
          <a:p>
            <a:pPr>
              <a:spcAft>
                <a:spcPts val="1200"/>
              </a:spcAft>
            </a:pPr>
            <a:r>
              <a:rPr lang="ja-JP" altLang="en-US" sz="1400" dirty="0" smtClean="0">
                <a:latin typeface="游ゴシック" panose="020B0400000000000000" pitchFamily="50" charset="-128"/>
                <a:ea typeface="游ゴシック" panose="020B0400000000000000" pitchFamily="50" charset="-128"/>
              </a:rPr>
              <a:t>　</a:t>
            </a:r>
            <a:r>
              <a:rPr lang="ja-JP" altLang="en-US" sz="1400" b="1" dirty="0" smtClean="0">
                <a:solidFill>
                  <a:srgbClr val="FF0000"/>
                </a:solidFill>
                <a:latin typeface="游ゴシック" panose="020B0400000000000000" pitchFamily="50" charset="-128"/>
                <a:ea typeface="游ゴシック" panose="020B0400000000000000" pitchFamily="50" charset="-128"/>
              </a:rPr>
              <a:t>規律意識</a:t>
            </a:r>
            <a:r>
              <a:rPr lang="ja-JP" altLang="en-US" sz="1400" dirty="0" smtClean="0">
                <a:latin typeface="游ゴシック" panose="020B0400000000000000" pitchFamily="50" charset="-128"/>
                <a:ea typeface="游ゴシック" panose="020B0400000000000000" pitchFamily="50" charset="-128"/>
              </a:rPr>
              <a:t>を持とう。</a:t>
            </a:r>
            <a:r>
              <a:rPr lang="ja-JP" altLang="en-US" sz="1400" b="1" dirty="0" smtClean="0">
                <a:solidFill>
                  <a:srgbClr val="FF0000"/>
                </a:solidFill>
                <a:latin typeface="游ゴシック" panose="020B0400000000000000" pitchFamily="50" charset="-128"/>
                <a:ea typeface="游ゴシック" panose="020B0400000000000000" pitchFamily="50" charset="-128"/>
              </a:rPr>
              <a:t>身だしなみ</a:t>
            </a:r>
            <a:r>
              <a:rPr lang="ja-JP" altLang="en-US" sz="1400" dirty="0" smtClean="0">
                <a:latin typeface="游ゴシック" panose="020B0400000000000000" pitchFamily="50" charset="-128"/>
                <a:ea typeface="游ゴシック" panose="020B0400000000000000" pitchFamily="50" charset="-128"/>
              </a:rPr>
              <a:t>を整える。</a:t>
            </a:r>
          </a:p>
          <a:p>
            <a:pPr>
              <a:spcAft>
                <a:spcPts val="600"/>
              </a:spcAft>
            </a:pPr>
            <a:r>
              <a:rPr lang="ja-JP" altLang="en-US" sz="1500" b="1" dirty="0" smtClean="0">
                <a:latin typeface="游ゴシック" panose="020B0400000000000000" pitchFamily="50" charset="-128"/>
                <a:ea typeface="游ゴシック" panose="020B0400000000000000" pitchFamily="50" charset="-128"/>
              </a:rPr>
              <a:t>（２）言葉づかいのマナー</a:t>
            </a:r>
          </a:p>
          <a:p>
            <a:r>
              <a:rPr lang="ja-JP" altLang="en-US" sz="1400" dirty="0" smtClean="0">
                <a:latin typeface="游ゴシック" panose="020B0400000000000000" pitchFamily="50" charset="-128"/>
                <a:ea typeface="游ゴシック" panose="020B0400000000000000" pitchFamily="50" charset="-128"/>
              </a:rPr>
              <a:t>　社会人として相応しい言葉づかいが重要。</a:t>
            </a:r>
          </a:p>
          <a:p>
            <a:r>
              <a:rPr lang="ja-JP" altLang="en-US" sz="1400" dirty="0" smtClean="0">
                <a:latin typeface="游ゴシック" panose="020B0400000000000000" pitchFamily="50" charset="-128"/>
                <a:ea typeface="游ゴシック" panose="020B0400000000000000" pitchFamily="50" charset="-128"/>
              </a:rPr>
              <a:t>　敬語は、相手に良い印象を与え、信頼感を生み、自分の意思も</a:t>
            </a:r>
          </a:p>
          <a:p>
            <a:pPr>
              <a:spcAft>
                <a:spcPts val="1200"/>
              </a:spcAft>
            </a:pPr>
            <a:r>
              <a:rPr lang="ja-JP" altLang="en-US" sz="1400" dirty="0" smtClean="0">
                <a:latin typeface="游ゴシック" panose="020B0400000000000000" pitchFamily="50" charset="-128"/>
                <a:ea typeface="游ゴシック" panose="020B0400000000000000" pitchFamily="50" charset="-128"/>
              </a:rPr>
              <a:t>　スムーズに伝えられる。</a:t>
            </a:r>
          </a:p>
          <a:p>
            <a:pPr>
              <a:spcAft>
                <a:spcPts val="600"/>
              </a:spcAft>
            </a:pPr>
            <a:r>
              <a:rPr lang="ja-JP" altLang="en-US" sz="1500" b="1" dirty="0" smtClean="0">
                <a:latin typeface="游ゴシック" panose="020B0400000000000000" pitchFamily="50" charset="-128"/>
                <a:ea typeface="游ゴシック" panose="020B0400000000000000" pitchFamily="50" charset="-128"/>
              </a:rPr>
              <a:t>（３）電話のマナー</a:t>
            </a:r>
          </a:p>
          <a:p>
            <a:r>
              <a:rPr lang="ja-JP" altLang="en-US" sz="1400" dirty="0" smtClean="0">
                <a:latin typeface="游ゴシック" panose="020B0400000000000000" pitchFamily="50" charset="-128"/>
                <a:ea typeface="游ゴシック" panose="020B0400000000000000" pitchFamily="50" charset="-128"/>
              </a:rPr>
              <a:t>　電話応対は重要な仕事のひとつ。</a:t>
            </a:r>
          </a:p>
          <a:p>
            <a:r>
              <a:rPr lang="ja-JP" altLang="en-US" sz="1400" dirty="0" smtClean="0">
                <a:latin typeface="游ゴシック" panose="020B0400000000000000" pitchFamily="50" charset="-128"/>
                <a:ea typeface="游ゴシック" panose="020B0400000000000000" pitchFamily="50" charset="-128"/>
              </a:rPr>
              <a:t>　自分や相手の姿が見えないため、誤解や不快感を相手に与える</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こともあるため注意。</a:t>
            </a:r>
          </a:p>
        </p:txBody>
      </p:sp>
    </p:spTree>
    <p:extLst>
      <p:ext uri="{BB962C8B-B14F-4D97-AF65-F5344CB8AC3E}">
        <p14:creationId xmlns:p14="http://schemas.microsoft.com/office/powerpoint/2010/main" val="27286986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プレゼンテーションp04.jpg"/>
          <p:cNvPicPr>
            <a:picLocks noChangeAspect="1"/>
          </p:cNvPicPr>
          <p:nvPr/>
        </p:nvPicPr>
        <p:blipFill>
          <a:blip r:embed="rId2"/>
          <a:stretch>
            <a:fillRect/>
          </a:stretch>
        </p:blipFill>
        <p:spPr>
          <a:xfrm>
            <a:off x="0" y="0"/>
            <a:ext cx="9144000" cy="5143500"/>
          </a:xfrm>
          <a:prstGeom prst="rect">
            <a:avLst/>
          </a:prstGeom>
        </p:spPr>
      </p:pic>
      <p:sp>
        <p:nvSpPr>
          <p:cNvPr id="8" name="テキスト ボックス 7"/>
          <p:cNvSpPr txBox="1"/>
          <p:nvPr/>
        </p:nvSpPr>
        <p:spPr>
          <a:xfrm>
            <a:off x="853417" y="1195200"/>
            <a:ext cx="7653880" cy="3293209"/>
          </a:xfrm>
          <a:prstGeom prst="rect">
            <a:avLst/>
          </a:prstGeom>
          <a:noFill/>
        </p:spPr>
        <p:txBody>
          <a:bodyPr wrap="square" rtlCol="0">
            <a:spAutoFit/>
          </a:bodyPr>
          <a:lstStyle/>
          <a:p>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２　仕事の基本</a:t>
            </a:r>
          </a:p>
          <a:p>
            <a:pPr>
              <a:spcAft>
                <a:spcPts val="1200"/>
              </a:spcAft>
            </a:pPr>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　</a:t>
            </a:r>
            <a:r>
              <a:rPr lang="en-US" altLang="ja-JP" sz="1700" b="1" dirty="0" smtClean="0">
                <a:solidFill>
                  <a:schemeClr val="tx2">
                    <a:lumMod val="60000"/>
                    <a:lumOff val="40000"/>
                  </a:schemeClr>
                </a:solidFill>
                <a:latin typeface="游ゴシック" panose="020B0400000000000000" pitchFamily="50" charset="-128"/>
                <a:ea typeface="游ゴシック" panose="020B0400000000000000" pitchFamily="50" charset="-128"/>
              </a:rPr>
              <a:t>【</a:t>
            </a:r>
            <a:r>
              <a:rPr lang="ja-JP" altLang="en-US" sz="1700" b="1" dirty="0" smtClean="0">
                <a:solidFill>
                  <a:schemeClr val="tx2">
                    <a:lumMod val="60000"/>
                    <a:lumOff val="40000"/>
                  </a:schemeClr>
                </a:solidFill>
                <a:latin typeface="游ゴシック" panose="020B0400000000000000" pitchFamily="50" charset="-128"/>
                <a:ea typeface="游ゴシック" panose="020B0400000000000000" pitchFamily="50" charset="-128"/>
              </a:rPr>
              <a:t>仕事のホウ・レン・ソウ：報告・連絡・相談</a:t>
            </a:r>
            <a:r>
              <a:rPr lang="en-US" altLang="ja-JP" sz="1700" b="1" dirty="0" smtClean="0">
                <a:solidFill>
                  <a:schemeClr val="tx2">
                    <a:lumMod val="60000"/>
                    <a:lumOff val="40000"/>
                  </a:schemeClr>
                </a:solidFill>
                <a:latin typeface="游ゴシック" panose="020B0400000000000000" pitchFamily="50" charset="-128"/>
                <a:ea typeface="游ゴシック" panose="020B0400000000000000" pitchFamily="50" charset="-128"/>
              </a:rPr>
              <a:t>】</a:t>
            </a:r>
          </a:p>
          <a:p>
            <a:r>
              <a:rPr lang="ja-JP" altLang="en-US" sz="1500" dirty="0" smtClean="0">
                <a:latin typeface="游ゴシック" panose="020B0400000000000000" pitchFamily="50" charset="-128"/>
                <a:ea typeface="游ゴシック" panose="020B0400000000000000" pitchFamily="50" charset="-128"/>
              </a:rPr>
              <a:t>　仕事は自分一人だけで進めるものではない。</a:t>
            </a:r>
          </a:p>
          <a:p>
            <a:pPr>
              <a:spcAft>
                <a:spcPts val="1800"/>
              </a:spcAft>
            </a:pPr>
            <a:r>
              <a:rPr lang="ja-JP" altLang="en-US" sz="1500" dirty="0" smtClean="0">
                <a:latin typeface="游ゴシック" panose="020B0400000000000000" pitchFamily="50" charset="-128"/>
                <a:ea typeface="游ゴシック" panose="020B0400000000000000" pitchFamily="50" charset="-128"/>
              </a:rPr>
              <a:t>　働くうえで重要な「仕事のホウレンソウ」に基づき進める。</a:t>
            </a:r>
          </a:p>
          <a:p>
            <a:r>
              <a:rPr lang="ja-JP" altLang="en-US" sz="1600" b="1" dirty="0" smtClean="0">
                <a:latin typeface="游ゴシック" panose="020B0400000000000000" pitchFamily="50" charset="-128"/>
                <a:ea typeface="游ゴシック" panose="020B0400000000000000" pitchFamily="50" charset="-128"/>
              </a:rPr>
              <a:t>　・報告・連絡</a:t>
            </a:r>
          </a:p>
          <a:p>
            <a:r>
              <a:rPr lang="ja-JP" altLang="en-US" sz="1500" dirty="0" smtClean="0">
                <a:latin typeface="游ゴシック" panose="020B0400000000000000" pitchFamily="50" charset="-128"/>
                <a:ea typeface="游ゴシック" panose="020B0400000000000000" pitchFamily="50" charset="-128"/>
              </a:rPr>
              <a:t>　　指示を出した人に、できるだけ中間報告を行う。</a:t>
            </a:r>
          </a:p>
          <a:p>
            <a:r>
              <a:rPr lang="ja-JP" altLang="en-US" sz="1500" dirty="0" smtClean="0">
                <a:latin typeface="游ゴシック" panose="020B0400000000000000" pitchFamily="50" charset="-128"/>
                <a:ea typeface="游ゴシック" panose="020B0400000000000000" pitchFamily="50" charset="-128"/>
              </a:rPr>
              <a:t>　　報告するときは、結論から始め、理由、経過の</a:t>
            </a:r>
          </a:p>
          <a:p>
            <a:pPr>
              <a:spcAft>
                <a:spcPts val="1200"/>
              </a:spcAft>
            </a:pPr>
            <a:r>
              <a:rPr lang="ja-JP" altLang="en-US" sz="1500" dirty="0" smtClean="0">
                <a:latin typeface="游ゴシック" panose="020B0400000000000000" pitchFamily="50" charset="-128"/>
                <a:ea typeface="游ゴシック" panose="020B0400000000000000" pitchFamily="50" charset="-128"/>
              </a:rPr>
              <a:t>　　順に行う。</a:t>
            </a:r>
          </a:p>
          <a:p>
            <a:r>
              <a:rPr lang="ja-JP" altLang="en-US" sz="1600" b="1" dirty="0" smtClean="0">
                <a:latin typeface="游ゴシック" panose="020B0400000000000000" pitchFamily="50" charset="-128"/>
                <a:ea typeface="游ゴシック" panose="020B0400000000000000" pitchFamily="50" charset="-128"/>
              </a:rPr>
              <a:t>　・相談</a:t>
            </a:r>
          </a:p>
          <a:p>
            <a:r>
              <a:rPr lang="ja-JP" altLang="en-US" sz="1500" dirty="0" smtClean="0">
                <a:latin typeface="游ゴシック" panose="020B0400000000000000" pitchFamily="50" charset="-128"/>
                <a:ea typeface="游ゴシック" panose="020B0400000000000000" pitchFamily="50" charset="-128"/>
              </a:rPr>
              <a:t>　　自分だけの考えで仕事をしない。</a:t>
            </a:r>
          </a:p>
          <a:p>
            <a:r>
              <a:rPr lang="ja-JP" altLang="en-US" sz="1500" dirty="0" smtClean="0">
                <a:latin typeface="游ゴシック" panose="020B0400000000000000" pitchFamily="50" charset="-128"/>
                <a:ea typeface="游ゴシック" panose="020B0400000000000000" pitchFamily="50" charset="-128"/>
              </a:rPr>
              <a:t>　　どんな些細なことでも先輩や上司に相談。</a:t>
            </a:r>
          </a:p>
        </p:txBody>
      </p:sp>
      <p:sp>
        <p:nvSpPr>
          <p:cNvPr id="4" name="テキスト ボックス 3"/>
          <p:cNvSpPr txBox="1"/>
          <p:nvPr/>
        </p:nvSpPr>
        <p:spPr>
          <a:xfrm>
            <a:off x="6651886" y="1782220"/>
            <a:ext cx="1888028" cy="276999"/>
          </a:xfrm>
          <a:prstGeom prst="rect">
            <a:avLst/>
          </a:prstGeom>
          <a:noFill/>
        </p:spPr>
        <p:txBody>
          <a:bodyPr wrap="square" rtlCol="0">
            <a:spAutoFit/>
          </a:bodyPr>
          <a:lstStyle/>
          <a:p>
            <a:r>
              <a:rPr lang="ja-JP" altLang="en-US" sz="1150" dirty="0" smtClean="0">
                <a:latin typeface="游ゴシック" panose="020B0400000000000000" pitchFamily="50" charset="-128"/>
                <a:ea typeface="游ゴシック" panose="020B0400000000000000" pitchFamily="50" charset="-128"/>
              </a:rPr>
              <a:t>事実・状況を伝えます。</a:t>
            </a:r>
          </a:p>
        </p:txBody>
      </p:sp>
      <p:sp>
        <p:nvSpPr>
          <p:cNvPr id="6" name="テキスト ボックス 5"/>
          <p:cNvSpPr txBox="1"/>
          <p:nvPr/>
        </p:nvSpPr>
        <p:spPr>
          <a:xfrm>
            <a:off x="6651886" y="2594798"/>
            <a:ext cx="1978326" cy="461665"/>
          </a:xfrm>
          <a:prstGeom prst="rect">
            <a:avLst/>
          </a:prstGeom>
          <a:noFill/>
        </p:spPr>
        <p:txBody>
          <a:bodyPr wrap="square" rtlCol="0">
            <a:spAutoFit/>
          </a:bodyPr>
          <a:lstStyle/>
          <a:p>
            <a:r>
              <a:rPr lang="ja-JP" altLang="en-US" sz="1150" dirty="0" smtClean="0">
                <a:latin typeface="游ゴシック" panose="020B0400000000000000" pitchFamily="50" charset="-128"/>
                <a:ea typeface="游ゴシック" panose="020B0400000000000000" pitchFamily="50" charset="-128"/>
              </a:rPr>
              <a:t>情報の伝達・伝言、意思の疎通を図ります。</a:t>
            </a:r>
          </a:p>
        </p:txBody>
      </p:sp>
      <p:sp>
        <p:nvSpPr>
          <p:cNvPr id="9" name="テキスト ボックス 8"/>
          <p:cNvSpPr txBox="1"/>
          <p:nvPr/>
        </p:nvSpPr>
        <p:spPr>
          <a:xfrm>
            <a:off x="6651886" y="4520393"/>
            <a:ext cx="1888028" cy="276999"/>
          </a:xfrm>
          <a:prstGeom prst="rect">
            <a:avLst/>
          </a:prstGeom>
          <a:noFill/>
        </p:spPr>
        <p:txBody>
          <a:bodyPr wrap="square" rtlCol="0">
            <a:spAutoFit/>
          </a:bodyPr>
          <a:lstStyle/>
          <a:p>
            <a:r>
              <a:rPr lang="ja-JP" altLang="en-US" sz="1150" dirty="0" smtClean="0">
                <a:latin typeface="游ゴシック" panose="020B0400000000000000" pitchFamily="50" charset="-128"/>
                <a:ea typeface="游ゴシック" panose="020B0400000000000000" pitchFamily="50" charset="-128"/>
              </a:rPr>
              <a:t>１つの仕事が終了します。</a:t>
            </a:r>
          </a:p>
        </p:txBody>
      </p:sp>
      <p:sp>
        <p:nvSpPr>
          <p:cNvPr id="10" name="テキスト ボックス 9"/>
          <p:cNvSpPr txBox="1"/>
          <p:nvPr/>
        </p:nvSpPr>
        <p:spPr>
          <a:xfrm>
            <a:off x="6651886" y="3565172"/>
            <a:ext cx="1888028" cy="461665"/>
          </a:xfrm>
          <a:prstGeom prst="rect">
            <a:avLst/>
          </a:prstGeom>
          <a:noFill/>
        </p:spPr>
        <p:txBody>
          <a:bodyPr wrap="square" rtlCol="0">
            <a:spAutoFit/>
          </a:bodyPr>
          <a:lstStyle/>
          <a:p>
            <a:r>
              <a:rPr lang="ja-JP" altLang="en-US" sz="1150" dirty="0" smtClean="0">
                <a:latin typeface="游ゴシック" panose="020B0400000000000000" pitchFamily="50" charset="-128"/>
                <a:ea typeface="游ゴシック" panose="020B0400000000000000" pitchFamily="50" charset="-128"/>
              </a:rPr>
              <a:t>問題を解決するための</a:t>
            </a:r>
          </a:p>
          <a:p>
            <a:r>
              <a:rPr lang="ja-JP" altLang="en-US" sz="1150" dirty="0" smtClean="0">
                <a:latin typeface="游ゴシック" panose="020B0400000000000000" pitchFamily="50" charset="-128"/>
                <a:ea typeface="游ゴシック" panose="020B0400000000000000" pitchFamily="50" charset="-128"/>
              </a:rPr>
              <a:t>助言を求めます。</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プレゼンテーションp05.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3570208"/>
          </a:xfrm>
          <a:prstGeom prst="rect">
            <a:avLst/>
          </a:prstGeom>
          <a:noFill/>
        </p:spPr>
        <p:txBody>
          <a:bodyPr wrap="square" rtlCol="0">
            <a:spAutoFit/>
          </a:bodyPr>
          <a:lstStyle/>
          <a:p>
            <a:pPr>
              <a:spcAft>
                <a:spcPts val="1200"/>
              </a:spcAft>
            </a:pPr>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３　働く上での法律上のルール</a:t>
            </a:r>
          </a:p>
          <a:p>
            <a:r>
              <a:rPr lang="ja-JP" altLang="en-US" sz="1400" dirty="0" smtClean="0">
                <a:solidFill>
                  <a:srgbClr val="000000"/>
                </a:solidFill>
                <a:latin typeface="游ゴシック" panose="020B0400000000000000" pitchFamily="50" charset="-128"/>
                <a:ea typeface="游ゴシック" panose="020B0400000000000000" pitchFamily="50" charset="-128"/>
              </a:rPr>
              <a:t>　日本国憲法にて、労働三権を保障し、また、賃金、就業時間、休息その他の勤労条件に</a:t>
            </a:r>
            <a:endParaRPr lang="en-US" altLang="ja-JP" sz="1400" dirty="0" smtClean="0">
              <a:solidFill>
                <a:srgbClr val="000000"/>
              </a:solidFill>
              <a:latin typeface="游ゴシック" panose="020B0400000000000000" pitchFamily="50" charset="-128"/>
              <a:ea typeface="游ゴシック" panose="020B0400000000000000" pitchFamily="50" charset="-128"/>
            </a:endParaRPr>
          </a:p>
          <a:p>
            <a:r>
              <a:rPr lang="ja-JP" altLang="en-US" sz="1400" dirty="0" smtClean="0">
                <a:solidFill>
                  <a:srgbClr val="000000"/>
                </a:solidFill>
                <a:latin typeface="游ゴシック" panose="020B0400000000000000" pitchFamily="50" charset="-128"/>
                <a:ea typeface="游ゴシック" panose="020B0400000000000000" pitchFamily="50" charset="-128"/>
              </a:rPr>
              <a:t>関する基準を法律で定めることとしている。</a:t>
            </a:r>
          </a:p>
          <a:p>
            <a:r>
              <a:rPr lang="ja-JP" altLang="en-US" sz="1400" dirty="0" smtClean="0">
                <a:solidFill>
                  <a:srgbClr val="000000"/>
                </a:solidFill>
                <a:latin typeface="游ゴシック" panose="020B0400000000000000" pitchFamily="50" charset="-128"/>
                <a:ea typeface="游ゴシック" panose="020B0400000000000000" pitchFamily="50" charset="-128"/>
              </a:rPr>
              <a:t>　この憲法の理念に基づいて制定された労働に関する</a:t>
            </a:r>
            <a:endParaRPr lang="en-US" altLang="ja-JP" sz="1400" dirty="0" smtClean="0">
              <a:solidFill>
                <a:srgbClr val="000000"/>
              </a:solidFill>
              <a:latin typeface="游ゴシック" panose="020B0400000000000000" pitchFamily="50" charset="-128"/>
              <a:ea typeface="游ゴシック" panose="020B0400000000000000" pitchFamily="50" charset="-128"/>
            </a:endParaRPr>
          </a:p>
          <a:p>
            <a:r>
              <a:rPr lang="ja-JP" altLang="en-US" sz="1400" dirty="0" smtClean="0">
                <a:solidFill>
                  <a:srgbClr val="000000"/>
                </a:solidFill>
                <a:latin typeface="游ゴシック" panose="020B0400000000000000" pitchFamily="50" charset="-128"/>
                <a:ea typeface="游ゴシック" panose="020B0400000000000000" pitchFamily="50" charset="-128"/>
              </a:rPr>
              <a:t>法律をひとまとめにして「労働法」と呼ぶ。</a:t>
            </a:r>
          </a:p>
          <a:p>
            <a:r>
              <a:rPr lang="ja-JP" altLang="en-US" sz="1400" dirty="0" smtClean="0">
                <a:solidFill>
                  <a:srgbClr val="000000"/>
                </a:solidFill>
                <a:latin typeface="游ゴシック" panose="020B0400000000000000" pitchFamily="50" charset="-128"/>
                <a:ea typeface="游ゴシック" panose="020B0400000000000000" pitchFamily="50" charset="-128"/>
              </a:rPr>
              <a:t>　その中には、労働基準法や労働組合法をはじめ、</a:t>
            </a:r>
            <a:endParaRPr lang="en-US" altLang="ja-JP" sz="1400" dirty="0" smtClean="0">
              <a:solidFill>
                <a:srgbClr val="000000"/>
              </a:solidFill>
              <a:latin typeface="游ゴシック" panose="020B0400000000000000" pitchFamily="50" charset="-128"/>
              <a:ea typeface="游ゴシック" panose="020B0400000000000000" pitchFamily="50" charset="-128"/>
            </a:endParaRPr>
          </a:p>
          <a:p>
            <a:pPr>
              <a:spcAft>
                <a:spcPts val="1800"/>
              </a:spcAft>
            </a:pPr>
            <a:r>
              <a:rPr lang="ja-JP" altLang="en-US" sz="1400" dirty="0" smtClean="0">
                <a:solidFill>
                  <a:srgbClr val="000000"/>
                </a:solidFill>
                <a:latin typeface="游ゴシック" panose="020B0400000000000000" pitchFamily="50" charset="-128"/>
                <a:ea typeface="游ゴシック" panose="020B0400000000000000" pitchFamily="50" charset="-128"/>
              </a:rPr>
              <a:t>様々な法律が含まれる。</a:t>
            </a:r>
          </a:p>
          <a:p>
            <a:endParaRPr lang="ja-JP" altLang="en-US" sz="1400" dirty="0" smtClean="0">
              <a:solidFill>
                <a:srgbClr val="000000"/>
              </a:solidFill>
              <a:latin typeface="游ゴシック" panose="020B0400000000000000" pitchFamily="50" charset="-128"/>
              <a:ea typeface="游ゴシック" panose="020B0400000000000000" pitchFamily="50" charset="-128"/>
            </a:endParaRPr>
          </a:p>
          <a:p>
            <a:pPr>
              <a:spcAft>
                <a:spcPts val="600"/>
              </a:spcAft>
            </a:pPr>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４　働くときのルール</a:t>
            </a:r>
          </a:p>
          <a:p>
            <a:pPr>
              <a:spcAft>
                <a:spcPts val="600"/>
              </a:spcAft>
            </a:pPr>
            <a:r>
              <a:rPr lang="ja-JP" altLang="en-US" sz="1500" b="1" dirty="0" smtClean="0">
                <a:solidFill>
                  <a:srgbClr val="000000"/>
                </a:solidFill>
                <a:latin typeface="游ゴシック" panose="020B0400000000000000" pitchFamily="50" charset="-128"/>
                <a:ea typeface="游ゴシック" panose="020B0400000000000000" pitchFamily="50" charset="-128"/>
              </a:rPr>
              <a:t>（１）労働条件</a:t>
            </a:r>
          </a:p>
          <a:p>
            <a:r>
              <a:rPr lang="ja-JP" altLang="en-US" sz="1400" dirty="0" smtClean="0">
                <a:solidFill>
                  <a:srgbClr val="000000"/>
                </a:solidFill>
                <a:latin typeface="游ゴシック" panose="020B0400000000000000" pitchFamily="50" charset="-128"/>
                <a:ea typeface="游ゴシック" panose="020B0400000000000000" pitchFamily="50" charset="-128"/>
              </a:rPr>
              <a:t>　働くときのルール。</a:t>
            </a:r>
          </a:p>
          <a:p>
            <a:r>
              <a:rPr lang="ja-JP" altLang="en-US" sz="1400" dirty="0" smtClean="0">
                <a:solidFill>
                  <a:srgbClr val="000000"/>
                </a:solidFill>
                <a:latin typeface="游ゴシック" panose="020B0400000000000000" pitchFamily="50" charset="-128"/>
                <a:ea typeface="游ゴシック" panose="020B0400000000000000" pitchFamily="50" charset="-128"/>
              </a:rPr>
              <a:t>　最低限の基準は労働基準法で定めら</a:t>
            </a:r>
            <a:endParaRPr lang="en-US" altLang="ja-JP" sz="1400" dirty="0" smtClean="0">
              <a:solidFill>
                <a:srgbClr val="000000"/>
              </a:solidFill>
              <a:latin typeface="游ゴシック" panose="020B0400000000000000" pitchFamily="50" charset="-128"/>
              <a:ea typeface="游ゴシック" panose="020B0400000000000000" pitchFamily="50" charset="-128"/>
            </a:endParaRPr>
          </a:p>
          <a:p>
            <a:r>
              <a:rPr lang="ja-JP" altLang="en-US" sz="1400" dirty="0">
                <a:solidFill>
                  <a:srgbClr val="000000"/>
                </a:solidFill>
                <a:latin typeface="游ゴシック" panose="020B0400000000000000" pitchFamily="50" charset="-128"/>
                <a:ea typeface="游ゴシック" panose="020B0400000000000000" pitchFamily="50" charset="-128"/>
              </a:rPr>
              <a:t>　</a:t>
            </a:r>
            <a:r>
              <a:rPr lang="ja-JP" altLang="en-US" sz="1400" dirty="0" smtClean="0">
                <a:solidFill>
                  <a:srgbClr val="000000"/>
                </a:solidFill>
                <a:latin typeface="游ゴシック" panose="020B0400000000000000" pitchFamily="50" charset="-128"/>
                <a:ea typeface="游ゴシック" panose="020B0400000000000000" pitchFamily="50" charset="-128"/>
              </a:rPr>
              <a:t>れている。</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10" name="正方形/長方形 9"/>
          <p:cNvSpPr/>
          <p:nvPr/>
        </p:nvSpPr>
        <p:spPr>
          <a:xfrm>
            <a:off x="853417" y="2840139"/>
            <a:ext cx="7653880" cy="345178"/>
          </a:xfrm>
          <a:prstGeom prst="rect">
            <a:avLst/>
          </a:prstGeom>
          <a:gradFill flip="none" rotWithShape="1">
            <a:gsLst>
              <a:gs pos="70000">
                <a:schemeClr val="accent3">
                  <a:lumMod val="75000"/>
                </a:schemeClr>
              </a:gs>
              <a:gs pos="100000">
                <a:srgbClr val="FFFFFF"/>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853417" y="1195200"/>
            <a:ext cx="7653880" cy="830997"/>
          </a:xfrm>
          <a:prstGeom prst="rect">
            <a:avLst/>
          </a:prstGeom>
          <a:noFill/>
        </p:spPr>
        <p:txBody>
          <a:bodyPr wrap="square" rtlCol="0">
            <a:spAutoFit/>
          </a:bodyPr>
          <a:lstStyle/>
          <a:p>
            <a:pPr>
              <a:spcAft>
                <a:spcPts val="600"/>
              </a:spcAft>
            </a:pPr>
            <a:r>
              <a:rPr lang="ja-JP" altLang="en-US" sz="1500" b="1" dirty="0" smtClean="0">
                <a:latin typeface="游ゴシック" panose="020B0400000000000000" pitchFamily="50" charset="-128"/>
                <a:ea typeface="游ゴシック" panose="020B0400000000000000" pitchFamily="50" charset="-128"/>
              </a:rPr>
              <a:t>（２）労働契約</a:t>
            </a:r>
            <a:endParaRPr lang="en-US" altLang="ja-JP" sz="15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使用者と労働者との約束のこと。</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基本的な労働条件は、</a:t>
            </a:r>
            <a:r>
              <a:rPr lang="ja-JP" altLang="en-US" sz="1400" b="1" dirty="0" smtClean="0">
                <a:solidFill>
                  <a:srgbClr val="FF0000"/>
                </a:solidFill>
                <a:latin typeface="游ゴシック" panose="020B0400000000000000" pitchFamily="50" charset="-128"/>
                <a:ea typeface="游ゴシック" panose="020B0400000000000000" pitchFamily="50" charset="-128"/>
              </a:rPr>
              <a:t>書面で</a:t>
            </a:r>
            <a:r>
              <a:rPr lang="ja-JP" altLang="en-US" sz="1400" dirty="0" smtClean="0">
                <a:latin typeface="游ゴシック" panose="020B0400000000000000" pitchFamily="50" charset="-128"/>
                <a:ea typeface="游ゴシック" panose="020B0400000000000000" pitchFamily="50" charset="-128"/>
              </a:rPr>
              <a:t>労働者に</a:t>
            </a:r>
            <a:r>
              <a:rPr lang="ja-JP" altLang="en-US" sz="1400" b="1" dirty="0" smtClean="0">
                <a:solidFill>
                  <a:srgbClr val="FF0000"/>
                </a:solidFill>
                <a:latin typeface="游ゴシック" panose="020B0400000000000000" pitchFamily="50" charset="-128"/>
                <a:ea typeface="游ゴシック" panose="020B0400000000000000" pitchFamily="50" charset="-128"/>
              </a:rPr>
              <a:t>明示</a:t>
            </a:r>
            <a:r>
              <a:rPr lang="ja-JP" altLang="en-US" sz="1400" dirty="0" smtClean="0">
                <a:latin typeface="游ゴシック" panose="020B0400000000000000" pitchFamily="50" charset="-128"/>
                <a:ea typeface="游ゴシック" panose="020B0400000000000000" pitchFamily="50" charset="-128"/>
              </a:rPr>
              <a:t>しなければならない。</a:t>
            </a:r>
            <a:endParaRPr lang="en-US" altLang="ja-JP" sz="1400" dirty="0">
              <a:latin typeface="游ゴシック" panose="020B0400000000000000" pitchFamily="50" charset="-128"/>
              <a:ea typeface="游ゴシック" panose="020B0400000000000000" pitchFamily="50" charset="-128"/>
            </a:endParaRPr>
          </a:p>
        </p:txBody>
      </p:sp>
      <p:sp>
        <p:nvSpPr>
          <p:cNvPr id="7" name="テキスト ボックス 6"/>
          <p:cNvSpPr txBox="1"/>
          <p:nvPr/>
        </p:nvSpPr>
        <p:spPr>
          <a:xfrm>
            <a:off x="853417" y="2843451"/>
            <a:ext cx="6153995" cy="338554"/>
          </a:xfrm>
          <a:prstGeom prst="rect">
            <a:avLst/>
          </a:prstGeom>
          <a:noFill/>
        </p:spPr>
        <p:txBody>
          <a:bodyPr wrap="square" rtlCol="0">
            <a:spAutoFit/>
          </a:bodyPr>
          <a:lstStyle/>
          <a:p>
            <a:pPr>
              <a:spcAft>
                <a:spcPts val="600"/>
              </a:spcAft>
            </a:pPr>
            <a:r>
              <a:rPr lang="ja-JP" altLang="en-US" sz="1600" b="1" dirty="0" smtClean="0">
                <a:solidFill>
                  <a:schemeClr val="bg1"/>
                </a:solidFill>
                <a:latin typeface="游ゴシック" panose="020B0400000000000000" pitchFamily="50" charset="-128"/>
                <a:ea typeface="游ゴシック" panose="020B0400000000000000" pitchFamily="50" charset="-128"/>
              </a:rPr>
              <a:t>労働契約の締結の際に書面にして交付しなければならない事項</a:t>
            </a:r>
            <a:endParaRPr lang="en-US" altLang="ja-JP" sz="1600" dirty="0">
              <a:solidFill>
                <a:schemeClr val="bg1"/>
              </a:solidFill>
              <a:latin typeface="游ゴシック" panose="020B0400000000000000" pitchFamily="50" charset="-128"/>
              <a:ea typeface="游ゴシック" panose="020B0400000000000000" pitchFamily="50" charset="-128"/>
            </a:endParaRPr>
          </a:p>
        </p:txBody>
      </p:sp>
      <p:sp>
        <p:nvSpPr>
          <p:cNvPr id="9" name="テキスト ボックス 8"/>
          <p:cNvSpPr txBox="1"/>
          <p:nvPr/>
        </p:nvSpPr>
        <p:spPr>
          <a:xfrm>
            <a:off x="853417" y="3272115"/>
            <a:ext cx="7653880" cy="1292662"/>
          </a:xfrm>
          <a:prstGeom prst="rect">
            <a:avLst/>
          </a:prstGeom>
          <a:noFill/>
        </p:spPr>
        <p:txBody>
          <a:bodyPr wrap="square" rtlCol="0">
            <a:spAutoFit/>
          </a:bodyPr>
          <a:lstStyle/>
          <a:p>
            <a:r>
              <a:rPr lang="en-US" altLang="ja-JP" sz="1300" dirty="0" smtClean="0">
                <a:latin typeface="游ゴシック" panose="020B0400000000000000" pitchFamily="50" charset="-128"/>
                <a:ea typeface="游ゴシック" panose="020B0400000000000000" pitchFamily="50" charset="-128"/>
              </a:rPr>
              <a:t>①</a:t>
            </a:r>
            <a:r>
              <a:rPr lang="ja-JP" altLang="en-US" sz="1300" dirty="0" smtClean="0">
                <a:latin typeface="游ゴシック" panose="020B0400000000000000" pitchFamily="50" charset="-128"/>
                <a:ea typeface="游ゴシック" panose="020B0400000000000000" pitchFamily="50" charset="-128"/>
              </a:rPr>
              <a:t>賃金の決定、計算及び支払の方法、賃金の締切り及び支払の時期に関する事項</a:t>
            </a:r>
          </a:p>
          <a:p>
            <a:r>
              <a:rPr lang="en-US" altLang="ja-JP" sz="1300" dirty="0" smtClean="0">
                <a:latin typeface="游ゴシック" panose="020B0400000000000000" pitchFamily="50" charset="-128"/>
                <a:ea typeface="游ゴシック" panose="020B0400000000000000" pitchFamily="50" charset="-128"/>
              </a:rPr>
              <a:t>②</a:t>
            </a:r>
            <a:r>
              <a:rPr lang="ja-JP" altLang="en-US" sz="1300" dirty="0" smtClean="0">
                <a:latin typeface="游ゴシック" panose="020B0400000000000000" pitchFamily="50" charset="-128"/>
                <a:ea typeface="游ゴシック" panose="020B0400000000000000" pitchFamily="50" charset="-128"/>
              </a:rPr>
              <a:t>就業の場所・従事する業務</a:t>
            </a:r>
            <a:r>
              <a:rPr lang="ja-JP" altLang="en-US" sz="1300" smtClean="0">
                <a:latin typeface="游ゴシック" panose="020B0400000000000000" pitchFamily="50" charset="-128"/>
                <a:ea typeface="游ゴシック" panose="020B0400000000000000" pitchFamily="50" charset="-128"/>
              </a:rPr>
              <a:t>の</a:t>
            </a:r>
            <a:r>
              <a:rPr lang="ja-JP" altLang="en-US" sz="1300" smtClean="0">
                <a:latin typeface="游ゴシック" panose="020B0400000000000000" pitchFamily="50" charset="-128"/>
                <a:ea typeface="游ゴシック" panose="020B0400000000000000" pitchFamily="50" charset="-128"/>
              </a:rPr>
              <a:t>内容</a:t>
            </a:r>
            <a:endParaRPr lang="ja-JP" altLang="en-US" sz="1300" dirty="0" smtClean="0">
              <a:latin typeface="游ゴシック" panose="020B0400000000000000" pitchFamily="50" charset="-128"/>
              <a:ea typeface="游ゴシック" panose="020B0400000000000000" pitchFamily="50" charset="-128"/>
            </a:endParaRPr>
          </a:p>
          <a:p>
            <a:r>
              <a:rPr lang="en-US" altLang="ja-JP" sz="1300" dirty="0" smtClean="0">
                <a:latin typeface="游ゴシック" panose="020B0400000000000000" pitchFamily="50" charset="-128"/>
                <a:ea typeface="游ゴシック" panose="020B0400000000000000" pitchFamily="50" charset="-128"/>
              </a:rPr>
              <a:t>③</a:t>
            </a:r>
            <a:r>
              <a:rPr lang="ja-JP" altLang="en-US" sz="1300" dirty="0" smtClean="0">
                <a:latin typeface="游ゴシック" panose="020B0400000000000000" pitchFamily="50" charset="-128"/>
                <a:ea typeface="游ゴシック" panose="020B0400000000000000" pitchFamily="50" charset="-128"/>
              </a:rPr>
              <a:t>始業・終業時刻、所定労働時間を超える労働の有無、休憩時間、休日、休暇、</a:t>
            </a:r>
            <a:endParaRPr lang="en-US" altLang="ja-JP" sz="1300" dirty="0" smtClean="0">
              <a:latin typeface="游ゴシック" panose="020B0400000000000000" pitchFamily="50" charset="-128"/>
              <a:ea typeface="游ゴシック" panose="020B0400000000000000" pitchFamily="50" charset="-128"/>
            </a:endParaRPr>
          </a:p>
          <a:p>
            <a:r>
              <a:rPr lang="ja-JP" altLang="ja-JP" sz="1300" dirty="0" smtClean="0">
                <a:latin typeface="游ゴシック" panose="020B0400000000000000" pitchFamily="50" charset="-128"/>
                <a:ea typeface="游ゴシック" panose="020B0400000000000000" pitchFamily="50" charset="-128"/>
              </a:rPr>
              <a:t>　</a:t>
            </a:r>
            <a:r>
              <a:rPr lang="ja-JP" altLang="en-US" sz="1300" dirty="0" smtClean="0">
                <a:latin typeface="游ゴシック" panose="020B0400000000000000" pitchFamily="50" charset="-128"/>
                <a:ea typeface="游ゴシック" panose="020B0400000000000000" pitchFamily="50" charset="-128"/>
              </a:rPr>
              <a:t>交替制勤務をさせる場合は就業時転換に関する事項</a:t>
            </a:r>
          </a:p>
          <a:p>
            <a:r>
              <a:rPr lang="en-US" altLang="ja-JP" sz="1300" dirty="0" smtClean="0">
                <a:latin typeface="游ゴシック" panose="020B0400000000000000" pitchFamily="50" charset="-128"/>
                <a:ea typeface="游ゴシック" panose="020B0400000000000000" pitchFamily="50" charset="-128"/>
              </a:rPr>
              <a:t>④</a:t>
            </a:r>
            <a:r>
              <a:rPr lang="ja-JP" altLang="en-US" sz="1300" dirty="0" smtClean="0">
                <a:latin typeface="游ゴシック" panose="020B0400000000000000" pitchFamily="50" charset="-128"/>
                <a:ea typeface="游ゴシック" panose="020B0400000000000000" pitchFamily="50" charset="-128"/>
              </a:rPr>
              <a:t>退職に関する事項</a:t>
            </a:r>
            <a:endParaRPr lang="en-US" altLang="ja-JP" sz="1300" dirty="0" smtClean="0">
              <a:latin typeface="游ゴシック" panose="020B0400000000000000" pitchFamily="50" charset="-128"/>
              <a:ea typeface="游ゴシック" panose="020B0400000000000000" pitchFamily="50" charset="-128"/>
            </a:endParaRPr>
          </a:p>
          <a:p>
            <a:r>
              <a:rPr lang="en-US" altLang="ja-JP" sz="1300" dirty="0" smtClean="0">
                <a:latin typeface="游ゴシック" panose="020B0400000000000000" pitchFamily="50" charset="-128"/>
                <a:ea typeface="游ゴシック" panose="020B0400000000000000" pitchFamily="50" charset="-128"/>
              </a:rPr>
              <a:t>⑤</a:t>
            </a:r>
            <a:r>
              <a:rPr lang="ja-JP" altLang="en-US" sz="1300" dirty="0" smtClean="0">
                <a:latin typeface="游ゴシック" panose="020B0400000000000000" pitchFamily="50" charset="-128"/>
                <a:ea typeface="游ゴシック" panose="020B0400000000000000" pitchFamily="50" charset="-128"/>
              </a:rPr>
              <a:t>労働契約の期間に関する事項</a:t>
            </a:r>
            <a:endParaRPr lang="en-US" altLang="ja-JP" sz="1300" dirty="0">
              <a:latin typeface="游ゴシック" panose="020B0400000000000000" pitchFamily="50" charset="-128"/>
              <a:ea typeface="游ゴシック" panose="020B0400000000000000" pitchFamily="50" charset="-128"/>
            </a:endParaRPr>
          </a:p>
        </p:txBody>
      </p:sp>
      <p:pic>
        <p:nvPicPr>
          <p:cNvPr id="15" name="図 14" descr="プレゼンテーションp06 イラスト.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6296025" y="1252371"/>
            <a:ext cx="2500949" cy="150480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7" y="1195200"/>
            <a:ext cx="7653880" cy="1261884"/>
          </a:xfrm>
          <a:prstGeom prst="rect">
            <a:avLst/>
          </a:prstGeom>
          <a:noFill/>
        </p:spPr>
        <p:txBody>
          <a:bodyPr wrap="square" rtlCol="0">
            <a:spAutoFit/>
          </a:bodyPr>
          <a:lstStyle/>
          <a:p>
            <a:pPr>
              <a:spcAft>
                <a:spcPts val="600"/>
              </a:spcAft>
            </a:pPr>
            <a:r>
              <a:rPr lang="ja-JP" altLang="en-US" sz="1500" b="1" dirty="0" smtClean="0">
                <a:latin typeface="游ゴシック" panose="020B0400000000000000" pitchFamily="50" charset="-128"/>
                <a:ea typeface="游ゴシック" panose="020B0400000000000000" pitchFamily="50" charset="-128"/>
              </a:rPr>
              <a:t>（３）就業規則</a:t>
            </a:r>
            <a:endParaRPr lang="en-US" altLang="ja-JP" sz="15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労働条件や職場で守るべき規律を定めたもの。</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労働者と使用者の双方が守らなければならない。</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就業規則は労働者がいつでも見られるような状態に</a:t>
            </a:r>
            <a:endParaRPr lang="en-US" altLang="ja-JP" sz="1400" dirty="0" smtClean="0">
              <a:latin typeface="游ゴシック" panose="020B0400000000000000" pitchFamily="50" charset="-128"/>
              <a:ea typeface="游ゴシック" panose="020B0400000000000000" pitchFamily="50" charset="-128"/>
            </a:endParaRPr>
          </a:p>
          <a:p>
            <a:r>
              <a:rPr lang="ja-JP" altLang="ja-JP" sz="1400" dirty="0" smtClean="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しておかなければならない。</a:t>
            </a:r>
            <a:endParaRPr lang="en-US" altLang="ja-JP" sz="1400" dirty="0">
              <a:latin typeface="游ゴシック" panose="020B0400000000000000" pitchFamily="50" charset="-128"/>
              <a:ea typeface="游ゴシック" panose="020B0400000000000000" pitchFamily="50" charset="-128"/>
            </a:endParaRPr>
          </a:p>
        </p:txBody>
      </p:sp>
      <p:sp>
        <p:nvSpPr>
          <p:cNvPr id="15" name="角丸四角形 14"/>
          <p:cNvSpPr/>
          <p:nvPr/>
        </p:nvSpPr>
        <p:spPr>
          <a:xfrm>
            <a:off x="614358" y="2768988"/>
            <a:ext cx="3584112" cy="355882"/>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4" name="テキスト ボックス 13"/>
          <p:cNvSpPr txBox="1"/>
          <p:nvPr/>
        </p:nvSpPr>
        <p:spPr>
          <a:xfrm>
            <a:off x="778711" y="2793041"/>
            <a:ext cx="3255407" cy="307777"/>
          </a:xfrm>
          <a:prstGeom prst="rect">
            <a:avLst/>
          </a:prstGeom>
          <a:noFill/>
        </p:spPr>
        <p:txBody>
          <a:bodyPr wrap="square" rtlCol="0">
            <a:spAutoFit/>
          </a:bodyPr>
          <a:lstStyle/>
          <a:p>
            <a:pPr algn="ctr">
              <a:spcAft>
                <a:spcPts val="600"/>
              </a:spcAft>
            </a:pPr>
            <a:r>
              <a:rPr lang="ja-JP" altLang="en-US" sz="1400" b="1" dirty="0" smtClean="0">
                <a:solidFill>
                  <a:schemeClr val="bg1"/>
                </a:solidFill>
                <a:latin typeface="游ゴシック" panose="020B0400000000000000" pitchFamily="50" charset="-128"/>
                <a:ea typeface="游ゴシック" panose="020B0400000000000000" pitchFamily="50" charset="-128"/>
              </a:rPr>
              <a:t>必ず記載しなければならない事項</a:t>
            </a:r>
            <a:endParaRPr lang="en-US" altLang="ja-JP" sz="1400" dirty="0">
              <a:solidFill>
                <a:schemeClr val="bg1"/>
              </a:solidFill>
              <a:latin typeface="游ゴシック" panose="020B0400000000000000" pitchFamily="50" charset="-128"/>
              <a:ea typeface="游ゴシック" panose="020B0400000000000000" pitchFamily="50" charset="-128"/>
            </a:endParaRPr>
          </a:p>
        </p:txBody>
      </p:sp>
      <p:sp>
        <p:nvSpPr>
          <p:cNvPr id="18" name="テキスト ボックス 17"/>
          <p:cNvSpPr txBox="1"/>
          <p:nvPr/>
        </p:nvSpPr>
        <p:spPr>
          <a:xfrm>
            <a:off x="722682" y="3184218"/>
            <a:ext cx="3367464" cy="1446550"/>
          </a:xfrm>
          <a:prstGeom prst="rect">
            <a:avLst/>
          </a:prstGeom>
          <a:noFill/>
        </p:spPr>
        <p:txBody>
          <a:bodyPr wrap="square" rtlCol="0">
            <a:spAutoFit/>
          </a:bodyPr>
          <a:lstStyle/>
          <a:p>
            <a:r>
              <a:rPr lang="en-US" altLang="ja-JP" sz="1300" dirty="0" smtClean="0">
                <a:latin typeface="游ゴシック" panose="020B0400000000000000" pitchFamily="50" charset="-128"/>
                <a:ea typeface="游ゴシック" panose="020B0400000000000000" pitchFamily="50" charset="-128"/>
              </a:rPr>
              <a:t>①</a:t>
            </a:r>
            <a:r>
              <a:rPr lang="ja-JP" altLang="en-US" sz="1300" dirty="0" smtClean="0">
                <a:latin typeface="游ゴシック" panose="020B0400000000000000" pitchFamily="50" charset="-128"/>
                <a:ea typeface="游ゴシック" panose="020B0400000000000000" pitchFamily="50" charset="-128"/>
              </a:rPr>
              <a:t>始業・終業の時刻、休憩時間、休日、</a:t>
            </a:r>
            <a:endParaRPr lang="en-US" altLang="ja-JP" sz="1300" dirty="0" smtClean="0">
              <a:latin typeface="游ゴシック" panose="020B0400000000000000" pitchFamily="50" charset="-128"/>
              <a:ea typeface="游ゴシック" panose="020B0400000000000000" pitchFamily="50" charset="-128"/>
            </a:endParaRPr>
          </a:p>
          <a:p>
            <a:pPr>
              <a:spcAft>
                <a:spcPts val="600"/>
              </a:spcAft>
            </a:pPr>
            <a:r>
              <a:rPr lang="ja-JP" altLang="ja-JP" sz="1300" dirty="0" smtClean="0">
                <a:latin typeface="游ゴシック" panose="020B0400000000000000" pitchFamily="50" charset="-128"/>
                <a:ea typeface="游ゴシック" panose="020B0400000000000000" pitchFamily="50" charset="-128"/>
              </a:rPr>
              <a:t>　</a:t>
            </a:r>
            <a:r>
              <a:rPr lang="ja-JP" altLang="en-US" sz="1300" dirty="0" smtClean="0">
                <a:latin typeface="游ゴシック" panose="020B0400000000000000" pitchFamily="50" charset="-128"/>
                <a:ea typeface="游ゴシック" panose="020B0400000000000000" pitchFamily="50" charset="-128"/>
              </a:rPr>
              <a:t>休暇、交替勤務に関する事項</a:t>
            </a:r>
          </a:p>
          <a:p>
            <a:r>
              <a:rPr lang="en-US" altLang="ja-JP" sz="1300" dirty="0" smtClean="0">
                <a:latin typeface="游ゴシック" panose="020B0400000000000000" pitchFamily="50" charset="-128"/>
                <a:ea typeface="游ゴシック" panose="020B0400000000000000" pitchFamily="50" charset="-128"/>
              </a:rPr>
              <a:t>②</a:t>
            </a:r>
            <a:r>
              <a:rPr lang="ja-JP" altLang="en-US" sz="1300" dirty="0" smtClean="0">
                <a:latin typeface="游ゴシック" panose="020B0400000000000000" pitchFamily="50" charset="-128"/>
                <a:ea typeface="游ゴシック" panose="020B0400000000000000" pitchFamily="50" charset="-128"/>
              </a:rPr>
              <a:t>賃金の決定、計算及び支払いの方法、</a:t>
            </a:r>
            <a:endParaRPr lang="en-US" altLang="ja-JP" sz="1300" dirty="0" smtClean="0">
              <a:latin typeface="游ゴシック" panose="020B0400000000000000" pitchFamily="50" charset="-128"/>
              <a:ea typeface="游ゴシック" panose="020B0400000000000000" pitchFamily="50" charset="-128"/>
            </a:endParaRPr>
          </a:p>
          <a:p>
            <a:r>
              <a:rPr lang="ja-JP" altLang="ja-JP" sz="1300" dirty="0" smtClean="0">
                <a:latin typeface="游ゴシック" panose="020B0400000000000000" pitchFamily="50" charset="-128"/>
                <a:ea typeface="游ゴシック" panose="020B0400000000000000" pitchFamily="50" charset="-128"/>
              </a:rPr>
              <a:t>　</a:t>
            </a:r>
            <a:r>
              <a:rPr lang="ja-JP" altLang="en-US" sz="1300" dirty="0" smtClean="0">
                <a:latin typeface="游ゴシック" panose="020B0400000000000000" pitchFamily="50" charset="-128"/>
                <a:ea typeface="游ゴシック" panose="020B0400000000000000" pitchFamily="50" charset="-128"/>
              </a:rPr>
              <a:t>賃金の締切り・支払いの時期並びに</a:t>
            </a:r>
            <a:endParaRPr lang="en-US" altLang="ja-JP" sz="1300" dirty="0" smtClean="0">
              <a:latin typeface="游ゴシック" panose="020B0400000000000000" pitchFamily="50" charset="-128"/>
              <a:ea typeface="游ゴシック" panose="020B0400000000000000" pitchFamily="50" charset="-128"/>
            </a:endParaRPr>
          </a:p>
          <a:p>
            <a:pPr>
              <a:spcAft>
                <a:spcPts val="600"/>
              </a:spcAft>
            </a:pPr>
            <a:r>
              <a:rPr lang="ja-JP" altLang="ja-JP" sz="1300" dirty="0" smtClean="0">
                <a:latin typeface="游ゴシック" panose="020B0400000000000000" pitchFamily="50" charset="-128"/>
                <a:ea typeface="游ゴシック" panose="020B0400000000000000" pitchFamily="50" charset="-128"/>
              </a:rPr>
              <a:t>　</a:t>
            </a:r>
            <a:r>
              <a:rPr lang="ja-JP" altLang="en-US" sz="1300" dirty="0" smtClean="0">
                <a:latin typeface="游ゴシック" panose="020B0400000000000000" pitchFamily="50" charset="-128"/>
                <a:ea typeface="游ゴシック" panose="020B0400000000000000" pitchFamily="50" charset="-128"/>
              </a:rPr>
              <a:t>昇給に関する事項</a:t>
            </a:r>
          </a:p>
          <a:p>
            <a:r>
              <a:rPr lang="en-US" altLang="ja-JP" sz="1300" dirty="0" smtClean="0">
                <a:latin typeface="游ゴシック" panose="020B0400000000000000" pitchFamily="50" charset="-128"/>
                <a:ea typeface="游ゴシック" panose="020B0400000000000000" pitchFamily="50" charset="-128"/>
              </a:rPr>
              <a:t>③</a:t>
            </a:r>
            <a:r>
              <a:rPr lang="ja-JP" altLang="en-US" sz="1300" dirty="0" smtClean="0">
                <a:latin typeface="游ゴシック" panose="020B0400000000000000" pitchFamily="50" charset="-128"/>
                <a:ea typeface="游ゴシック" panose="020B0400000000000000" pitchFamily="50" charset="-128"/>
              </a:rPr>
              <a:t>退職に関する事項</a:t>
            </a:r>
            <a:endParaRPr lang="en-US" altLang="ja-JP" sz="1300" dirty="0">
              <a:latin typeface="游ゴシック" panose="020B0400000000000000" pitchFamily="50" charset="-128"/>
              <a:ea typeface="游ゴシック" panose="020B0400000000000000" pitchFamily="50" charset="-128"/>
            </a:endParaRPr>
          </a:p>
        </p:txBody>
      </p:sp>
      <p:pic>
        <p:nvPicPr>
          <p:cNvPr id="22" name="図 21" descr="プレゼンテーションp07 イラスト.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6574117" y="972515"/>
            <a:ext cx="1621491" cy="1880321"/>
          </a:xfrm>
          <a:prstGeom prst="rect">
            <a:avLst/>
          </a:prstGeom>
        </p:spPr>
      </p:pic>
      <p:sp>
        <p:nvSpPr>
          <p:cNvPr id="21" name="テキスト ボックス 20"/>
          <p:cNvSpPr txBox="1"/>
          <p:nvPr/>
        </p:nvSpPr>
        <p:spPr>
          <a:xfrm>
            <a:off x="4494342" y="3184218"/>
            <a:ext cx="3864326" cy="1692771"/>
          </a:xfrm>
          <a:prstGeom prst="rect">
            <a:avLst/>
          </a:prstGeom>
          <a:noFill/>
        </p:spPr>
        <p:txBody>
          <a:bodyPr wrap="square" rtlCol="0">
            <a:spAutoFit/>
          </a:bodyPr>
          <a:lstStyle/>
          <a:p>
            <a:r>
              <a:rPr lang="en-US" altLang="ja-JP" sz="1300" dirty="0" smtClean="0">
                <a:latin typeface="游ゴシック" panose="020B0400000000000000" pitchFamily="50" charset="-128"/>
                <a:ea typeface="游ゴシック" panose="020B0400000000000000" pitchFamily="50" charset="-128"/>
              </a:rPr>
              <a:t>①</a:t>
            </a:r>
            <a:r>
              <a:rPr lang="ja-JP" altLang="en-US" sz="1300" dirty="0" smtClean="0">
                <a:latin typeface="游ゴシック" panose="020B0400000000000000" pitchFamily="50" charset="-128"/>
                <a:ea typeface="游ゴシック" panose="020B0400000000000000" pitchFamily="50" charset="-128"/>
              </a:rPr>
              <a:t>退職手当　　　　　　　　　</a:t>
            </a:r>
            <a:endParaRPr lang="en-US" altLang="ja-JP" sz="1300" dirty="0" smtClean="0">
              <a:latin typeface="游ゴシック" panose="020B0400000000000000" pitchFamily="50" charset="-128"/>
              <a:ea typeface="游ゴシック" panose="020B0400000000000000" pitchFamily="50" charset="-128"/>
            </a:endParaRPr>
          </a:p>
          <a:p>
            <a:r>
              <a:rPr lang="en-US" altLang="ja-JP" sz="1300" dirty="0" smtClean="0">
                <a:latin typeface="游ゴシック" panose="020B0400000000000000" pitchFamily="50" charset="-128"/>
                <a:ea typeface="游ゴシック" panose="020B0400000000000000" pitchFamily="50" charset="-128"/>
              </a:rPr>
              <a:t>②</a:t>
            </a:r>
            <a:r>
              <a:rPr lang="ja-JP" altLang="en-US" sz="1300" dirty="0" smtClean="0">
                <a:latin typeface="游ゴシック" panose="020B0400000000000000" pitchFamily="50" charset="-128"/>
                <a:ea typeface="游ゴシック" panose="020B0400000000000000" pitchFamily="50" charset="-128"/>
              </a:rPr>
              <a:t>臨時の賃金等</a:t>
            </a:r>
          </a:p>
          <a:p>
            <a:r>
              <a:rPr lang="en-US" altLang="ja-JP" sz="1300" dirty="0" smtClean="0">
                <a:latin typeface="游ゴシック" panose="020B0400000000000000" pitchFamily="50" charset="-128"/>
                <a:ea typeface="游ゴシック" panose="020B0400000000000000" pitchFamily="50" charset="-128"/>
              </a:rPr>
              <a:t>③</a:t>
            </a:r>
            <a:r>
              <a:rPr lang="ja-JP" altLang="en-US" sz="1300" dirty="0" smtClean="0">
                <a:latin typeface="游ゴシック" panose="020B0400000000000000" pitchFamily="50" charset="-128"/>
                <a:ea typeface="游ゴシック" panose="020B0400000000000000" pitchFamily="50" charset="-128"/>
              </a:rPr>
              <a:t>労働者の負担事項　　　　　</a:t>
            </a:r>
            <a:endParaRPr lang="en-US" altLang="ja-JP" sz="1300" smtClean="0">
              <a:latin typeface="游ゴシック" panose="020B0400000000000000" pitchFamily="50" charset="-128"/>
              <a:ea typeface="游ゴシック" panose="020B0400000000000000" pitchFamily="50" charset="-128"/>
            </a:endParaRPr>
          </a:p>
          <a:p>
            <a:r>
              <a:rPr lang="en-US" altLang="ja-JP" sz="1300" smtClean="0">
                <a:latin typeface="游ゴシック" panose="020B0400000000000000" pitchFamily="50" charset="-128"/>
                <a:ea typeface="游ゴシック" panose="020B0400000000000000" pitchFamily="50" charset="-128"/>
              </a:rPr>
              <a:t>④</a:t>
            </a:r>
            <a:r>
              <a:rPr lang="ja-JP" altLang="en-US" sz="1300" dirty="0" smtClean="0">
                <a:latin typeface="游ゴシック" panose="020B0400000000000000" pitchFamily="50" charset="-128"/>
                <a:ea typeface="游ゴシック" panose="020B0400000000000000" pitchFamily="50" charset="-128"/>
              </a:rPr>
              <a:t>安全衛生</a:t>
            </a:r>
          </a:p>
          <a:p>
            <a:r>
              <a:rPr lang="en-US" altLang="ja-JP" sz="1300" dirty="0" smtClean="0">
                <a:latin typeface="游ゴシック" panose="020B0400000000000000" pitchFamily="50" charset="-128"/>
                <a:ea typeface="游ゴシック" panose="020B0400000000000000" pitchFamily="50" charset="-128"/>
              </a:rPr>
              <a:t>⑤</a:t>
            </a:r>
            <a:r>
              <a:rPr lang="ja-JP" altLang="en-US" sz="1300" dirty="0" smtClean="0">
                <a:latin typeface="游ゴシック" panose="020B0400000000000000" pitchFamily="50" charset="-128"/>
                <a:ea typeface="游ゴシック" panose="020B0400000000000000" pitchFamily="50" charset="-128"/>
              </a:rPr>
              <a:t>職業訓練</a:t>
            </a:r>
          </a:p>
          <a:p>
            <a:r>
              <a:rPr lang="en-US" altLang="ja-JP" sz="1300" dirty="0" smtClean="0">
                <a:latin typeface="游ゴシック" panose="020B0400000000000000" pitchFamily="50" charset="-128"/>
                <a:ea typeface="游ゴシック" panose="020B0400000000000000" pitchFamily="50" charset="-128"/>
              </a:rPr>
              <a:t>⑥</a:t>
            </a:r>
            <a:r>
              <a:rPr lang="ja-JP" altLang="en-US" sz="1300" dirty="0" smtClean="0">
                <a:latin typeface="游ゴシック" panose="020B0400000000000000" pitchFamily="50" charset="-128"/>
                <a:ea typeface="游ゴシック" panose="020B0400000000000000" pitchFamily="50" charset="-128"/>
              </a:rPr>
              <a:t>災害補償・業務外の傷病扶助</a:t>
            </a:r>
          </a:p>
          <a:p>
            <a:r>
              <a:rPr lang="en-US" altLang="ja-JP" sz="1300" dirty="0" smtClean="0">
                <a:latin typeface="游ゴシック" panose="020B0400000000000000" pitchFamily="50" charset="-128"/>
                <a:ea typeface="游ゴシック" panose="020B0400000000000000" pitchFamily="50" charset="-128"/>
              </a:rPr>
              <a:t>⑦</a:t>
            </a:r>
            <a:r>
              <a:rPr lang="ja-JP" altLang="en-US" sz="1300" dirty="0" smtClean="0">
                <a:latin typeface="游ゴシック" panose="020B0400000000000000" pitchFamily="50" charset="-128"/>
                <a:ea typeface="游ゴシック" panose="020B0400000000000000" pitchFamily="50" charset="-128"/>
              </a:rPr>
              <a:t>表彰・制裁</a:t>
            </a:r>
            <a:endParaRPr lang="en-US" altLang="ja-JP" sz="1300" dirty="0" smtClean="0">
              <a:latin typeface="游ゴシック" panose="020B0400000000000000" pitchFamily="50" charset="-128"/>
              <a:ea typeface="游ゴシック" panose="020B0400000000000000" pitchFamily="50" charset="-128"/>
            </a:endParaRPr>
          </a:p>
          <a:p>
            <a:r>
              <a:rPr lang="en-US" altLang="ja-JP" sz="1300" dirty="0" smtClean="0">
                <a:latin typeface="游ゴシック" panose="020B0400000000000000" pitchFamily="50" charset="-128"/>
                <a:ea typeface="游ゴシック" panose="020B0400000000000000" pitchFamily="50" charset="-128"/>
              </a:rPr>
              <a:t>⑧</a:t>
            </a:r>
            <a:r>
              <a:rPr lang="ja-JP" altLang="en-US" sz="1300" dirty="0" smtClean="0">
                <a:latin typeface="游ゴシック" panose="020B0400000000000000" pitchFamily="50" charset="-128"/>
                <a:ea typeface="游ゴシック" panose="020B0400000000000000" pitchFamily="50" charset="-128"/>
              </a:rPr>
              <a:t>その他</a:t>
            </a:r>
            <a:endParaRPr lang="en-US" altLang="ja-JP" sz="1300" dirty="0">
              <a:latin typeface="游ゴシック" panose="020B0400000000000000" pitchFamily="50" charset="-128"/>
              <a:ea typeface="游ゴシック" panose="020B0400000000000000" pitchFamily="50" charset="-128"/>
            </a:endParaRPr>
          </a:p>
        </p:txBody>
      </p:sp>
      <p:sp>
        <p:nvSpPr>
          <p:cNvPr id="19" name="角丸四角形 18"/>
          <p:cNvSpPr/>
          <p:nvPr/>
        </p:nvSpPr>
        <p:spPr>
          <a:xfrm>
            <a:off x="4339997" y="2788038"/>
            <a:ext cx="4173016" cy="355882"/>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4368006" y="2793041"/>
            <a:ext cx="4116999" cy="307777"/>
          </a:xfrm>
          <a:prstGeom prst="rect">
            <a:avLst/>
          </a:prstGeom>
          <a:noFill/>
        </p:spPr>
        <p:txBody>
          <a:bodyPr wrap="square" rtlCol="0">
            <a:spAutoFit/>
          </a:bodyPr>
          <a:lstStyle/>
          <a:p>
            <a:pPr algn="ctr">
              <a:spcAft>
                <a:spcPts val="600"/>
              </a:spcAft>
            </a:pPr>
            <a:r>
              <a:rPr lang="ja-JP" altLang="en-US" sz="1400" b="1" spc="10" dirty="0" smtClean="0">
                <a:solidFill>
                  <a:schemeClr val="bg1"/>
                </a:solidFill>
                <a:latin typeface="游ゴシック" panose="020B0400000000000000" pitchFamily="50" charset="-128"/>
                <a:ea typeface="游ゴシック" panose="020B0400000000000000" pitchFamily="50" charset="-128"/>
              </a:rPr>
              <a:t>定めをする場合は記載しなければならない事項</a:t>
            </a:r>
            <a:endParaRPr lang="en-US" altLang="ja-JP" sz="1400" spc="10" dirty="0">
              <a:solidFill>
                <a:schemeClr val="bg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7675572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プレゼンテーションp06.jpg"/>
          <p:cNvPicPr>
            <a:picLocks noChangeAspect="1"/>
          </p:cNvPicPr>
          <p:nvPr/>
        </p:nvPicPr>
        <p:blipFill>
          <a:blip r:embed="rId3"/>
          <a:stretch>
            <a:fillRect/>
          </a:stretch>
        </p:blipFill>
        <p:spPr>
          <a:xfrm>
            <a:off x="0" y="-9728"/>
            <a:ext cx="9144000" cy="5143500"/>
          </a:xfrm>
          <a:prstGeom prst="rect">
            <a:avLst/>
          </a:prstGeom>
        </p:spPr>
      </p:pic>
      <p:pic>
        <p:nvPicPr>
          <p:cNvPr id="10" name="図 9" descr="プレゼンテーションp08 イラスト.psd"/>
          <p:cNvPicPr>
            <a:picLocks noChangeAspect="1"/>
          </p:cNvPicPr>
          <p:nvPr/>
        </p:nvPicPr>
        <p:blipFill>
          <a:blip r:embed="rId4"/>
          <a:stretch>
            <a:fillRect/>
          </a:stretch>
        </p:blipFill>
        <p:spPr>
          <a:xfrm>
            <a:off x="7089415" y="950484"/>
            <a:ext cx="1290206" cy="1525821"/>
          </a:xfrm>
          <a:prstGeom prst="rect">
            <a:avLst/>
          </a:prstGeom>
        </p:spPr>
      </p:pic>
      <p:sp>
        <p:nvSpPr>
          <p:cNvPr id="14" name="正方形/長方形 13"/>
          <p:cNvSpPr/>
          <p:nvPr/>
        </p:nvSpPr>
        <p:spPr>
          <a:xfrm>
            <a:off x="524145" y="2344366"/>
            <a:ext cx="8075049" cy="2639114"/>
          </a:xfrm>
          <a:prstGeom prst="rect">
            <a:avLst/>
          </a:prstGeom>
          <a:solidFill>
            <a:srgbClr val="FFFFFF"/>
          </a:solidFill>
          <a:ln w="38100" cap="flat" cmpd="sng" algn="ctr">
            <a:solidFill>
              <a:schemeClr val="accent5">
                <a:lumMod val="75000"/>
              </a:schemeClr>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853417" y="1165564"/>
            <a:ext cx="7653880" cy="1046440"/>
          </a:xfrm>
          <a:prstGeom prst="rect">
            <a:avLst/>
          </a:prstGeom>
          <a:noFill/>
        </p:spPr>
        <p:txBody>
          <a:bodyPr wrap="square" rtlCol="0">
            <a:spAutoFit/>
          </a:bodyPr>
          <a:lstStyle/>
          <a:p>
            <a:pPr>
              <a:spcAft>
                <a:spcPts val="600"/>
              </a:spcAft>
            </a:pPr>
            <a:r>
              <a:rPr lang="ja-JP" altLang="en-US" sz="1500" b="1" dirty="0" smtClean="0">
                <a:latin typeface="游ゴシック" panose="020B0400000000000000" pitchFamily="50" charset="-128"/>
                <a:ea typeface="游ゴシック" panose="020B0400000000000000" pitchFamily="50" charset="-128"/>
              </a:rPr>
              <a:t>（４）労働協約</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労働組合が賃金その他の労働条件について使用者と団体交渉し、</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その合意した内容を書面にしたもの。</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労働協約・就業規則・労働契約はいずれも法令に反してはならない。</a:t>
            </a:r>
            <a:endParaRPr lang="en-US" altLang="ja-JP" sz="1400" dirty="0">
              <a:latin typeface="游ゴシック" panose="020B0400000000000000" pitchFamily="50" charset="-128"/>
              <a:ea typeface="游ゴシック" panose="020B0400000000000000" pitchFamily="50" charset="-128"/>
            </a:endParaRPr>
          </a:p>
        </p:txBody>
      </p:sp>
      <p:sp>
        <p:nvSpPr>
          <p:cNvPr id="13" name="テキスト ボックス 12"/>
          <p:cNvSpPr txBox="1"/>
          <p:nvPr/>
        </p:nvSpPr>
        <p:spPr>
          <a:xfrm>
            <a:off x="4520262" y="2550274"/>
            <a:ext cx="4065492" cy="538609"/>
          </a:xfrm>
          <a:prstGeom prst="rect">
            <a:avLst/>
          </a:prstGeom>
          <a:noFill/>
        </p:spPr>
        <p:txBody>
          <a:bodyPr wrap="square" rtlCol="0">
            <a:spAutoFit/>
          </a:bodyPr>
          <a:lstStyle/>
          <a:p>
            <a:pPr algn="ctr"/>
            <a:r>
              <a:rPr lang="ja-JP" altLang="en-US" sz="1300" b="1" dirty="0" smtClean="0">
                <a:solidFill>
                  <a:srgbClr val="FF0000"/>
                </a:solidFill>
                <a:effectLst>
                  <a:glow rad="139700">
                    <a:schemeClr val="bg1">
                      <a:alpha val="75000"/>
                    </a:schemeClr>
                  </a:glow>
                </a:effectLst>
                <a:latin typeface="游ゴシック" panose="020B0400000000000000" pitchFamily="50" charset="-128"/>
                <a:ea typeface="游ゴシック" panose="020B0400000000000000" pitchFamily="50" charset="-128"/>
              </a:rPr>
              <a:t>アルバイトを始める前に知っておきたい</a:t>
            </a:r>
          </a:p>
          <a:p>
            <a:pPr algn="ctr"/>
            <a:r>
              <a:rPr lang="ja-JP" altLang="en-US" sz="1600" b="1" dirty="0" smtClean="0">
                <a:solidFill>
                  <a:srgbClr val="FF0000"/>
                </a:solidFill>
                <a:effectLst>
                  <a:glow rad="139700">
                    <a:schemeClr val="bg1">
                      <a:alpha val="75000"/>
                    </a:schemeClr>
                  </a:glow>
                </a:effectLst>
                <a:latin typeface="游ゴシック" panose="020B0400000000000000" pitchFamily="50" charset="-128"/>
                <a:ea typeface="游ゴシック" panose="020B0400000000000000" pitchFamily="50" charset="-128"/>
              </a:rPr>
              <a:t>７つのポイント</a:t>
            </a:r>
            <a:endParaRPr lang="ja-JP" altLang="en-US" sz="1600" b="1" dirty="0" smtClean="0">
              <a:solidFill>
                <a:srgbClr val="FF0000"/>
              </a:solidFill>
              <a:effectLst>
                <a:glow rad="139700">
                  <a:schemeClr val="bg1">
                    <a:alpha val="75000"/>
                  </a:schemeClr>
                </a:glow>
              </a:effectLst>
            </a:endParaRPr>
          </a:p>
        </p:txBody>
      </p:sp>
      <p:sp>
        <p:nvSpPr>
          <p:cNvPr id="15" name="角丸四角形 14"/>
          <p:cNvSpPr/>
          <p:nvPr/>
        </p:nvSpPr>
        <p:spPr>
          <a:xfrm>
            <a:off x="2766954" y="2222756"/>
            <a:ext cx="3546759" cy="303833"/>
          </a:xfrm>
          <a:prstGeom prst="roundRect">
            <a:avLst/>
          </a:prstGeom>
          <a:solidFill>
            <a:schemeClr val="accent5">
              <a:lumMod val="75000"/>
            </a:schemeClr>
          </a:solidFill>
          <a:ln>
            <a:noFill/>
          </a:ln>
          <a:effectLst>
            <a:outerShdw blurRad="40005" dist="22987" dir="5400000" algn="tl"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2751315" y="2232485"/>
            <a:ext cx="3636406" cy="307777"/>
          </a:xfrm>
          <a:prstGeom prst="rect">
            <a:avLst/>
          </a:prstGeom>
          <a:noFill/>
        </p:spPr>
        <p:txBody>
          <a:bodyPr wrap="square" rtlCol="0">
            <a:spAutoFit/>
          </a:bodyPr>
          <a:lstStyle/>
          <a:p>
            <a:pPr algn="ctr"/>
            <a:r>
              <a:rPr lang="ja-JP" altLang="en-US" sz="1400" b="1" dirty="0" smtClean="0">
                <a:solidFill>
                  <a:srgbClr val="FFFFFF"/>
                </a:solidFill>
                <a:latin typeface="游ゴシック" panose="020B0400000000000000" pitchFamily="50" charset="-128"/>
                <a:ea typeface="游ゴシック" panose="020B0400000000000000" pitchFamily="50" charset="-128"/>
              </a:rPr>
              <a:t>いわゆるブラックバイトとは</a:t>
            </a:r>
            <a:r>
              <a:rPr lang="en-US" altLang="ja-JP" sz="1400" b="1" dirty="0" smtClean="0">
                <a:solidFill>
                  <a:srgbClr val="FFFFFF"/>
                </a:solidFill>
                <a:latin typeface="游ゴシック" panose="020B0400000000000000" pitchFamily="50" charset="-128"/>
                <a:ea typeface="游ゴシック" panose="020B0400000000000000" pitchFamily="50" charset="-128"/>
              </a:rPr>
              <a:t>…</a:t>
            </a:r>
            <a:endParaRPr lang="ja-JP" altLang="en-US" sz="1400" b="1" dirty="0" smtClean="0">
              <a:solidFill>
                <a:srgbClr val="FFFFFF"/>
              </a:solidFill>
            </a:endParaRPr>
          </a:p>
        </p:txBody>
      </p:sp>
      <p:sp>
        <p:nvSpPr>
          <p:cNvPr id="8" name="テキスト ボックス 7"/>
          <p:cNvSpPr txBox="1"/>
          <p:nvPr/>
        </p:nvSpPr>
        <p:spPr>
          <a:xfrm>
            <a:off x="698861" y="2762659"/>
            <a:ext cx="3406211" cy="2123658"/>
          </a:xfrm>
          <a:prstGeom prst="rect">
            <a:avLst/>
          </a:prstGeom>
          <a:noFill/>
        </p:spPr>
        <p:txBody>
          <a:bodyPr wrap="square" rtlCol="0">
            <a:spAutoFit/>
          </a:bodyPr>
          <a:lstStyle/>
          <a:p>
            <a:pPr algn="just"/>
            <a:r>
              <a:rPr lang="ja-JP" altLang="en-US" sz="1100" dirty="0" smtClean="0">
                <a:latin typeface="游ゴシック" panose="020B0400000000000000" pitchFamily="50" charset="-128"/>
                <a:ea typeface="游ゴシック" panose="020B0400000000000000" pitchFamily="50" charset="-128"/>
              </a:rPr>
              <a:t>　近年、高校生や大学生等のアルバイトをめぐるトラブルが社会的に大きな問題となっています。</a:t>
            </a:r>
          </a:p>
          <a:p>
            <a:pPr algn="just"/>
            <a:r>
              <a:rPr lang="ja-JP" altLang="en-US" sz="1100" dirty="0" smtClean="0">
                <a:latin typeface="游ゴシック" panose="020B0400000000000000" pitchFamily="50" charset="-128"/>
                <a:ea typeface="游ゴシック" panose="020B0400000000000000" pitchFamily="50" charset="-128"/>
              </a:rPr>
              <a:t>　「</a:t>
            </a:r>
            <a:r>
              <a:rPr lang="en-US" altLang="ja-JP" sz="1100" dirty="0" smtClean="0">
                <a:latin typeface="游ゴシック" panose="020B0400000000000000" pitchFamily="50" charset="-128"/>
                <a:ea typeface="游ゴシック" panose="020B0400000000000000" pitchFamily="50" charset="-128"/>
              </a:rPr>
              <a:t>『</a:t>
            </a:r>
            <a:r>
              <a:rPr lang="ja-JP" altLang="en-US" sz="1100" dirty="0" smtClean="0">
                <a:latin typeface="游ゴシック" panose="020B0400000000000000" pitchFamily="50" charset="-128"/>
                <a:ea typeface="游ゴシック" panose="020B0400000000000000" pitchFamily="50" charset="-128"/>
              </a:rPr>
              <a:t>人手が足りない</a:t>
            </a:r>
            <a:r>
              <a:rPr lang="en-US" altLang="ja-JP" sz="1100" dirty="0" smtClean="0">
                <a:latin typeface="游ゴシック" panose="020B0400000000000000" pitchFamily="50" charset="-128"/>
                <a:ea typeface="游ゴシック" panose="020B0400000000000000" pitchFamily="50" charset="-128"/>
              </a:rPr>
              <a:t>』</a:t>
            </a:r>
            <a:r>
              <a:rPr lang="ja-JP" altLang="en-US" sz="1100" dirty="0" smtClean="0">
                <a:latin typeface="游ゴシック" panose="020B0400000000000000" pitchFamily="50" charset="-128"/>
                <a:ea typeface="游ゴシック" panose="020B0400000000000000" pitchFamily="50" charset="-128"/>
              </a:rPr>
              <a:t>といった理由で休ませてもらえない」「開店準備や片付けの時間の給料がもらえない」「退職を申し出たら</a:t>
            </a:r>
            <a:r>
              <a:rPr lang="en-US" altLang="ja-JP" sz="1100" dirty="0" smtClean="0">
                <a:latin typeface="游ゴシック" panose="020B0400000000000000" pitchFamily="50" charset="-128"/>
                <a:ea typeface="游ゴシック" panose="020B0400000000000000" pitchFamily="50" charset="-128"/>
              </a:rPr>
              <a:t>『</a:t>
            </a:r>
            <a:r>
              <a:rPr lang="ja-JP" altLang="en-US" sz="1100" dirty="0" smtClean="0">
                <a:latin typeface="游ゴシック" panose="020B0400000000000000" pitchFamily="50" charset="-128"/>
                <a:ea typeface="游ゴシック" panose="020B0400000000000000" pitchFamily="50" charset="-128"/>
              </a:rPr>
              <a:t>ノルマ</a:t>
            </a:r>
            <a:r>
              <a:rPr lang="en-US" altLang="ja-JP" sz="1100" dirty="0" smtClean="0">
                <a:latin typeface="游ゴシック" panose="020B0400000000000000" pitchFamily="50" charset="-128"/>
                <a:ea typeface="游ゴシック" panose="020B0400000000000000" pitchFamily="50" charset="-128"/>
              </a:rPr>
              <a:t>』</a:t>
            </a:r>
            <a:r>
              <a:rPr lang="ja-JP" altLang="en-US" sz="1100" dirty="0" smtClean="0">
                <a:latin typeface="游ゴシック" panose="020B0400000000000000" pitchFamily="50" charset="-128"/>
                <a:ea typeface="游ゴシック" panose="020B0400000000000000" pitchFamily="50" charset="-128"/>
              </a:rPr>
              <a:t>や</a:t>
            </a:r>
            <a:r>
              <a:rPr lang="en-US" altLang="ja-JP" sz="1100" dirty="0" smtClean="0">
                <a:latin typeface="游ゴシック" panose="020B0400000000000000" pitchFamily="50" charset="-128"/>
                <a:ea typeface="游ゴシック" panose="020B0400000000000000" pitchFamily="50" charset="-128"/>
              </a:rPr>
              <a:t>『</a:t>
            </a:r>
            <a:r>
              <a:rPr lang="ja-JP" altLang="en-US" sz="1100" dirty="0" smtClean="0">
                <a:latin typeface="游ゴシック" panose="020B0400000000000000" pitchFamily="50" charset="-128"/>
                <a:ea typeface="游ゴシック" panose="020B0400000000000000" pitchFamily="50" charset="-128"/>
              </a:rPr>
              <a:t>罰金</a:t>
            </a:r>
            <a:r>
              <a:rPr lang="en-US" altLang="ja-JP" sz="1100" dirty="0" smtClean="0">
                <a:latin typeface="游ゴシック" panose="020B0400000000000000" pitchFamily="50" charset="-128"/>
                <a:ea typeface="游ゴシック" panose="020B0400000000000000" pitchFamily="50" charset="-128"/>
              </a:rPr>
              <a:t>』</a:t>
            </a:r>
            <a:r>
              <a:rPr lang="ja-JP" altLang="en-US" sz="1100" dirty="0" smtClean="0">
                <a:latin typeface="游ゴシック" panose="020B0400000000000000" pitchFamily="50" charset="-128"/>
                <a:ea typeface="游ゴシック" panose="020B0400000000000000" pitchFamily="50" charset="-128"/>
              </a:rPr>
              <a:t>を求められた」といったトラブルにより、学業に専念できず、留年や退学に追い込まれるような事態が生じています。</a:t>
            </a:r>
          </a:p>
          <a:p>
            <a:pPr algn="just"/>
            <a:r>
              <a:rPr lang="ja-JP" altLang="en-US" sz="1100" dirty="0" smtClean="0">
                <a:latin typeface="游ゴシック" panose="020B0400000000000000" pitchFamily="50" charset="-128"/>
                <a:ea typeface="游ゴシック" panose="020B0400000000000000" pitchFamily="50" charset="-128"/>
              </a:rPr>
              <a:t>　働き始めてから「最初に聞いた話と違っていた」と困らないように、アルバイト先から契約書などの書面を必ずもらい、労働条件を確認し、保管しておきましょう。</a:t>
            </a:r>
            <a:endParaRPr lang="ja-JP" altLang="en-US" sz="1100" dirty="0" smtClean="0"/>
          </a:p>
        </p:txBody>
      </p:sp>
      <p:sp>
        <p:nvSpPr>
          <p:cNvPr id="9" name="テキスト ボックス 8"/>
          <p:cNvSpPr txBox="1"/>
          <p:nvPr/>
        </p:nvSpPr>
        <p:spPr>
          <a:xfrm>
            <a:off x="4520262" y="3031889"/>
            <a:ext cx="4065492" cy="1277273"/>
          </a:xfrm>
          <a:prstGeom prst="rect">
            <a:avLst/>
          </a:prstGeom>
          <a:noFill/>
        </p:spPr>
        <p:txBody>
          <a:bodyPr wrap="square" rtlCol="0">
            <a:spAutoFit/>
          </a:bodyPr>
          <a:lstStyle/>
          <a:p>
            <a:r>
              <a:rPr lang="ja-JP" altLang="en-US" sz="1100" dirty="0" smtClean="0">
                <a:latin typeface="游ゴシック" panose="020B0400000000000000" pitchFamily="50" charset="-128"/>
                <a:ea typeface="游ゴシック" panose="020B0400000000000000" pitchFamily="50" charset="-128"/>
              </a:rPr>
              <a:t>・アルバイトを始める前に、労働条件を確認しましょう！</a:t>
            </a:r>
          </a:p>
          <a:p>
            <a:r>
              <a:rPr lang="ja-JP" altLang="en-US" sz="1100" dirty="0" smtClean="0">
                <a:latin typeface="游ゴシック" panose="020B0400000000000000" pitchFamily="50" charset="-128"/>
                <a:ea typeface="游ゴシック" panose="020B0400000000000000" pitchFamily="50" charset="-128"/>
              </a:rPr>
              <a:t>・バイト代は、毎月、決められた日に、全額支払いが原則！</a:t>
            </a:r>
          </a:p>
          <a:p>
            <a:r>
              <a:rPr lang="ja-JP" altLang="en-US" sz="1100" dirty="0" smtClean="0">
                <a:latin typeface="游ゴシック" panose="020B0400000000000000" pitchFamily="50" charset="-128"/>
                <a:ea typeface="游ゴシック" panose="020B0400000000000000" pitchFamily="50" charset="-128"/>
              </a:rPr>
              <a:t>・アルバイトでも、残業手当があります！</a:t>
            </a:r>
          </a:p>
          <a:p>
            <a:r>
              <a:rPr lang="ja-JP" altLang="en-US" sz="1100" dirty="0" smtClean="0">
                <a:latin typeface="游ゴシック" panose="020B0400000000000000" pitchFamily="50" charset="-128"/>
                <a:ea typeface="游ゴシック" panose="020B0400000000000000" pitchFamily="50" charset="-128"/>
              </a:rPr>
              <a:t>・アルバイトでも、条件を満たせば、有給休暇が取れます！</a:t>
            </a:r>
          </a:p>
          <a:p>
            <a:r>
              <a:rPr lang="ja-JP" altLang="en-US" sz="1100" dirty="0" smtClean="0">
                <a:latin typeface="游ゴシック" panose="020B0400000000000000" pitchFamily="50" charset="-128"/>
                <a:ea typeface="游ゴシック" panose="020B0400000000000000" pitchFamily="50" charset="-128"/>
              </a:rPr>
              <a:t>・アルバイトでも、仕事中のけがは労災保険が使えます！</a:t>
            </a:r>
          </a:p>
          <a:p>
            <a:r>
              <a:rPr lang="ja-JP" altLang="en-US" sz="1100" dirty="0" smtClean="0">
                <a:latin typeface="游ゴシック" panose="020B0400000000000000" pitchFamily="50" charset="-128"/>
                <a:ea typeface="游ゴシック" panose="020B0400000000000000" pitchFamily="50" charset="-128"/>
              </a:rPr>
              <a:t>・アルバイトでも、会社都合の自由な解雇はできません！</a:t>
            </a:r>
          </a:p>
          <a:p>
            <a:r>
              <a:rPr lang="ja-JP" altLang="en-US" sz="1100" dirty="0" smtClean="0">
                <a:latin typeface="游ゴシック" panose="020B0400000000000000" pitchFamily="50" charset="-128"/>
                <a:ea typeface="游ゴシック" panose="020B0400000000000000" pitchFamily="50" charset="-128"/>
              </a:rPr>
              <a:t>・困ったときは、労働局総合労働相談コーナーに相談！</a:t>
            </a:r>
            <a:endParaRPr lang="ja-JP" altLang="en-US" sz="1100" dirty="0" smtClean="0"/>
          </a:p>
        </p:txBody>
      </p:sp>
      <p:pic>
        <p:nvPicPr>
          <p:cNvPr id="2" name="図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37748" y="4328631"/>
            <a:ext cx="616042" cy="616042"/>
          </a:xfrm>
          <a:prstGeom prst="rect">
            <a:avLst/>
          </a:prstGeom>
        </p:spPr>
      </p:pic>
      <p:sp>
        <p:nvSpPr>
          <p:cNvPr id="17" name="テキスト ボックス 16"/>
          <p:cNvSpPr txBox="1"/>
          <p:nvPr/>
        </p:nvSpPr>
        <p:spPr>
          <a:xfrm>
            <a:off x="4520261" y="4307525"/>
            <a:ext cx="3987035" cy="600164"/>
          </a:xfrm>
          <a:prstGeom prst="rect">
            <a:avLst/>
          </a:prstGeom>
          <a:noFill/>
          <a:ln w="6350">
            <a:solidFill>
              <a:schemeClr val="accent1"/>
            </a:solidFill>
          </a:ln>
        </p:spPr>
        <p:txBody>
          <a:bodyPr wrap="square" rtlCol="0">
            <a:spAutoFit/>
          </a:bodyPr>
          <a:lstStyle/>
          <a:p>
            <a:r>
              <a:rPr lang="ja-JP" altLang="en-US" sz="1100" dirty="0" smtClean="0">
                <a:latin typeface="游ゴシック" panose="020B0400000000000000" pitchFamily="50" charset="-128"/>
                <a:ea typeface="游ゴシック" panose="020B0400000000000000" pitchFamily="50" charset="-128"/>
              </a:rPr>
              <a:t>アルバイトをする前に知っておきたいことが</a:t>
            </a:r>
            <a:endParaRPr lang="en-US" altLang="ja-JP" sz="1100" dirty="0" smtClean="0">
              <a:latin typeface="游ゴシック" panose="020B0400000000000000" pitchFamily="50" charset="-128"/>
              <a:ea typeface="游ゴシック" panose="020B0400000000000000" pitchFamily="50" charset="-128"/>
            </a:endParaRPr>
          </a:p>
          <a:p>
            <a:r>
              <a:rPr lang="ja-JP" altLang="en-US" sz="1100" dirty="0" smtClean="0">
                <a:latin typeface="游ゴシック" panose="020B0400000000000000" pitchFamily="50" charset="-128"/>
                <a:ea typeface="游ゴシック" panose="020B0400000000000000" pitchFamily="50" charset="-128"/>
              </a:rPr>
              <a:t>よく分かる映画予告編風動画「そのバイト</a:t>
            </a:r>
            <a:endParaRPr lang="en-US" altLang="ja-JP" sz="1100" dirty="0" smtClean="0">
              <a:latin typeface="游ゴシック" panose="020B0400000000000000" pitchFamily="50" charset="-128"/>
              <a:ea typeface="游ゴシック" panose="020B0400000000000000" pitchFamily="50" charset="-128"/>
            </a:endParaRPr>
          </a:p>
          <a:p>
            <a:r>
              <a:rPr lang="ja-JP" altLang="en-US" sz="1100" dirty="0" smtClean="0">
                <a:latin typeface="游ゴシック" panose="020B0400000000000000" pitchFamily="50" charset="-128"/>
                <a:ea typeface="游ゴシック" panose="020B0400000000000000" pitchFamily="50" charset="-128"/>
              </a:rPr>
              <a:t>はじめるまえに」を作成しました</a:t>
            </a:r>
            <a:endParaRPr lang="ja-JP" altLang="en-US" sz="11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プレゼンテーションp06.jpg"/>
          <p:cNvPicPr>
            <a:picLocks noChangeAspect="1"/>
          </p:cNvPicPr>
          <p:nvPr/>
        </p:nvPicPr>
        <p:blipFill>
          <a:blip r:embed="rId2"/>
          <a:stretch>
            <a:fillRect/>
          </a:stretch>
        </p:blipFill>
        <p:spPr>
          <a:xfrm>
            <a:off x="0" y="0"/>
            <a:ext cx="9144000" cy="5143500"/>
          </a:xfrm>
          <a:prstGeom prst="rect">
            <a:avLst/>
          </a:prstGeom>
        </p:spPr>
      </p:pic>
      <p:sp>
        <p:nvSpPr>
          <p:cNvPr id="9" name="テキスト ボックス 8"/>
          <p:cNvSpPr txBox="1"/>
          <p:nvPr/>
        </p:nvSpPr>
        <p:spPr>
          <a:xfrm>
            <a:off x="853418" y="1195200"/>
            <a:ext cx="7503182" cy="3216265"/>
          </a:xfrm>
          <a:prstGeom prst="rect">
            <a:avLst/>
          </a:prstGeom>
          <a:noFill/>
        </p:spPr>
        <p:txBody>
          <a:bodyPr wrap="square" rtlCol="0">
            <a:spAutoFit/>
          </a:bodyPr>
          <a:lstStyle/>
          <a:p>
            <a:pPr>
              <a:spcAft>
                <a:spcPts val="600"/>
              </a:spcAft>
            </a:pPr>
            <a:r>
              <a:rPr lang="ja-JP" altLang="en-US" b="1" dirty="0" smtClean="0">
                <a:solidFill>
                  <a:schemeClr val="tx2">
                    <a:lumMod val="60000"/>
                    <a:lumOff val="40000"/>
                  </a:schemeClr>
                </a:solidFill>
                <a:latin typeface="游ゴシック" panose="020B0400000000000000" pitchFamily="50" charset="-128"/>
                <a:ea typeface="游ゴシック" panose="020B0400000000000000" pitchFamily="50" charset="-128"/>
              </a:rPr>
              <a:t>５　労働時間</a:t>
            </a:r>
            <a:endParaRPr lang="en-US" altLang="ja-JP" b="1" dirty="0" smtClean="0">
              <a:solidFill>
                <a:schemeClr val="tx2">
                  <a:lumMod val="60000"/>
                  <a:lumOff val="40000"/>
                </a:schemeClr>
              </a:solidFill>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（１）法定労働時間</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１日</a:t>
            </a:r>
            <a:r>
              <a:rPr lang="ja-JP" altLang="en-US" sz="1400" b="1" dirty="0" smtClean="0">
                <a:solidFill>
                  <a:srgbClr val="FF0000"/>
                </a:solidFill>
                <a:latin typeface="游ゴシック" panose="020B0400000000000000" pitchFamily="50" charset="-128"/>
                <a:ea typeface="游ゴシック" panose="020B0400000000000000" pitchFamily="50" charset="-128"/>
              </a:rPr>
              <a:t>８時間以内</a:t>
            </a:r>
            <a:r>
              <a:rPr lang="ja-JP" altLang="en-US" sz="1400" dirty="0" smtClean="0">
                <a:latin typeface="游ゴシック" panose="020B0400000000000000" pitchFamily="50" charset="-128"/>
                <a:ea typeface="游ゴシック" panose="020B0400000000000000" pitchFamily="50" charset="-128"/>
              </a:rPr>
              <a:t>。１週間</a:t>
            </a:r>
            <a:r>
              <a:rPr lang="ja-JP" altLang="en-US" sz="1400" b="1" dirty="0" smtClean="0">
                <a:solidFill>
                  <a:srgbClr val="FF0000"/>
                </a:solidFill>
                <a:latin typeface="游ゴシック" panose="020B0400000000000000" pitchFamily="50" charset="-128"/>
                <a:ea typeface="游ゴシック" panose="020B0400000000000000" pitchFamily="50" charset="-128"/>
              </a:rPr>
              <a:t>４０時間以内</a:t>
            </a:r>
            <a:r>
              <a:rPr lang="ja-JP" altLang="en-US" sz="1400" dirty="0" smtClean="0">
                <a:latin typeface="游ゴシック" panose="020B0400000000000000" pitchFamily="50" charset="-128"/>
                <a:ea typeface="游ゴシック" panose="020B0400000000000000" pitchFamily="50" charset="-128"/>
              </a:rPr>
              <a:t>。</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smtClean="0">
              <a:latin typeface="游ゴシック" panose="020B0400000000000000" pitchFamily="50" charset="-128"/>
              <a:ea typeface="游ゴシック" panose="020B0400000000000000" pitchFamily="50" charset="-128"/>
            </a:endParaRPr>
          </a:p>
          <a:p>
            <a:pPr>
              <a:spcAft>
                <a:spcPts val="600"/>
              </a:spcAft>
            </a:pPr>
            <a:r>
              <a:rPr lang="ja-JP" altLang="en-US" sz="1500" b="1" dirty="0" smtClean="0">
                <a:latin typeface="游ゴシック" panose="020B0400000000000000" pitchFamily="50" charset="-128"/>
                <a:ea typeface="游ゴシック" panose="020B0400000000000000" pitchFamily="50" charset="-128"/>
              </a:rPr>
              <a:t>（２）時間外・休日労働、深夜労働</a:t>
            </a:r>
            <a:endParaRPr lang="en-US" altLang="ja-JP" sz="1500" b="1"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使用者は、労働者に法定時間外労働や法定休日労働をさせる場合には、「時間外労働、</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休日労働に関する協定（三六協定（サブロク協定））」を結ぶ必要がある。</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smtClean="0">
                <a:latin typeface="游ゴシック" panose="020B0400000000000000" pitchFamily="50" charset="-128"/>
                <a:ea typeface="游ゴシック" panose="020B0400000000000000" pitchFamily="50" charset="-128"/>
              </a:rPr>
              <a:t>　時間外労働をさせた場合、割増賃金を支給しなければならない。</a:t>
            </a:r>
            <a:endParaRPr lang="en-US" altLang="ja-JP" sz="1400" dirty="0" smtClean="0">
              <a:latin typeface="游ゴシック" panose="020B0400000000000000" pitchFamily="50" charset="-128"/>
              <a:ea typeface="游ゴシック" panose="020B0400000000000000" pitchFamily="50" charset="-128"/>
            </a:endParaRPr>
          </a:p>
          <a:p>
            <a:endParaRPr lang="en-US" altLang="ja-JP" sz="1400" dirty="0">
              <a:latin typeface="游ゴシック" panose="020B0400000000000000" pitchFamily="50" charset="-128"/>
              <a:ea typeface="游ゴシック" panose="020B0400000000000000" pitchFamily="50" charset="-128"/>
            </a:endParaRPr>
          </a:p>
          <a:p>
            <a:r>
              <a:rPr lang="ja-JP" altLang="en-US" sz="1400" b="1" dirty="0" smtClean="0">
                <a:latin typeface="游ゴシック" panose="020B0400000000000000" pitchFamily="50" charset="-128"/>
                <a:ea typeface="游ゴシック" panose="020B0400000000000000" pitchFamily="50" charset="-128"/>
              </a:rPr>
              <a:t>（</a:t>
            </a:r>
            <a:r>
              <a:rPr lang="ja-JP" altLang="en-US" sz="1400" b="1" dirty="0">
                <a:latin typeface="游ゴシック" panose="020B0400000000000000" pitchFamily="50" charset="-128"/>
                <a:ea typeface="游ゴシック" panose="020B0400000000000000" pitchFamily="50" charset="-128"/>
              </a:rPr>
              <a:t>３）みなし労働</a:t>
            </a:r>
            <a:r>
              <a:rPr lang="ja-JP" altLang="en-US" sz="1400" b="1" dirty="0" smtClean="0">
                <a:latin typeface="游ゴシック" panose="020B0400000000000000" pitchFamily="50" charset="-128"/>
                <a:ea typeface="游ゴシック" panose="020B0400000000000000" pitchFamily="50" charset="-128"/>
              </a:rPr>
              <a:t>時間制</a:t>
            </a:r>
            <a:endParaRPr lang="en-US" altLang="ja-JP" sz="1400" b="1" dirty="0" smtClean="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営業や外交セールス等で事業場を離れて勤務する場合や、業務の性質上、その遂行を</a:t>
            </a:r>
          </a:p>
          <a:p>
            <a:r>
              <a:rPr lang="ja-JP" altLang="en-US" sz="1400" dirty="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労働者</a:t>
            </a:r>
            <a:r>
              <a:rPr lang="ja-JP" altLang="en-US" sz="1400" dirty="0">
                <a:latin typeface="游ゴシック" panose="020B0400000000000000" pitchFamily="50" charset="-128"/>
                <a:ea typeface="游ゴシック" panose="020B0400000000000000" pitchFamily="50" charset="-128"/>
              </a:rPr>
              <a:t>の裁量に委ねる必要があるため、使用者が具体的な指示をすることが困難</a:t>
            </a:r>
            <a:r>
              <a:rPr lang="ja-JP" altLang="en-US" sz="1400" dirty="0" smtClean="0">
                <a:latin typeface="游ゴシック" panose="020B0400000000000000" pitchFamily="50" charset="-128"/>
                <a:ea typeface="游ゴシック" panose="020B0400000000000000" pitchFamily="50" charset="-128"/>
              </a:rPr>
              <a:t>な場合</a:t>
            </a:r>
            <a:endParaRPr lang="en-US" altLang="ja-JP" sz="1400" dirty="0" smtClean="0">
              <a:latin typeface="游ゴシック" panose="020B0400000000000000" pitchFamily="50" charset="-128"/>
              <a:ea typeface="游ゴシック" panose="020B0400000000000000" pitchFamily="50" charset="-128"/>
            </a:endParaRPr>
          </a:p>
          <a:p>
            <a:r>
              <a:rPr lang="ja-JP" altLang="en-US" sz="1400" dirty="0">
                <a:latin typeface="游ゴシック" panose="020B0400000000000000" pitchFamily="50" charset="-128"/>
                <a:ea typeface="游ゴシック" panose="020B0400000000000000" pitchFamily="50" charset="-128"/>
              </a:rPr>
              <a:t>　</a:t>
            </a:r>
            <a:r>
              <a:rPr lang="ja-JP" altLang="en-US" sz="1400" dirty="0" smtClean="0">
                <a:latin typeface="游ゴシック" panose="020B0400000000000000" pitchFamily="50" charset="-128"/>
                <a:ea typeface="游ゴシック" panose="020B0400000000000000" pitchFamily="50" charset="-128"/>
              </a:rPr>
              <a:t>等</a:t>
            </a:r>
            <a:r>
              <a:rPr lang="ja-JP" altLang="en-US" sz="1400" dirty="0">
                <a:latin typeface="游ゴシック" panose="020B0400000000000000" pitchFamily="50" charset="-128"/>
                <a:ea typeface="游ゴシック" panose="020B0400000000000000" pitchFamily="50" charset="-128"/>
              </a:rPr>
              <a:t>には、決められた時間を労働したものと</a:t>
            </a:r>
            <a:r>
              <a:rPr lang="ja-JP" altLang="en-US" sz="1400" dirty="0" smtClean="0">
                <a:latin typeface="游ゴシック" panose="020B0400000000000000" pitchFamily="50" charset="-128"/>
                <a:ea typeface="游ゴシック" panose="020B0400000000000000" pitchFamily="50" charset="-128"/>
              </a:rPr>
              <a:t>みなす</a:t>
            </a:r>
            <a:r>
              <a:rPr lang="ja-JP" altLang="en-US" sz="1400" dirty="0">
                <a:latin typeface="游ゴシック" panose="020B0400000000000000" pitchFamily="50" charset="-128"/>
                <a:ea typeface="游ゴシック" panose="020B0400000000000000" pitchFamily="50" charset="-128"/>
              </a:rPr>
              <a:t>。</a:t>
            </a:r>
            <a:endParaRPr lang="en-US" altLang="ja-JP" sz="1400" dirty="0" smtClean="0">
              <a:latin typeface="游ゴシック" panose="020B0400000000000000" pitchFamily="50" charset="-128"/>
              <a:ea typeface="游ゴシック" panose="020B0400000000000000" pitchFamily="50"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821</TotalTime>
  <Words>3594</Words>
  <Application>Microsoft Office PowerPoint</Application>
  <PresentationFormat>画面に合わせる (16:9)</PresentationFormat>
  <Paragraphs>322</Paragraphs>
  <Slides>22</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22</vt:i4>
      </vt:variant>
    </vt:vector>
  </HeadingPairs>
  <TitlesOfParts>
    <vt:vector size="28" baseType="lpstr">
      <vt:lpstr>BIZ UDPゴシック</vt:lpstr>
      <vt:lpstr>ＭＳ Ｐゴシック</vt:lpstr>
      <vt:lpstr>游ゴシック</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subject>-</dc:subject>
  <dc:creator>-</dc:creator>
  <cp:keywords/>
  <dc:description>-</dc:description>
  <cp:lastModifiedBy>Windows ユーザー</cp:lastModifiedBy>
  <cp:revision>13</cp:revision>
  <cp:lastPrinted>2022-02-22T09:56:48Z</cp:lastPrinted>
  <dcterms:created xsi:type="dcterms:W3CDTF">2019-02-22T04:39:24Z</dcterms:created>
  <dcterms:modified xsi:type="dcterms:W3CDTF">2024-02-22T08:06:34Z</dcterms:modified>
  <cp:category/>
</cp:coreProperties>
</file>