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8.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6.xml" ContentType="application/vnd.openxmlformats-officedocument.drawingml.chart+xml"/>
  <Override PartName="/ppt/drawings/drawing1.xml" ContentType="application/vnd.openxmlformats-officedocument.drawingml.chartshapes+xml"/>
  <Override PartName="/ppt/charts/chart7.xml" ContentType="application/vnd.openxmlformats-officedocument.drawingml.chart+xml"/>
  <Override PartName="/ppt/drawings/drawing2.xml" ContentType="application/vnd.openxmlformats-officedocument.drawingml.chartshape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3"/>
  </p:notesMasterIdLst>
  <p:sldIdLst>
    <p:sldId id="284" r:id="rId2"/>
    <p:sldId id="285" r:id="rId3"/>
    <p:sldId id="287" r:id="rId4"/>
    <p:sldId id="286" r:id="rId5"/>
    <p:sldId id="280" r:id="rId6"/>
    <p:sldId id="288" r:id="rId7"/>
    <p:sldId id="289" r:id="rId8"/>
    <p:sldId id="290" r:id="rId9"/>
    <p:sldId id="305" r:id="rId10"/>
    <p:sldId id="304" r:id="rId11"/>
    <p:sldId id="294" r:id="rId12"/>
    <p:sldId id="293" r:id="rId13"/>
    <p:sldId id="295" r:id="rId14"/>
    <p:sldId id="296" r:id="rId15"/>
    <p:sldId id="297" r:id="rId16"/>
    <p:sldId id="298" r:id="rId17"/>
    <p:sldId id="299" r:id="rId18"/>
    <p:sldId id="300" r:id="rId19"/>
    <p:sldId id="301" r:id="rId20"/>
    <p:sldId id="302" r:id="rId21"/>
    <p:sldId id="303" r:id="rId2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テーマ スタイル 1 - アクセント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0384" autoAdjust="0"/>
  </p:normalViewPr>
  <p:slideViewPr>
    <p:cSldViewPr>
      <p:cViewPr varScale="1">
        <p:scale>
          <a:sx n="40" d="100"/>
          <a:sy n="40" d="100"/>
        </p:scale>
        <p:origin x="1386" y="48"/>
      </p:cViewPr>
      <p:guideLst>
        <p:guide orient="horz" pos="2160"/>
        <p:guide pos="288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___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______3.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___4.xlsx"/><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5.xlsx"/></Relationships>
</file>

<file path=ppt/charts/_rels/chart7.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___6.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384294644637156E-2"/>
          <c:y val="3.783715237842461E-2"/>
          <c:w val="0.88929857032513804"/>
          <c:h val="0.83434781326491492"/>
        </c:manualLayout>
      </c:layout>
      <c:barChart>
        <c:barDir val="col"/>
        <c:grouping val="clustered"/>
        <c:varyColors val="0"/>
        <c:ser>
          <c:idx val="0"/>
          <c:order val="0"/>
          <c:tx>
            <c:strRef>
              <c:f>Sheet2!$C$1</c:f>
              <c:strCache>
                <c:ptCount val="1"/>
                <c:pt idx="0">
                  <c:v>交通事故死者数</c:v>
                </c:pt>
              </c:strCache>
            </c:strRef>
          </c:tx>
          <c:spPr>
            <a:solidFill>
              <a:schemeClr val="accent1"/>
            </a:solidFill>
            <a:ln>
              <a:noFill/>
            </a:ln>
            <a:effectLst/>
          </c:spPr>
          <c:invertIfNegative val="0"/>
          <c:cat>
            <c:strRef>
              <c:f>Sheet2!$B$2:$B$29</c:f>
              <c:strCache>
                <c:ptCount val="28"/>
                <c:pt idx="0">
                  <c:v>1990</c:v>
                </c:pt>
                <c:pt idx="1">
                  <c:v>91</c:v>
                </c:pt>
                <c:pt idx="2">
                  <c:v>92</c:v>
                </c:pt>
                <c:pt idx="3">
                  <c:v>93</c:v>
                </c:pt>
                <c:pt idx="4">
                  <c:v>94</c:v>
                </c:pt>
                <c:pt idx="5">
                  <c:v>95</c:v>
                </c:pt>
                <c:pt idx="6">
                  <c:v>96</c:v>
                </c:pt>
                <c:pt idx="7">
                  <c:v>97</c:v>
                </c:pt>
                <c:pt idx="8">
                  <c:v>98</c:v>
                </c:pt>
                <c:pt idx="9">
                  <c:v>99</c:v>
                </c:pt>
                <c:pt idx="10">
                  <c:v>2000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pt idx="25">
                  <c:v>15</c:v>
                </c:pt>
                <c:pt idx="26">
                  <c:v>16</c:v>
                </c:pt>
                <c:pt idx="27">
                  <c:v>17</c:v>
                </c:pt>
              </c:strCache>
            </c:strRef>
          </c:cat>
          <c:val>
            <c:numRef>
              <c:f>Sheet2!$C$2:$C$29</c:f>
              <c:numCache>
                <c:formatCode>#,##0</c:formatCode>
                <c:ptCount val="28"/>
                <c:pt idx="0">
                  <c:v>11227</c:v>
                </c:pt>
                <c:pt idx="1">
                  <c:v>11109</c:v>
                </c:pt>
                <c:pt idx="2">
                  <c:v>11452</c:v>
                </c:pt>
                <c:pt idx="3">
                  <c:v>10945</c:v>
                </c:pt>
                <c:pt idx="4">
                  <c:v>10653</c:v>
                </c:pt>
                <c:pt idx="5">
                  <c:v>10684</c:v>
                </c:pt>
                <c:pt idx="6">
                  <c:v>9943</c:v>
                </c:pt>
                <c:pt idx="7">
                  <c:v>9642</c:v>
                </c:pt>
                <c:pt idx="8">
                  <c:v>9214</c:v>
                </c:pt>
                <c:pt idx="9">
                  <c:v>9012</c:v>
                </c:pt>
                <c:pt idx="10">
                  <c:v>9073</c:v>
                </c:pt>
                <c:pt idx="11">
                  <c:v>8757</c:v>
                </c:pt>
                <c:pt idx="12">
                  <c:v>8396</c:v>
                </c:pt>
                <c:pt idx="13">
                  <c:v>7768</c:v>
                </c:pt>
                <c:pt idx="14">
                  <c:v>7436</c:v>
                </c:pt>
                <c:pt idx="15">
                  <c:v>6937</c:v>
                </c:pt>
                <c:pt idx="16">
                  <c:v>6415</c:v>
                </c:pt>
                <c:pt idx="17">
                  <c:v>5796</c:v>
                </c:pt>
                <c:pt idx="18">
                  <c:v>5209</c:v>
                </c:pt>
                <c:pt idx="19">
                  <c:v>4979</c:v>
                </c:pt>
                <c:pt idx="20">
                  <c:v>4948</c:v>
                </c:pt>
                <c:pt idx="21">
                  <c:v>4691</c:v>
                </c:pt>
                <c:pt idx="22">
                  <c:v>4438</c:v>
                </c:pt>
                <c:pt idx="23">
                  <c:v>4388</c:v>
                </c:pt>
                <c:pt idx="24">
                  <c:v>4113</c:v>
                </c:pt>
                <c:pt idx="25">
                  <c:v>4117</c:v>
                </c:pt>
                <c:pt idx="26">
                  <c:v>3904</c:v>
                </c:pt>
                <c:pt idx="27">
                  <c:v>3694</c:v>
                </c:pt>
              </c:numCache>
            </c:numRef>
          </c:val>
          <c:extLst>
            <c:ext xmlns:c16="http://schemas.microsoft.com/office/drawing/2014/chart" uri="{C3380CC4-5D6E-409C-BE32-E72D297353CC}">
              <c16:uniqueId val="{00000000-0F54-426E-A48D-027034FFB347}"/>
            </c:ext>
          </c:extLst>
        </c:ser>
        <c:ser>
          <c:idx val="1"/>
          <c:order val="1"/>
          <c:tx>
            <c:strRef>
              <c:f>Sheet2!$D$1</c:f>
              <c:strCache>
                <c:ptCount val="1"/>
                <c:pt idx="0">
                  <c:v>自殺者数</c:v>
                </c:pt>
              </c:strCache>
            </c:strRef>
          </c:tx>
          <c:spPr>
            <a:solidFill>
              <a:schemeClr val="accent3"/>
            </a:solidFill>
            <a:ln>
              <a:noFill/>
            </a:ln>
            <a:effectLst/>
          </c:spPr>
          <c:invertIfNegative val="0"/>
          <c:cat>
            <c:strRef>
              <c:f>Sheet2!$B$2:$B$29</c:f>
              <c:strCache>
                <c:ptCount val="28"/>
                <c:pt idx="0">
                  <c:v>1990</c:v>
                </c:pt>
                <c:pt idx="1">
                  <c:v>91</c:v>
                </c:pt>
                <c:pt idx="2">
                  <c:v>92</c:v>
                </c:pt>
                <c:pt idx="3">
                  <c:v>93</c:v>
                </c:pt>
                <c:pt idx="4">
                  <c:v>94</c:v>
                </c:pt>
                <c:pt idx="5">
                  <c:v>95</c:v>
                </c:pt>
                <c:pt idx="6">
                  <c:v>96</c:v>
                </c:pt>
                <c:pt idx="7">
                  <c:v>97</c:v>
                </c:pt>
                <c:pt idx="8">
                  <c:v>98</c:v>
                </c:pt>
                <c:pt idx="9">
                  <c:v>99</c:v>
                </c:pt>
                <c:pt idx="10">
                  <c:v>2000</c:v>
                </c:pt>
                <c:pt idx="11">
                  <c:v>01</c:v>
                </c:pt>
                <c:pt idx="12">
                  <c:v>02</c:v>
                </c:pt>
                <c:pt idx="13">
                  <c:v>03</c:v>
                </c:pt>
                <c:pt idx="14">
                  <c:v>04</c:v>
                </c:pt>
                <c:pt idx="15">
                  <c:v>05</c:v>
                </c:pt>
                <c:pt idx="16">
                  <c:v>06</c:v>
                </c:pt>
                <c:pt idx="17">
                  <c:v>07</c:v>
                </c:pt>
                <c:pt idx="18">
                  <c:v>08</c:v>
                </c:pt>
                <c:pt idx="19">
                  <c:v>09</c:v>
                </c:pt>
                <c:pt idx="20">
                  <c:v>10</c:v>
                </c:pt>
                <c:pt idx="21">
                  <c:v>11</c:v>
                </c:pt>
                <c:pt idx="22">
                  <c:v>12</c:v>
                </c:pt>
                <c:pt idx="23">
                  <c:v>13</c:v>
                </c:pt>
                <c:pt idx="24">
                  <c:v>14</c:v>
                </c:pt>
                <c:pt idx="25">
                  <c:v>15</c:v>
                </c:pt>
                <c:pt idx="26">
                  <c:v>16</c:v>
                </c:pt>
                <c:pt idx="27">
                  <c:v>17</c:v>
                </c:pt>
              </c:strCache>
            </c:strRef>
          </c:cat>
          <c:val>
            <c:numRef>
              <c:f>Sheet2!$D$2:$D$29</c:f>
              <c:numCache>
                <c:formatCode>#,##0</c:formatCode>
                <c:ptCount val="28"/>
                <c:pt idx="0">
                  <c:v>21346</c:v>
                </c:pt>
                <c:pt idx="1">
                  <c:v>21084</c:v>
                </c:pt>
                <c:pt idx="2">
                  <c:v>22104</c:v>
                </c:pt>
                <c:pt idx="3">
                  <c:v>21851</c:v>
                </c:pt>
                <c:pt idx="4">
                  <c:v>21679</c:v>
                </c:pt>
                <c:pt idx="5">
                  <c:v>22445</c:v>
                </c:pt>
                <c:pt idx="6">
                  <c:v>23104</c:v>
                </c:pt>
                <c:pt idx="7">
                  <c:v>24391</c:v>
                </c:pt>
                <c:pt idx="8">
                  <c:v>32863</c:v>
                </c:pt>
                <c:pt idx="9">
                  <c:v>33048</c:v>
                </c:pt>
                <c:pt idx="10">
                  <c:v>31957</c:v>
                </c:pt>
                <c:pt idx="11">
                  <c:v>31042</c:v>
                </c:pt>
                <c:pt idx="12">
                  <c:v>32143</c:v>
                </c:pt>
                <c:pt idx="13">
                  <c:v>34427</c:v>
                </c:pt>
                <c:pt idx="14">
                  <c:v>32325</c:v>
                </c:pt>
                <c:pt idx="15">
                  <c:v>32552</c:v>
                </c:pt>
                <c:pt idx="16">
                  <c:v>32155</c:v>
                </c:pt>
                <c:pt idx="17">
                  <c:v>33093</c:v>
                </c:pt>
                <c:pt idx="18">
                  <c:v>32249</c:v>
                </c:pt>
                <c:pt idx="19">
                  <c:v>32845</c:v>
                </c:pt>
                <c:pt idx="20">
                  <c:v>31690</c:v>
                </c:pt>
                <c:pt idx="21">
                  <c:v>30651</c:v>
                </c:pt>
                <c:pt idx="22">
                  <c:v>27858</c:v>
                </c:pt>
                <c:pt idx="23">
                  <c:v>27283</c:v>
                </c:pt>
                <c:pt idx="24">
                  <c:v>25427</c:v>
                </c:pt>
                <c:pt idx="25">
                  <c:v>24025</c:v>
                </c:pt>
                <c:pt idx="26">
                  <c:v>21897</c:v>
                </c:pt>
                <c:pt idx="27">
                  <c:v>21321</c:v>
                </c:pt>
              </c:numCache>
            </c:numRef>
          </c:val>
          <c:extLst>
            <c:ext xmlns:c16="http://schemas.microsoft.com/office/drawing/2014/chart" uri="{C3380CC4-5D6E-409C-BE32-E72D297353CC}">
              <c16:uniqueId val="{00000001-0F54-426E-A48D-027034FFB347}"/>
            </c:ext>
          </c:extLst>
        </c:ser>
        <c:dLbls>
          <c:showLegendKey val="0"/>
          <c:showVal val="0"/>
          <c:showCatName val="0"/>
          <c:showSerName val="0"/>
          <c:showPercent val="0"/>
          <c:showBubbleSize val="0"/>
        </c:dLbls>
        <c:gapWidth val="150"/>
        <c:axId val="22614784"/>
        <c:axId val="22616320"/>
      </c:barChart>
      <c:catAx>
        <c:axId val="22614784"/>
        <c:scaling>
          <c:orientation val="minMax"/>
        </c:scaling>
        <c:delete val="0"/>
        <c:axPos val="b"/>
        <c:numFmt formatCode="General" sourceLinked="0"/>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ja-JP"/>
          </a:p>
        </c:txPr>
        <c:crossAx val="22616320"/>
        <c:crosses val="autoZero"/>
        <c:auto val="1"/>
        <c:lblAlgn val="ctr"/>
        <c:lblOffset val="100"/>
        <c:noMultiLvlLbl val="0"/>
      </c:catAx>
      <c:valAx>
        <c:axId val="22616320"/>
        <c:scaling>
          <c:orientation val="minMax"/>
        </c:scaling>
        <c:delete val="0"/>
        <c:axPos val="l"/>
        <c:majorGridlines>
          <c:spPr>
            <a:ln w="9525" cap="flat" cmpd="sng" algn="ctr">
              <a:solidFill>
                <a:schemeClr val="tx1">
                  <a:tint val="75000"/>
                  <a:shade val="95000"/>
                  <a:satMod val="105000"/>
                </a:schemeClr>
              </a:solidFill>
              <a:prstDash val="solid"/>
              <a:round/>
            </a:ln>
            <a:effectLst/>
          </c:spPr>
        </c:majorGridlines>
        <c:numFmt formatCode="#,##0" sourceLinked="1"/>
        <c:majorTickMark val="out"/>
        <c:minorTickMark val="none"/>
        <c:tickLblPos val="nextTo"/>
        <c:spPr>
          <a:noFill/>
          <a:ln w="9525" cap="flat" cmpd="sng" algn="ctr">
            <a:solidFill>
              <a:schemeClr val="tx1">
                <a:tint val="75000"/>
                <a:shade val="95000"/>
                <a:satMod val="105000"/>
              </a:schemeClr>
            </a:solidFill>
            <a:prstDash val="solid"/>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ja-JP"/>
          </a:p>
        </c:txPr>
        <c:crossAx val="22614784"/>
        <c:crosses val="autoZero"/>
        <c:crossBetween val="between"/>
      </c:valAx>
      <c:spPr>
        <a:noFill/>
        <a:ln>
          <a:noFill/>
        </a:ln>
        <a:effectLst/>
      </c:spPr>
    </c:plotArea>
    <c:legend>
      <c:legendPos val="r"/>
      <c:layout>
        <c:manualLayout>
          <c:xMode val="edge"/>
          <c:yMode val="edge"/>
          <c:x val="0.12132179873905402"/>
          <c:y val="6.5232534135480261E-2"/>
          <c:w val="0.20746047049386226"/>
          <c:h val="0.18039635495001327"/>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ja-JP"/>
        </a:p>
      </c:txPr>
    </c:legend>
    <c:plotVisOnly val="1"/>
    <c:dispBlanksAs val="gap"/>
    <c:showDLblsOverMax val="0"/>
  </c:chart>
  <c:spPr>
    <a:noFill/>
    <a:ln w="9525" cap="flat" cmpd="sng" algn="ctr">
      <a:noFill/>
      <a:prstDash val="solid"/>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invertIfNegative val="0"/>
          <c:dLbls>
            <c:spPr>
              <a:noFill/>
              <a:ln>
                <a:noFill/>
              </a:ln>
              <a:effectLst/>
            </c:spPr>
            <c:txPr>
              <a:bodyPr/>
              <a:lstStyle/>
              <a:p>
                <a:pPr>
                  <a:defRPr sz="1800"/>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Sheet1!$B$2:$B$9</c:f>
              <c:strCache>
                <c:ptCount val="8"/>
                <c:pt idx="0">
                  <c:v>イタリア</c:v>
                </c:pt>
                <c:pt idx="1">
                  <c:v>イギリス</c:v>
                </c:pt>
                <c:pt idx="2">
                  <c:v>カナダ</c:v>
                </c:pt>
                <c:pt idx="3">
                  <c:v>ドイツ</c:v>
                </c:pt>
                <c:pt idx="4">
                  <c:v>アメリカ</c:v>
                </c:pt>
                <c:pt idx="5">
                  <c:v>フランス</c:v>
                </c:pt>
                <c:pt idx="6">
                  <c:v>日本</c:v>
                </c:pt>
                <c:pt idx="7">
                  <c:v>ロシア</c:v>
                </c:pt>
              </c:strCache>
            </c:strRef>
          </c:cat>
          <c:val>
            <c:numRef>
              <c:f>Sheet1!$C$2:$C$9</c:f>
              <c:numCache>
                <c:formatCode>General</c:formatCode>
                <c:ptCount val="8"/>
                <c:pt idx="0">
                  <c:v>7.2</c:v>
                </c:pt>
                <c:pt idx="1">
                  <c:v>7.5</c:v>
                </c:pt>
                <c:pt idx="2">
                  <c:v>11.3</c:v>
                </c:pt>
                <c:pt idx="3">
                  <c:v>12.6</c:v>
                </c:pt>
                <c:pt idx="4">
                  <c:v>13.4</c:v>
                </c:pt>
                <c:pt idx="5">
                  <c:v>15.1</c:v>
                </c:pt>
                <c:pt idx="6">
                  <c:v>19.5</c:v>
                </c:pt>
                <c:pt idx="7">
                  <c:v>21.8</c:v>
                </c:pt>
              </c:numCache>
            </c:numRef>
          </c:val>
          <c:extLst>
            <c:ext xmlns:c16="http://schemas.microsoft.com/office/drawing/2014/chart" uri="{C3380CC4-5D6E-409C-BE32-E72D297353CC}">
              <c16:uniqueId val="{00000000-7410-4FB4-BC53-97EA09D49B86}"/>
            </c:ext>
          </c:extLst>
        </c:ser>
        <c:dLbls>
          <c:showLegendKey val="0"/>
          <c:showVal val="0"/>
          <c:showCatName val="0"/>
          <c:showSerName val="0"/>
          <c:showPercent val="0"/>
          <c:showBubbleSize val="0"/>
        </c:dLbls>
        <c:gapWidth val="150"/>
        <c:axId val="23052288"/>
        <c:axId val="23053824"/>
      </c:barChart>
      <c:catAx>
        <c:axId val="23052288"/>
        <c:scaling>
          <c:orientation val="minMax"/>
        </c:scaling>
        <c:delete val="0"/>
        <c:axPos val="l"/>
        <c:numFmt formatCode="General" sourceLinked="0"/>
        <c:majorTickMark val="out"/>
        <c:minorTickMark val="none"/>
        <c:tickLblPos val="nextTo"/>
        <c:txPr>
          <a:bodyPr/>
          <a:lstStyle/>
          <a:p>
            <a:pPr>
              <a:defRPr sz="1800"/>
            </a:pPr>
            <a:endParaRPr lang="ja-JP"/>
          </a:p>
        </c:txPr>
        <c:crossAx val="23053824"/>
        <c:crosses val="autoZero"/>
        <c:auto val="1"/>
        <c:lblAlgn val="ctr"/>
        <c:lblOffset val="100"/>
        <c:noMultiLvlLbl val="0"/>
      </c:catAx>
      <c:valAx>
        <c:axId val="23053824"/>
        <c:scaling>
          <c:orientation val="minMax"/>
        </c:scaling>
        <c:delete val="0"/>
        <c:axPos val="b"/>
        <c:majorGridlines/>
        <c:numFmt formatCode="General" sourceLinked="1"/>
        <c:majorTickMark val="out"/>
        <c:minorTickMark val="none"/>
        <c:tickLblPos val="nextTo"/>
        <c:txPr>
          <a:bodyPr/>
          <a:lstStyle/>
          <a:p>
            <a:pPr>
              <a:defRPr sz="1800"/>
            </a:pPr>
            <a:endParaRPr lang="ja-JP"/>
          </a:p>
        </c:txPr>
        <c:crossAx val="2305228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dLbls>
          <c:showLegendKey val="0"/>
          <c:showVal val="0"/>
          <c:showCatName val="0"/>
          <c:showSerName val="0"/>
          <c:showPercent val="0"/>
          <c:showBubbleSize val="0"/>
        </c:dLbls>
        <c:gapWidth val="150"/>
        <c:axId val="23456768"/>
        <c:axId val="24512768"/>
      </c:barChart>
      <c:catAx>
        <c:axId val="23456768"/>
        <c:scaling>
          <c:orientation val="minMax"/>
        </c:scaling>
        <c:delete val="0"/>
        <c:axPos val="b"/>
        <c:majorTickMark val="out"/>
        <c:minorTickMark val="none"/>
        <c:tickLblPos val="nextTo"/>
        <c:txPr>
          <a:bodyPr/>
          <a:lstStyle/>
          <a:p>
            <a:pPr>
              <a:defRPr sz="1800"/>
            </a:pPr>
            <a:endParaRPr lang="ja-JP"/>
          </a:p>
        </c:txPr>
        <c:crossAx val="24512768"/>
        <c:crosses val="autoZero"/>
        <c:auto val="1"/>
        <c:lblAlgn val="ctr"/>
        <c:lblOffset val="100"/>
        <c:noMultiLvlLbl val="0"/>
      </c:catAx>
      <c:valAx>
        <c:axId val="24512768"/>
        <c:scaling>
          <c:orientation val="minMax"/>
        </c:scaling>
        <c:delete val="0"/>
        <c:axPos val="l"/>
        <c:majorGridlines/>
        <c:numFmt formatCode="General" sourceLinked="1"/>
        <c:majorTickMark val="out"/>
        <c:minorTickMark val="none"/>
        <c:tickLblPos val="nextTo"/>
        <c:txPr>
          <a:bodyPr/>
          <a:lstStyle/>
          <a:p>
            <a:pPr>
              <a:defRPr sz="2000"/>
            </a:pPr>
            <a:endParaRPr lang="ja-JP"/>
          </a:p>
        </c:txPr>
        <c:crossAx val="23456768"/>
        <c:crosses val="autoZero"/>
        <c:crossBetween val="between"/>
      </c:valAx>
      <c:spPr>
        <a:noFill/>
        <a:ln w="25400">
          <a:noFill/>
        </a:ln>
      </c:spPr>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dLbls>
            <c:spPr>
              <a:noFill/>
              <a:ln>
                <a:noFill/>
              </a:ln>
              <a:effectLst/>
            </c:spPr>
            <c:txPr>
              <a:bodyPr/>
              <a:lstStyle/>
              <a:p>
                <a:pPr>
                  <a:defRPr sz="1600"/>
                </a:pPr>
                <a:endParaRPr lang="ja-JP"/>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Sheet2!$B$2:$B$15</c:f>
              <c:strCache>
                <c:ptCount val="14"/>
                <c:pt idx="0">
                  <c:v>H16</c:v>
                </c:pt>
                <c:pt idx="1">
                  <c:v>H17</c:v>
                </c:pt>
                <c:pt idx="2">
                  <c:v>H18</c:v>
                </c:pt>
                <c:pt idx="3">
                  <c:v>H19</c:v>
                </c:pt>
                <c:pt idx="4">
                  <c:v>H20</c:v>
                </c:pt>
                <c:pt idx="5">
                  <c:v>H21</c:v>
                </c:pt>
                <c:pt idx="6">
                  <c:v>H22</c:v>
                </c:pt>
                <c:pt idx="7">
                  <c:v>H23</c:v>
                </c:pt>
                <c:pt idx="8">
                  <c:v>H24</c:v>
                </c:pt>
                <c:pt idx="9">
                  <c:v>H25</c:v>
                </c:pt>
                <c:pt idx="10">
                  <c:v>H26</c:v>
                </c:pt>
                <c:pt idx="11">
                  <c:v>H27</c:v>
                </c:pt>
                <c:pt idx="12">
                  <c:v>H28</c:v>
                </c:pt>
                <c:pt idx="13">
                  <c:v>H29</c:v>
                </c:pt>
              </c:strCache>
            </c:strRef>
          </c:cat>
          <c:val>
            <c:numRef>
              <c:f>Sheet2!$C$2:$C$15</c:f>
              <c:numCache>
                <c:formatCode>General</c:formatCode>
                <c:ptCount val="14"/>
                <c:pt idx="0">
                  <c:v>274</c:v>
                </c:pt>
                <c:pt idx="1">
                  <c:v>281</c:v>
                </c:pt>
                <c:pt idx="2">
                  <c:v>301</c:v>
                </c:pt>
                <c:pt idx="3">
                  <c:v>266</c:v>
                </c:pt>
                <c:pt idx="4">
                  <c:v>299</c:v>
                </c:pt>
                <c:pt idx="5">
                  <c:v>305</c:v>
                </c:pt>
                <c:pt idx="6">
                  <c:v>280</c:v>
                </c:pt>
                <c:pt idx="7">
                  <c:v>340</c:v>
                </c:pt>
                <c:pt idx="8">
                  <c:v>328</c:v>
                </c:pt>
                <c:pt idx="9">
                  <c:v>312</c:v>
                </c:pt>
                <c:pt idx="10">
                  <c:v>312</c:v>
                </c:pt>
                <c:pt idx="11">
                  <c:v>343</c:v>
                </c:pt>
                <c:pt idx="12">
                  <c:v>308</c:v>
                </c:pt>
                <c:pt idx="13">
                  <c:v>346</c:v>
                </c:pt>
              </c:numCache>
            </c:numRef>
          </c:val>
          <c:extLst>
            <c:ext xmlns:c16="http://schemas.microsoft.com/office/drawing/2014/chart" uri="{C3380CC4-5D6E-409C-BE32-E72D297353CC}">
              <c16:uniqueId val="{00000000-23D3-464B-8BF3-C88A4BBFE81C}"/>
            </c:ext>
          </c:extLst>
        </c:ser>
        <c:dLbls>
          <c:showLegendKey val="0"/>
          <c:showVal val="0"/>
          <c:showCatName val="0"/>
          <c:showSerName val="0"/>
          <c:showPercent val="0"/>
          <c:showBubbleSize val="0"/>
        </c:dLbls>
        <c:gapWidth val="150"/>
        <c:axId val="24717952"/>
        <c:axId val="24866816"/>
      </c:barChart>
      <c:catAx>
        <c:axId val="24717952"/>
        <c:scaling>
          <c:orientation val="minMax"/>
        </c:scaling>
        <c:delete val="0"/>
        <c:axPos val="b"/>
        <c:numFmt formatCode="General" sourceLinked="0"/>
        <c:majorTickMark val="out"/>
        <c:minorTickMark val="none"/>
        <c:tickLblPos val="nextTo"/>
        <c:txPr>
          <a:bodyPr/>
          <a:lstStyle/>
          <a:p>
            <a:pPr>
              <a:defRPr sz="2000"/>
            </a:pPr>
            <a:endParaRPr lang="ja-JP"/>
          </a:p>
        </c:txPr>
        <c:crossAx val="24866816"/>
        <c:crosses val="autoZero"/>
        <c:auto val="1"/>
        <c:lblAlgn val="ctr"/>
        <c:lblOffset val="100"/>
        <c:noMultiLvlLbl val="0"/>
      </c:catAx>
      <c:valAx>
        <c:axId val="24866816"/>
        <c:scaling>
          <c:orientation val="minMax"/>
        </c:scaling>
        <c:delete val="0"/>
        <c:axPos val="l"/>
        <c:majorGridlines/>
        <c:numFmt formatCode="General" sourceLinked="1"/>
        <c:majorTickMark val="out"/>
        <c:minorTickMark val="none"/>
        <c:tickLblPos val="nextTo"/>
        <c:txPr>
          <a:bodyPr/>
          <a:lstStyle/>
          <a:p>
            <a:pPr>
              <a:defRPr sz="1800"/>
            </a:pPr>
            <a:endParaRPr lang="ja-JP"/>
          </a:p>
        </c:txPr>
        <c:crossAx val="24717952"/>
        <c:crosses val="autoZero"/>
        <c:crossBetween val="between"/>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2433033291279E-2"/>
          <c:y val="0.11719749392924596"/>
          <c:w val="0.93215969212235794"/>
          <c:h val="0.82019993810211567"/>
        </c:manualLayout>
      </c:layout>
      <c:lineChart>
        <c:grouping val="standard"/>
        <c:varyColors val="0"/>
        <c:ser>
          <c:idx val="0"/>
          <c:order val="0"/>
          <c:tx>
            <c:strRef>
              <c:f>Sheet1!$B$1</c:f>
              <c:strCache>
                <c:ptCount val="1"/>
                <c:pt idx="0">
                  <c:v>系列 1</c:v>
                </c:pt>
              </c:strCache>
            </c:strRef>
          </c:tx>
          <c:spPr>
            <a:ln w="28575" cap="rnd">
              <a:solidFill>
                <a:schemeClr val="accent1"/>
              </a:solidFill>
              <a:round/>
            </a:ln>
            <a:effectLst/>
          </c:spPr>
          <c:marker>
            <c:symbol val="none"/>
          </c:marker>
          <c:cat>
            <c:numRef>
              <c:f>Sheet1!$A$2:$A$367</c:f>
              <c:numCache>
                <c:formatCode>m"月"d"日"</c:formatCode>
                <c:ptCount val="366"/>
                <c:pt idx="0">
                  <c:v>43101</c:v>
                </c:pt>
                <c:pt idx="1">
                  <c:v>43102</c:v>
                </c:pt>
                <c:pt idx="2">
                  <c:v>43103</c:v>
                </c:pt>
                <c:pt idx="3">
                  <c:v>43104</c:v>
                </c:pt>
                <c:pt idx="4">
                  <c:v>43105</c:v>
                </c:pt>
                <c:pt idx="5">
                  <c:v>43106</c:v>
                </c:pt>
                <c:pt idx="6">
                  <c:v>43107</c:v>
                </c:pt>
                <c:pt idx="7">
                  <c:v>43108</c:v>
                </c:pt>
                <c:pt idx="8">
                  <c:v>43109</c:v>
                </c:pt>
                <c:pt idx="9">
                  <c:v>43110</c:v>
                </c:pt>
                <c:pt idx="10">
                  <c:v>43111</c:v>
                </c:pt>
                <c:pt idx="11">
                  <c:v>43112</c:v>
                </c:pt>
                <c:pt idx="12">
                  <c:v>43113</c:v>
                </c:pt>
                <c:pt idx="13">
                  <c:v>43114</c:v>
                </c:pt>
                <c:pt idx="14">
                  <c:v>43115</c:v>
                </c:pt>
                <c:pt idx="15">
                  <c:v>43116</c:v>
                </c:pt>
                <c:pt idx="16">
                  <c:v>43117</c:v>
                </c:pt>
                <c:pt idx="17">
                  <c:v>43118</c:v>
                </c:pt>
                <c:pt idx="18">
                  <c:v>43119</c:v>
                </c:pt>
                <c:pt idx="19">
                  <c:v>43120</c:v>
                </c:pt>
                <c:pt idx="20">
                  <c:v>43121</c:v>
                </c:pt>
                <c:pt idx="21">
                  <c:v>43122</c:v>
                </c:pt>
                <c:pt idx="22">
                  <c:v>43123</c:v>
                </c:pt>
                <c:pt idx="23">
                  <c:v>43124</c:v>
                </c:pt>
                <c:pt idx="24">
                  <c:v>43125</c:v>
                </c:pt>
                <c:pt idx="25">
                  <c:v>43126</c:v>
                </c:pt>
                <c:pt idx="26">
                  <c:v>43127</c:v>
                </c:pt>
                <c:pt idx="27">
                  <c:v>43128</c:v>
                </c:pt>
                <c:pt idx="28">
                  <c:v>43129</c:v>
                </c:pt>
                <c:pt idx="29">
                  <c:v>43130</c:v>
                </c:pt>
                <c:pt idx="30">
                  <c:v>43131</c:v>
                </c:pt>
                <c:pt idx="31">
                  <c:v>43132</c:v>
                </c:pt>
                <c:pt idx="32">
                  <c:v>43133</c:v>
                </c:pt>
                <c:pt idx="33">
                  <c:v>43134</c:v>
                </c:pt>
                <c:pt idx="34">
                  <c:v>43135</c:v>
                </c:pt>
                <c:pt idx="35">
                  <c:v>43136</c:v>
                </c:pt>
                <c:pt idx="36">
                  <c:v>43137</c:v>
                </c:pt>
                <c:pt idx="37">
                  <c:v>43138</c:v>
                </c:pt>
                <c:pt idx="38">
                  <c:v>43139</c:v>
                </c:pt>
                <c:pt idx="39">
                  <c:v>43140</c:v>
                </c:pt>
                <c:pt idx="40">
                  <c:v>43141</c:v>
                </c:pt>
                <c:pt idx="41">
                  <c:v>43142</c:v>
                </c:pt>
                <c:pt idx="42">
                  <c:v>43143</c:v>
                </c:pt>
                <c:pt idx="43">
                  <c:v>43144</c:v>
                </c:pt>
                <c:pt idx="44">
                  <c:v>43145</c:v>
                </c:pt>
                <c:pt idx="45">
                  <c:v>43146</c:v>
                </c:pt>
                <c:pt idx="46">
                  <c:v>43147</c:v>
                </c:pt>
                <c:pt idx="47">
                  <c:v>43148</c:v>
                </c:pt>
                <c:pt idx="48">
                  <c:v>43149</c:v>
                </c:pt>
                <c:pt idx="49">
                  <c:v>43150</c:v>
                </c:pt>
                <c:pt idx="50">
                  <c:v>43151</c:v>
                </c:pt>
                <c:pt idx="51">
                  <c:v>43152</c:v>
                </c:pt>
                <c:pt idx="52">
                  <c:v>43153</c:v>
                </c:pt>
                <c:pt idx="53">
                  <c:v>43154</c:v>
                </c:pt>
                <c:pt idx="54">
                  <c:v>43155</c:v>
                </c:pt>
                <c:pt idx="55">
                  <c:v>43156</c:v>
                </c:pt>
                <c:pt idx="56">
                  <c:v>43157</c:v>
                </c:pt>
                <c:pt idx="57">
                  <c:v>43158</c:v>
                </c:pt>
                <c:pt idx="58">
                  <c:v>43159</c:v>
                </c:pt>
                <c:pt idx="60">
                  <c:v>43160</c:v>
                </c:pt>
                <c:pt idx="61">
                  <c:v>43161</c:v>
                </c:pt>
                <c:pt idx="62">
                  <c:v>43162</c:v>
                </c:pt>
                <c:pt idx="63">
                  <c:v>43163</c:v>
                </c:pt>
                <c:pt idx="64">
                  <c:v>43164</c:v>
                </c:pt>
                <c:pt idx="65">
                  <c:v>43165</c:v>
                </c:pt>
                <c:pt idx="66">
                  <c:v>43166</c:v>
                </c:pt>
                <c:pt idx="67">
                  <c:v>43167</c:v>
                </c:pt>
                <c:pt idx="68">
                  <c:v>43168</c:v>
                </c:pt>
                <c:pt idx="69">
                  <c:v>43169</c:v>
                </c:pt>
                <c:pt idx="70">
                  <c:v>43170</c:v>
                </c:pt>
                <c:pt idx="71">
                  <c:v>43171</c:v>
                </c:pt>
                <c:pt idx="72">
                  <c:v>43172</c:v>
                </c:pt>
                <c:pt idx="73">
                  <c:v>43173</c:v>
                </c:pt>
                <c:pt idx="74">
                  <c:v>43174</c:v>
                </c:pt>
                <c:pt idx="75">
                  <c:v>43175</c:v>
                </c:pt>
                <c:pt idx="76">
                  <c:v>43176</c:v>
                </c:pt>
                <c:pt idx="77">
                  <c:v>43177</c:v>
                </c:pt>
                <c:pt idx="78">
                  <c:v>43178</c:v>
                </c:pt>
                <c:pt idx="79">
                  <c:v>43179</c:v>
                </c:pt>
                <c:pt idx="80">
                  <c:v>43180</c:v>
                </c:pt>
                <c:pt idx="81">
                  <c:v>43181</c:v>
                </c:pt>
                <c:pt idx="82">
                  <c:v>43182</c:v>
                </c:pt>
                <c:pt idx="83">
                  <c:v>43183</c:v>
                </c:pt>
                <c:pt idx="84">
                  <c:v>43184</c:v>
                </c:pt>
                <c:pt idx="85">
                  <c:v>43185</c:v>
                </c:pt>
                <c:pt idx="86">
                  <c:v>43186</c:v>
                </c:pt>
                <c:pt idx="87">
                  <c:v>43187</c:v>
                </c:pt>
                <c:pt idx="88">
                  <c:v>43188</c:v>
                </c:pt>
                <c:pt idx="89">
                  <c:v>43189</c:v>
                </c:pt>
                <c:pt idx="90">
                  <c:v>43190</c:v>
                </c:pt>
                <c:pt idx="91">
                  <c:v>43191</c:v>
                </c:pt>
                <c:pt idx="92">
                  <c:v>43192</c:v>
                </c:pt>
                <c:pt idx="93">
                  <c:v>43193</c:v>
                </c:pt>
                <c:pt idx="94">
                  <c:v>43194</c:v>
                </c:pt>
                <c:pt idx="95">
                  <c:v>43195</c:v>
                </c:pt>
                <c:pt idx="96">
                  <c:v>43196</c:v>
                </c:pt>
                <c:pt idx="97">
                  <c:v>43197</c:v>
                </c:pt>
                <c:pt idx="98">
                  <c:v>43198</c:v>
                </c:pt>
                <c:pt idx="99">
                  <c:v>43199</c:v>
                </c:pt>
                <c:pt idx="100">
                  <c:v>43200</c:v>
                </c:pt>
                <c:pt idx="101">
                  <c:v>43201</c:v>
                </c:pt>
                <c:pt idx="102">
                  <c:v>43202</c:v>
                </c:pt>
                <c:pt idx="103">
                  <c:v>43203</c:v>
                </c:pt>
                <c:pt idx="104">
                  <c:v>43204</c:v>
                </c:pt>
                <c:pt idx="105">
                  <c:v>43205</c:v>
                </c:pt>
                <c:pt idx="106">
                  <c:v>43206</c:v>
                </c:pt>
                <c:pt idx="107">
                  <c:v>43207</c:v>
                </c:pt>
                <c:pt idx="108">
                  <c:v>43208</c:v>
                </c:pt>
                <c:pt idx="109">
                  <c:v>43209</c:v>
                </c:pt>
                <c:pt idx="110">
                  <c:v>43210</c:v>
                </c:pt>
                <c:pt idx="111">
                  <c:v>43211</c:v>
                </c:pt>
                <c:pt idx="112">
                  <c:v>43212</c:v>
                </c:pt>
                <c:pt idx="113">
                  <c:v>43213</c:v>
                </c:pt>
                <c:pt idx="114">
                  <c:v>43214</c:v>
                </c:pt>
                <c:pt idx="115">
                  <c:v>43215</c:v>
                </c:pt>
                <c:pt idx="116">
                  <c:v>43216</c:v>
                </c:pt>
                <c:pt idx="117">
                  <c:v>43217</c:v>
                </c:pt>
                <c:pt idx="118">
                  <c:v>43218</c:v>
                </c:pt>
                <c:pt idx="119">
                  <c:v>43219</c:v>
                </c:pt>
                <c:pt idx="120">
                  <c:v>43220</c:v>
                </c:pt>
                <c:pt idx="121">
                  <c:v>43221</c:v>
                </c:pt>
                <c:pt idx="122">
                  <c:v>43222</c:v>
                </c:pt>
                <c:pt idx="123">
                  <c:v>43223</c:v>
                </c:pt>
                <c:pt idx="124">
                  <c:v>43224</c:v>
                </c:pt>
                <c:pt idx="125">
                  <c:v>43225</c:v>
                </c:pt>
                <c:pt idx="126">
                  <c:v>43226</c:v>
                </c:pt>
                <c:pt idx="127">
                  <c:v>43227</c:v>
                </c:pt>
                <c:pt idx="128">
                  <c:v>43228</c:v>
                </c:pt>
                <c:pt idx="129">
                  <c:v>43229</c:v>
                </c:pt>
                <c:pt idx="130">
                  <c:v>43230</c:v>
                </c:pt>
                <c:pt idx="131">
                  <c:v>43231</c:v>
                </c:pt>
                <c:pt idx="132">
                  <c:v>43232</c:v>
                </c:pt>
                <c:pt idx="133">
                  <c:v>43233</c:v>
                </c:pt>
                <c:pt idx="134">
                  <c:v>43234</c:v>
                </c:pt>
                <c:pt idx="135">
                  <c:v>43235</c:v>
                </c:pt>
                <c:pt idx="136">
                  <c:v>43236</c:v>
                </c:pt>
                <c:pt idx="137">
                  <c:v>43237</c:v>
                </c:pt>
                <c:pt idx="138">
                  <c:v>43238</c:v>
                </c:pt>
                <c:pt idx="139">
                  <c:v>43239</c:v>
                </c:pt>
                <c:pt idx="140">
                  <c:v>43240</c:v>
                </c:pt>
                <c:pt idx="141">
                  <c:v>43241</c:v>
                </c:pt>
                <c:pt idx="142">
                  <c:v>43242</c:v>
                </c:pt>
                <c:pt idx="143">
                  <c:v>43243</c:v>
                </c:pt>
                <c:pt idx="144">
                  <c:v>43244</c:v>
                </c:pt>
                <c:pt idx="145">
                  <c:v>43245</c:v>
                </c:pt>
                <c:pt idx="146">
                  <c:v>43246</c:v>
                </c:pt>
                <c:pt idx="147">
                  <c:v>43247</c:v>
                </c:pt>
                <c:pt idx="148">
                  <c:v>43248</c:v>
                </c:pt>
                <c:pt idx="149">
                  <c:v>43249</c:v>
                </c:pt>
                <c:pt idx="150">
                  <c:v>43250</c:v>
                </c:pt>
                <c:pt idx="151">
                  <c:v>43251</c:v>
                </c:pt>
                <c:pt idx="152">
                  <c:v>43252</c:v>
                </c:pt>
                <c:pt idx="153">
                  <c:v>43253</c:v>
                </c:pt>
                <c:pt idx="154">
                  <c:v>43254</c:v>
                </c:pt>
                <c:pt idx="155">
                  <c:v>43255</c:v>
                </c:pt>
                <c:pt idx="156">
                  <c:v>43256</c:v>
                </c:pt>
                <c:pt idx="157">
                  <c:v>43257</c:v>
                </c:pt>
                <c:pt idx="158">
                  <c:v>43258</c:v>
                </c:pt>
                <c:pt idx="159">
                  <c:v>43259</c:v>
                </c:pt>
                <c:pt idx="160">
                  <c:v>43260</c:v>
                </c:pt>
                <c:pt idx="161">
                  <c:v>43261</c:v>
                </c:pt>
                <c:pt idx="162">
                  <c:v>43262</c:v>
                </c:pt>
                <c:pt idx="163">
                  <c:v>43263</c:v>
                </c:pt>
                <c:pt idx="164">
                  <c:v>43264</c:v>
                </c:pt>
                <c:pt idx="165">
                  <c:v>43265</c:v>
                </c:pt>
                <c:pt idx="166">
                  <c:v>43266</c:v>
                </c:pt>
                <c:pt idx="167">
                  <c:v>43267</c:v>
                </c:pt>
                <c:pt idx="168">
                  <c:v>43268</c:v>
                </c:pt>
                <c:pt idx="169">
                  <c:v>43269</c:v>
                </c:pt>
                <c:pt idx="170">
                  <c:v>43270</c:v>
                </c:pt>
                <c:pt idx="171">
                  <c:v>43271</c:v>
                </c:pt>
                <c:pt idx="172">
                  <c:v>43272</c:v>
                </c:pt>
                <c:pt idx="173">
                  <c:v>43273</c:v>
                </c:pt>
                <c:pt idx="174">
                  <c:v>43274</c:v>
                </c:pt>
                <c:pt idx="175">
                  <c:v>43275</c:v>
                </c:pt>
                <c:pt idx="176">
                  <c:v>43276</c:v>
                </c:pt>
                <c:pt idx="177">
                  <c:v>43277</c:v>
                </c:pt>
                <c:pt idx="178">
                  <c:v>43278</c:v>
                </c:pt>
                <c:pt idx="179">
                  <c:v>43279</c:v>
                </c:pt>
                <c:pt idx="180">
                  <c:v>43280</c:v>
                </c:pt>
                <c:pt idx="181">
                  <c:v>43281</c:v>
                </c:pt>
                <c:pt idx="182">
                  <c:v>43282</c:v>
                </c:pt>
                <c:pt idx="183">
                  <c:v>43283</c:v>
                </c:pt>
                <c:pt idx="184">
                  <c:v>43284</c:v>
                </c:pt>
                <c:pt idx="185">
                  <c:v>43285</c:v>
                </c:pt>
                <c:pt idx="186">
                  <c:v>43286</c:v>
                </c:pt>
                <c:pt idx="187">
                  <c:v>43287</c:v>
                </c:pt>
                <c:pt idx="188">
                  <c:v>43288</c:v>
                </c:pt>
                <c:pt idx="189">
                  <c:v>43289</c:v>
                </c:pt>
                <c:pt idx="190">
                  <c:v>43290</c:v>
                </c:pt>
                <c:pt idx="191">
                  <c:v>43291</c:v>
                </c:pt>
                <c:pt idx="192">
                  <c:v>43292</c:v>
                </c:pt>
                <c:pt idx="193">
                  <c:v>43293</c:v>
                </c:pt>
                <c:pt idx="194">
                  <c:v>43294</c:v>
                </c:pt>
                <c:pt idx="195">
                  <c:v>43295</c:v>
                </c:pt>
                <c:pt idx="196">
                  <c:v>43296</c:v>
                </c:pt>
                <c:pt idx="197">
                  <c:v>43297</c:v>
                </c:pt>
                <c:pt idx="198">
                  <c:v>43298</c:v>
                </c:pt>
                <c:pt idx="199">
                  <c:v>43299</c:v>
                </c:pt>
                <c:pt idx="200">
                  <c:v>43300</c:v>
                </c:pt>
                <c:pt idx="201">
                  <c:v>43301</c:v>
                </c:pt>
                <c:pt idx="202">
                  <c:v>43302</c:v>
                </c:pt>
                <c:pt idx="203">
                  <c:v>43303</c:v>
                </c:pt>
                <c:pt idx="204">
                  <c:v>43304</c:v>
                </c:pt>
                <c:pt idx="205">
                  <c:v>43305</c:v>
                </c:pt>
                <c:pt idx="206">
                  <c:v>43306</c:v>
                </c:pt>
                <c:pt idx="207">
                  <c:v>43307</c:v>
                </c:pt>
                <c:pt idx="208">
                  <c:v>43308</c:v>
                </c:pt>
                <c:pt idx="209">
                  <c:v>43309</c:v>
                </c:pt>
                <c:pt idx="210">
                  <c:v>43310</c:v>
                </c:pt>
                <c:pt idx="211">
                  <c:v>43311</c:v>
                </c:pt>
                <c:pt idx="212">
                  <c:v>43312</c:v>
                </c:pt>
                <c:pt idx="213">
                  <c:v>43313</c:v>
                </c:pt>
                <c:pt idx="214">
                  <c:v>43314</c:v>
                </c:pt>
                <c:pt idx="215">
                  <c:v>43315</c:v>
                </c:pt>
                <c:pt idx="216">
                  <c:v>43316</c:v>
                </c:pt>
                <c:pt idx="217">
                  <c:v>43317</c:v>
                </c:pt>
                <c:pt idx="218">
                  <c:v>43318</c:v>
                </c:pt>
                <c:pt idx="219">
                  <c:v>43319</c:v>
                </c:pt>
                <c:pt idx="220">
                  <c:v>43320</c:v>
                </c:pt>
                <c:pt idx="221">
                  <c:v>43321</c:v>
                </c:pt>
                <c:pt idx="222">
                  <c:v>43322</c:v>
                </c:pt>
                <c:pt idx="223">
                  <c:v>43323</c:v>
                </c:pt>
                <c:pt idx="224">
                  <c:v>43324</c:v>
                </c:pt>
                <c:pt idx="225">
                  <c:v>43325</c:v>
                </c:pt>
                <c:pt idx="226">
                  <c:v>43326</c:v>
                </c:pt>
                <c:pt idx="227">
                  <c:v>43327</c:v>
                </c:pt>
                <c:pt idx="228">
                  <c:v>43328</c:v>
                </c:pt>
                <c:pt idx="229">
                  <c:v>43329</c:v>
                </c:pt>
                <c:pt idx="230">
                  <c:v>43330</c:v>
                </c:pt>
                <c:pt idx="231">
                  <c:v>43331</c:v>
                </c:pt>
                <c:pt idx="232">
                  <c:v>43332</c:v>
                </c:pt>
                <c:pt idx="233">
                  <c:v>43333</c:v>
                </c:pt>
                <c:pt idx="234">
                  <c:v>43334</c:v>
                </c:pt>
                <c:pt idx="235">
                  <c:v>43335</c:v>
                </c:pt>
                <c:pt idx="236">
                  <c:v>43336</c:v>
                </c:pt>
                <c:pt idx="237">
                  <c:v>43337</c:v>
                </c:pt>
                <c:pt idx="238">
                  <c:v>43338</c:v>
                </c:pt>
                <c:pt idx="239">
                  <c:v>43339</c:v>
                </c:pt>
                <c:pt idx="240">
                  <c:v>43340</c:v>
                </c:pt>
                <c:pt idx="241">
                  <c:v>43341</c:v>
                </c:pt>
                <c:pt idx="242">
                  <c:v>43342</c:v>
                </c:pt>
                <c:pt idx="243">
                  <c:v>43343</c:v>
                </c:pt>
                <c:pt idx="244">
                  <c:v>43344</c:v>
                </c:pt>
                <c:pt idx="245">
                  <c:v>43345</c:v>
                </c:pt>
                <c:pt idx="246">
                  <c:v>43346</c:v>
                </c:pt>
                <c:pt idx="247">
                  <c:v>43347</c:v>
                </c:pt>
                <c:pt idx="248">
                  <c:v>43348</c:v>
                </c:pt>
                <c:pt idx="249">
                  <c:v>43349</c:v>
                </c:pt>
                <c:pt idx="250">
                  <c:v>43350</c:v>
                </c:pt>
                <c:pt idx="251">
                  <c:v>43351</c:v>
                </c:pt>
                <c:pt idx="252">
                  <c:v>43352</c:v>
                </c:pt>
                <c:pt idx="253">
                  <c:v>43353</c:v>
                </c:pt>
                <c:pt idx="254">
                  <c:v>43354</c:v>
                </c:pt>
                <c:pt idx="255">
                  <c:v>43355</c:v>
                </c:pt>
                <c:pt idx="256">
                  <c:v>43356</c:v>
                </c:pt>
                <c:pt idx="257">
                  <c:v>43357</c:v>
                </c:pt>
                <c:pt idx="258">
                  <c:v>43358</c:v>
                </c:pt>
                <c:pt idx="259">
                  <c:v>43359</c:v>
                </c:pt>
                <c:pt idx="260">
                  <c:v>43360</c:v>
                </c:pt>
                <c:pt idx="261">
                  <c:v>43361</c:v>
                </c:pt>
                <c:pt idx="262">
                  <c:v>43362</c:v>
                </c:pt>
                <c:pt idx="263">
                  <c:v>43363</c:v>
                </c:pt>
                <c:pt idx="264">
                  <c:v>43364</c:v>
                </c:pt>
                <c:pt idx="265">
                  <c:v>43365</c:v>
                </c:pt>
                <c:pt idx="266">
                  <c:v>43366</c:v>
                </c:pt>
                <c:pt idx="267">
                  <c:v>43367</c:v>
                </c:pt>
                <c:pt idx="268">
                  <c:v>43368</c:v>
                </c:pt>
                <c:pt idx="269">
                  <c:v>43369</c:v>
                </c:pt>
                <c:pt idx="270">
                  <c:v>43370</c:v>
                </c:pt>
                <c:pt idx="271">
                  <c:v>43371</c:v>
                </c:pt>
                <c:pt idx="272">
                  <c:v>43372</c:v>
                </c:pt>
                <c:pt idx="273">
                  <c:v>43373</c:v>
                </c:pt>
                <c:pt idx="274">
                  <c:v>43374</c:v>
                </c:pt>
                <c:pt idx="275">
                  <c:v>43375</c:v>
                </c:pt>
                <c:pt idx="276">
                  <c:v>43376</c:v>
                </c:pt>
                <c:pt idx="277">
                  <c:v>43377</c:v>
                </c:pt>
                <c:pt idx="278">
                  <c:v>43378</c:v>
                </c:pt>
                <c:pt idx="279">
                  <c:v>43379</c:v>
                </c:pt>
                <c:pt idx="280">
                  <c:v>43380</c:v>
                </c:pt>
                <c:pt idx="281">
                  <c:v>43381</c:v>
                </c:pt>
                <c:pt idx="282">
                  <c:v>43382</c:v>
                </c:pt>
                <c:pt idx="283">
                  <c:v>43383</c:v>
                </c:pt>
                <c:pt idx="284">
                  <c:v>43384</c:v>
                </c:pt>
                <c:pt idx="285">
                  <c:v>43385</c:v>
                </c:pt>
                <c:pt idx="286">
                  <c:v>43386</c:v>
                </c:pt>
                <c:pt idx="287">
                  <c:v>43387</c:v>
                </c:pt>
                <c:pt idx="288">
                  <c:v>43388</c:v>
                </c:pt>
                <c:pt idx="289">
                  <c:v>43389</c:v>
                </c:pt>
                <c:pt idx="290">
                  <c:v>43390</c:v>
                </c:pt>
                <c:pt idx="291">
                  <c:v>43391</c:v>
                </c:pt>
                <c:pt idx="292">
                  <c:v>43392</c:v>
                </c:pt>
                <c:pt idx="293">
                  <c:v>43393</c:v>
                </c:pt>
                <c:pt idx="294">
                  <c:v>43394</c:v>
                </c:pt>
                <c:pt idx="295">
                  <c:v>43395</c:v>
                </c:pt>
                <c:pt idx="296">
                  <c:v>43396</c:v>
                </c:pt>
                <c:pt idx="297">
                  <c:v>43397</c:v>
                </c:pt>
                <c:pt idx="298">
                  <c:v>43398</c:v>
                </c:pt>
                <c:pt idx="299">
                  <c:v>43399</c:v>
                </c:pt>
                <c:pt idx="300">
                  <c:v>43400</c:v>
                </c:pt>
                <c:pt idx="301">
                  <c:v>43401</c:v>
                </c:pt>
                <c:pt idx="302">
                  <c:v>43402</c:v>
                </c:pt>
                <c:pt idx="303">
                  <c:v>43403</c:v>
                </c:pt>
                <c:pt idx="304">
                  <c:v>43404</c:v>
                </c:pt>
                <c:pt idx="305">
                  <c:v>43405</c:v>
                </c:pt>
                <c:pt idx="306">
                  <c:v>43406</c:v>
                </c:pt>
                <c:pt idx="307">
                  <c:v>43407</c:v>
                </c:pt>
                <c:pt idx="308">
                  <c:v>43408</c:v>
                </c:pt>
                <c:pt idx="309">
                  <c:v>43409</c:v>
                </c:pt>
                <c:pt idx="310">
                  <c:v>43410</c:v>
                </c:pt>
                <c:pt idx="311">
                  <c:v>43411</c:v>
                </c:pt>
                <c:pt idx="312">
                  <c:v>43412</c:v>
                </c:pt>
                <c:pt idx="313">
                  <c:v>43413</c:v>
                </c:pt>
                <c:pt idx="314">
                  <c:v>43414</c:v>
                </c:pt>
                <c:pt idx="315">
                  <c:v>43415</c:v>
                </c:pt>
                <c:pt idx="316">
                  <c:v>43416</c:v>
                </c:pt>
                <c:pt idx="317">
                  <c:v>43417</c:v>
                </c:pt>
                <c:pt idx="318">
                  <c:v>43418</c:v>
                </c:pt>
                <c:pt idx="319">
                  <c:v>43419</c:v>
                </c:pt>
                <c:pt idx="320">
                  <c:v>43420</c:v>
                </c:pt>
                <c:pt idx="321">
                  <c:v>43421</c:v>
                </c:pt>
                <c:pt idx="322">
                  <c:v>43422</c:v>
                </c:pt>
                <c:pt idx="323">
                  <c:v>43423</c:v>
                </c:pt>
                <c:pt idx="324">
                  <c:v>43424</c:v>
                </c:pt>
                <c:pt idx="325">
                  <c:v>43425</c:v>
                </c:pt>
                <c:pt idx="326">
                  <c:v>43426</c:v>
                </c:pt>
                <c:pt idx="327">
                  <c:v>43427</c:v>
                </c:pt>
                <c:pt idx="328">
                  <c:v>43428</c:v>
                </c:pt>
                <c:pt idx="329">
                  <c:v>43429</c:v>
                </c:pt>
                <c:pt idx="330">
                  <c:v>43430</c:v>
                </c:pt>
                <c:pt idx="331">
                  <c:v>43431</c:v>
                </c:pt>
                <c:pt idx="332">
                  <c:v>43432</c:v>
                </c:pt>
                <c:pt idx="333">
                  <c:v>43433</c:v>
                </c:pt>
                <c:pt idx="334">
                  <c:v>43434</c:v>
                </c:pt>
                <c:pt idx="335">
                  <c:v>43435</c:v>
                </c:pt>
                <c:pt idx="336">
                  <c:v>43436</c:v>
                </c:pt>
                <c:pt idx="337">
                  <c:v>43437</c:v>
                </c:pt>
                <c:pt idx="338">
                  <c:v>43438</c:v>
                </c:pt>
                <c:pt idx="339">
                  <c:v>43439</c:v>
                </c:pt>
                <c:pt idx="340">
                  <c:v>43440</c:v>
                </c:pt>
                <c:pt idx="341">
                  <c:v>43441</c:v>
                </c:pt>
                <c:pt idx="342">
                  <c:v>43442</c:v>
                </c:pt>
                <c:pt idx="343">
                  <c:v>43443</c:v>
                </c:pt>
                <c:pt idx="344">
                  <c:v>43444</c:v>
                </c:pt>
                <c:pt idx="345">
                  <c:v>43445</c:v>
                </c:pt>
                <c:pt idx="346">
                  <c:v>43446</c:v>
                </c:pt>
                <c:pt idx="347">
                  <c:v>43447</c:v>
                </c:pt>
                <c:pt idx="348">
                  <c:v>43448</c:v>
                </c:pt>
                <c:pt idx="349">
                  <c:v>43449</c:v>
                </c:pt>
                <c:pt idx="350">
                  <c:v>43450</c:v>
                </c:pt>
                <c:pt idx="351">
                  <c:v>43451</c:v>
                </c:pt>
                <c:pt idx="352">
                  <c:v>43452</c:v>
                </c:pt>
                <c:pt idx="353">
                  <c:v>43453</c:v>
                </c:pt>
                <c:pt idx="354">
                  <c:v>43454</c:v>
                </c:pt>
                <c:pt idx="355">
                  <c:v>43455</c:v>
                </c:pt>
                <c:pt idx="356">
                  <c:v>43456</c:v>
                </c:pt>
                <c:pt idx="357">
                  <c:v>43457</c:v>
                </c:pt>
                <c:pt idx="358">
                  <c:v>43458</c:v>
                </c:pt>
                <c:pt idx="359">
                  <c:v>43459</c:v>
                </c:pt>
                <c:pt idx="360">
                  <c:v>43460</c:v>
                </c:pt>
                <c:pt idx="361">
                  <c:v>43461</c:v>
                </c:pt>
                <c:pt idx="362">
                  <c:v>43462</c:v>
                </c:pt>
                <c:pt idx="363">
                  <c:v>43463</c:v>
                </c:pt>
                <c:pt idx="364">
                  <c:v>43464</c:v>
                </c:pt>
                <c:pt idx="365">
                  <c:v>43465</c:v>
                </c:pt>
              </c:numCache>
            </c:numRef>
          </c:cat>
          <c:val>
            <c:numRef>
              <c:f>Sheet1!$B$2:$B$367</c:f>
              <c:numCache>
                <c:formatCode>General</c:formatCode>
                <c:ptCount val="366"/>
                <c:pt idx="0">
                  <c:v>24</c:v>
                </c:pt>
                <c:pt idx="1">
                  <c:v>21</c:v>
                </c:pt>
                <c:pt idx="2">
                  <c:v>31</c:v>
                </c:pt>
                <c:pt idx="3">
                  <c:v>30</c:v>
                </c:pt>
                <c:pt idx="4">
                  <c:v>42</c:v>
                </c:pt>
                <c:pt idx="5">
                  <c:v>39</c:v>
                </c:pt>
                <c:pt idx="6">
                  <c:v>70</c:v>
                </c:pt>
                <c:pt idx="7">
                  <c:v>54</c:v>
                </c:pt>
                <c:pt idx="8">
                  <c:v>70</c:v>
                </c:pt>
                <c:pt idx="9">
                  <c:v>60</c:v>
                </c:pt>
                <c:pt idx="10">
                  <c:v>59</c:v>
                </c:pt>
                <c:pt idx="11">
                  <c:v>54</c:v>
                </c:pt>
                <c:pt idx="12">
                  <c:v>53</c:v>
                </c:pt>
                <c:pt idx="13">
                  <c:v>47</c:v>
                </c:pt>
                <c:pt idx="14">
                  <c:v>39</c:v>
                </c:pt>
                <c:pt idx="15">
                  <c:v>55</c:v>
                </c:pt>
                <c:pt idx="16">
                  <c:v>57</c:v>
                </c:pt>
                <c:pt idx="17">
                  <c:v>62</c:v>
                </c:pt>
                <c:pt idx="18">
                  <c:v>49</c:v>
                </c:pt>
                <c:pt idx="19">
                  <c:v>48</c:v>
                </c:pt>
                <c:pt idx="20">
                  <c:v>62</c:v>
                </c:pt>
                <c:pt idx="21">
                  <c:v>54</c:v>
                </c:pt>
                <c:pt idx="22">
                  <c:v>50</c:v>
                </c:pt>
                <c:pt idx="23">
                  <c:v>44</c:v>
                </c:pt>
                <c:pt idx="24">
                  <c:v>57</c:v>
                </c:pt>
                <c:pt idx="25">
                  <c:v>40</c:v>
                </c:pt>
                <c:pt idx="26">
                  <c:v>56</c:v>
                </c:pt>
                <c:pt idx="27">
                  <c:v>40</c:v>
                </c:pt>
                <c:pt idx="28">
                  <c:v>50</c:v>
                </c:pt>
                <c:pt idx="29">
                  <c:v>47</c:v>
                </c:pt>
                <c:pt idx="30">
                  <c:v>49</c:v>
                </c:pt>
                <c:pt idx="31">
                  <c:v>45</c:v>
                </c:pt>
                <c:pt idx="32">
                  <c:v>45</c:v>
                </c:pt>
                <c:pt idx="33">
                  <c:v>47</c:v>
                </c:pt>
                <c:pt idx="34">
                  <c:v>34</c:v>
                </c:pt>
                <c:pt idx="35">
                  <c:v>39</c:v>
                </c:pt>
                <c:pt idx="36">
                  <c:v>36</c:v>
                </c:pt>
                <c:pt idx="37">
                  <c:v>55</c:v>
                </c:pt>
                <c:pt idx="38">
                  <c:v>44</c:v>
                </c:pt>
                <c:pt idx="39">
                  <c:v>43</c:v>
                </c:pt>
                <c:pt idx="40">
                  <c:v>46</c:v>
                </c:pt>
                <c:pt idx="41">
                  <c:v>45</c:v>
                </c:pt>
                <c:pt idx="42">
                  <c:v>59</c:v>
                </c:pt>
                <c:pt idx="43">
                  <c:v>36</c:v>
                </c:pt>
                <c:pt idx="44">
                  <c:v>36</c:v>
                </c:pt>
                <c:pt idx="45">
                  <c:v>70</c:v>
                </c:pt>
                <c:pt idx="46">
                  <c:v>53</c:v>
                </c:pt>
                <c:pt idx="47">
                  <c:v>42</c:v>
                </c:pt>
                <c:pt idx="48">
                  <c:v>47</c:v>
                </c:pt>
                <c:pt idx="49">
                  <c:v>41</c:v>
                </c:pt>
                <c:pt idx="50">
                  <c:v>58</c:v>
                </c:pt>
                <c:pt idx="51">
                  <c:v>54</c:v>
                </c:pt>
                <c:pt idx="52">
                  <c:v>46</c:v>
                </c:pt>
                <c:pt idx="53">
                  <c:v>45</c:v>
                </c:pt>
                <c:pt idx="54">
                  <c:v>40</c:v>
                </c:pt>
                <c:pt idx="55">
                  <c:v>30</c:v>
                </c:pt>
                <c:pt idx="56">
                  <c:v>36</c:v>
                </c:pt>
                <c:pt idx="57">
                  <c:v>55</c:v>
                </c:pt>
                <c:pt idx="58">
                  <c:v>43</c:v>
                </c:pt>
                <c:pt idx="59">
                  <c:v>10</c:v>
                </c:pt>
                <c:pt idx="60">
                  <c:v>55</c:v>
                </c:pt>
                <c:pt idx="61">
                  <c:v>49</c:v>
                </c:pt>
                <c:pt idx="62">
                  <c:v>51</c:v>
                </c:pt>
                <c:pt idx="63">
                  <c:v>53</c:v>
                </c:pt>
                <c:pt idx="64">
                  <c:v>51</c:v>
                </c:pt>
                <c:pt idx="65">
                  <c:v>51</c:v>
                </c:pt>
                <c:pt idx="66">
                  <c:v>48</c:v>
                </c:pt>
                <c:pt idx="67">
                  <c:v>41</c:v>
                </c:pt>
                <c:pt idx="68">
                  <c:v>31</c:v>
                </c:pt>
                <c:pt idx="69">
                  <c:v>46</c:v>
                </c:pt>
                <c:pt idx="70">
                  <c:v>39</c:v>
                </c:pt>
                <c:pt idx="71">
                  <c:v>49</c:v>
                </c:pt>
                <c:pt idx="72">
                  <c:v>56</c:v>
                </c:pt>
                <c:pt idx="73">
                  <c:v>36</c:v>
                </c:pt>
                <c:pt idx="74">
                  <c:v>46</c:v>
                </c:pt>
                <c:pt idx="75">
                  <c:v>53</c:v>
                </c:pt>
                <c:pt idx="76">
                  <c:v>43</c:v>
                </c:pt>
                <c:pt idx="77">
                  <c:v>48</c:v>
                </c:pt>
                <c:pt idx="78">
                  <c:v>46</c:v>
                </c:pt>
                <c:pt idx="79">
                  <c:v>46</c:v>
                </c:pt>
                <c:pt idx="80">
                  <c:v>41</c:v>
                </c:pt>
                <c:pt idx="81">
                  <c:v>47</c:v>
                </c:pt>
                <c:pt idx="82">
                  <c:v>51</c:v>
                </c:pt>
                <c:pt idx="83">
                  <c:v>37</c:v>
                </c:pt>
                <c:pt idx="84">
                  <c:v>43</c:v>
                </c:pt>
                <c:pt idx="85">
                  <c:v>39</c:v>
                </c:pt>
                <c:pt idx="86">
                  <c:v>38</c:v>
                </c:pt>
                <c:pt idx="87">
                  <c:v>54</c:v>
                </c:pt>
                <c:pt idx="88">
                  <c:v>29</c:v>
                </c:pt>
                <c:pt idx="89">
                  <c:v>48</c:v>
                </c:pt>
                <c:pt idx="90">
                  <c:v>45</c:v>
                </c:pt>
                <c:pt idx="91">
                  <c:v>48</c:v>
                </c:pt>
                <c:pt idx="92">
                  <c:v>49</c:v>
                </c:pt>
                <c:pt idx="93">
                  <c:v>54</c:v>
                </c:pt>
                <c:pt idx="94">
                  <c:v>65</c:v>
                </c:pt>
                <c:pt idx="95">
                  <c:v>64</c:v>
                </c:pt>
                <c:pt idx="96">
                  <c:v>79</c:v>
                </c:pt>
                <c:pt idx="97">
                  <c:v>71</c:v>
                </c:pt>
                <c:pt idx="98">
                  <c:v>95</c:v>
                </c:pt>
                <c:pt idx="99">
                  <c:v>76</c:v>
                </c:pt>
                <c:pt idx="100">
                  <c:v>86</c:v>
                </c:pt>
                <c:pt idx="101">
                  <c:v>99</c:v>
                </c:pt>
                <c:pt idx="102">
                  <c:v>70</c:v>
                </c:pt>
                <c:pt idx="103">
                  <c:v>84</c:v>
                </c:pt>
                <c:pt idx="104">
                  <c:v>85</c:v>
                </c:pt>
                <c:pt idx="105">
                  <c:v>69</c:v>
                </c:pt>
                <c:pt idx="106">
                  <c:v>83</c:v>
                </c:pt>
                <c:pt idx="107">
                  <c:v>65</c:v>
                </c:pt>
                <c:pt idx="108">
                  <c:v>70</c:v>
                </c:pt>
                <c:pt idx="109">
                  <c:v>67</c:v>
                </c:pt>
                <c:pt idx="110">
                  <c:v>59</c:v>
                </c:pt>
                <c:pt idx="111">
                  <c:v>51</c:v>
                </c:pt>
                <c:pt idx="112">
                  <c:v>52</c:v>
                </c:pt>
                <c:pt idx="113">
                  <c:v>72</c:v>
                </c:pt>
                <c:pt idx="114">
                  <c:v>49</c:v>
                </c:pt>
                <c:pt idx="115">
                  <c:v>43</c:v>
                </c:pt>
                <c:pt idx="116">
                  <c:v>50</c:v>
                </c:pt>
                <c:pt idx="117">
                  <c:v>54</c:v>
                </c:pt>
                <c:pt idx="118">
                  <c:v>38</c:v>
                </c:pt>
                <c:pt idx="119">
                  <c:v>48</c:v>
                </c:pt>
                <c:pt idx="120">
                  <c:v>51</c:v>
                </c:pt>
                <c:pt idx="121">
                  <c:v>47</c:v>
                </c:pt>
                <c:pt idx="122">
                  <c:v>35</c:v>
                </c:pt>
                <c:pt idx="123">
                  <c:v>44</c:v>
                </c:pt>
                <c:pt idx="124">
                  <c:v>46</c:v>
                </c:pt>
                <c:pt idx="125">
                  <c:v>50</c:v>
                </c:pt>
                <c:pt idx="126">
                  <c:v>65</c:v>
                </c:pt>
                <c:pt idx="127">
                  <c:v>62</c:v>
                </c:pt>
                <c:pt idx="128">
                  <c:v>76</c:v>
                </c:pt>
                <c:pt idx="129">
                  <c:v>54</c:v>
                </c:pt>
                <c:pt idx="130">
                  <c:v>67</c:v>
                </c:pt>
                <c:pt idx="131">
                  <c:v>62</c:v>
                </c:pt>
                <c:pt idx="132">
                  <c:v>50</c:v>
                </c:pt>
                <c:pt idx="133">
                  <c:v>70</c:v>
                </c:pt>
                <c:pt idx="134">
                  <c:v>48</c:v>
                </c:pt>
                <c:pt idx="135">
                  <c:v>83</c:v>
                </c:pt>
                <c:pt idx="136">
                  <c:v>60</c:v>
                </c:pt>
                <c:pt idx="137">
                  <c:v>52</c:v>
                </c:pt>
                <c:pt idx="138">
                  <c:v>62</c:v>
                </c:pt>
                <c:pt idx="139">
                  <c:v>54</c:v>
                </c:pt>
                <c:pt idx="140">
                  <c:v>44</c:v>
                </c:pt>
                <c:pt idx="141">
                  <c:v>43</c:v>
                </c:pt>
                <c:pt idx="142">
                  <c:v>62</c:v>
                </c:pt>
                <c:pt idx="143">
                  <c:v>54</c:v>
                </c:pt>
                <c:pt idx="144">
                  <c:v>49</c:v>
                </c:pt>
                <c:pt idx="145">
                  <c:v>53</c:v>
                </c:pt>
                <c:pt idx="146">
                  <c:v>55</c:v>
                </c:pt>
                <c:pt idx="147">
                  <c:v>52</c:v>
                </c:pt>
                <c:pt idx="148">
                  <c:v>50</c:v>
                </c:pt>
                <c:pt idx="149">
                  <c:v>61</c:v>
                </c:pt>
                <c:pt idx="150">
                  <c:v>50</c:v>
                </c:pt>
                <c:pt idx="151">
                  <c:v>46</c:v>
                </c:pt>
                <c:pt idx="152">
                  <c:v>63</c:v>
                </c:pt>
                <c:pt idx="153">
                  <c:v>59</c:v>
                </c:pt>
                <c:pt idx="154">
                  <c:v>56</c:v>
                </c:pt>
                <c:pt idx="155">
                  <c:v>57</c:v>
                </c:pt>
                <c:pt idx="156">
                  <c:v>50</c:v>
                </c:pt>
                <c:pt idx="157">
                  <c:v>60</c:v>
                </c:pt>
                <c:pt idx="158">
                  <c:v>45</c:v>
                </c:pt>
                <c:pt idx="159">
                  <c:v>54</c:v>
                </c:pt>
                <c:pt idx="160">
                  <c:v>59</c:v>
                </c:pt>
                <c:pt idx="161">
                  <c:v>50</c:v>
                </c:pt>
                <c:pt idx="162">
                  <c:v>61</c:v>
                </c:pt>
                <c:pt idx="163">
                  <c:v>51</c:v>
                </c:pt>
                <c:pt idx="164">
                  <c:v>47</c:v>
                </c:pt>
                <c:pt idx="165">
                  <c:v>63</c:v>
                </c:pt>
                <c:pt idx="166">
                  <c:v>36</c:v>
                </c:pt>
                <c:pt idx="167">
                  <c:v>67</c:v>
                </c:pt>
                <c:pt idx="168">
                  <c:v>55</c:v>
                </c:pt>
                <c:pt idx="169">
                  <c:v>62</c:v>
                </c:pt>
                <c:pt idx="170">
                  <c:v>55</c:v>
                </c:pt>
                <c:pt idx="171">
                  <c:v>55</c:v>
                </c:pt>
                <c:pt idx="172">
                  <c:v>47</c:v>
                </c:pt>
                <c:pt idx="173">
                  <c:v>55</c:v>
                </c:pt>
                <c:pt idx="174">
                  <c:v>45</c:v>
                </c:pt>
                <c:pt idx="175">
                  <c:v>40</c:v>
                </c:pt>
                <c:pt idx="176">
                  <c:v>59</c:v>
                </c:pt>
                <c:pt idx="177">
                  <c:v>66</c:v>
                </c:pt>
                <c:pt idx="178">
                  <c:v>52</c:v>
                </c:pt>
                <c:pt idx="179">
                  <c:v>49</c:v>
                </c:pt>
                <c:pt idx="180">
                  <c:v>53</c:v>
                </c:pt>
                <c:pt idx="181">
                  <c:v>67</c:v>
                </c:pt>
                <c:pt idx="182">
                  <c:v>45</c:v>
                </c:pt>
                <c:pt idx="183">
                  <c:v>59</c:v>
                </c:pt>
                <c:pt idx="184">
                  <c:v>50</c:v>
                </c:pt>
                <c:pt idx="185">
                  <c:v>55</c:v>
                </c:pt>
                <c:pt idx="186">
                  <c:v>63</c:v>
                </c:pt>
                <c:pt idx="187">
                  <c:v>56</c:v>
                </c:pt>
                <c:pt idx="188">
                  <c:v>40</c:v>
                </c:pt>
                <c:pt idx="189">
                  <c:v>37</c:v>
                </c:pt>
                <c:pt idx="190">
                  <c:v>49</c:v>
                </c:pt>
                <c:pt idx="191">
                  <c:v>54</c:v>
                </c:pt>
                <c:pt idx="192">
                  <c:v>63</c:v>
                </c:pt>
                <c:pt idx="193">
                  <c:v>51</c:v>
                </c:pt>
                <c:pt idx="194">
                  <c:v>49</c:v>
                </c:pt>
                <c:pt idx="195">
                  <c:v>39</c:v>
                </c:pt>
                <c:pt idx="196">
                  <c:v>32</c:v>
                </c:pt>
                <c:pt idx="197">
                  <c:v>44</c:v>
                </c:pt>
                <c:pt idx="198">
                  <c:v>59</c:v>
                </c:pt>
                <c:pt idx="199">
                  <c:v>39</c:v>
                </c:pt>
                <c:pt idx="200">
                  <c:v>47</c:v>
                </c:pt>
                <c:pt idx="201">
                  <c:v>45</c:v>
                </c:pt>
                <c:pt idx="202">
                  <c:v>49</c:v>
                </c:pt>
                <c:pt idx="203">
                  <c:v>43</c:v>
                </c:pt>
                <c:pt idx="204">
                  <c:v>37</c:v>
                </c:pt>
                <c:pt idx="205">
                  <c:v>27</c:v>
                </c:pt>
                <c:pt idx="206">
                  <c:v>28</c:v>
                </c:pt>
                <c:pt idx="207">
                  <c:v>23</c:v>
                </c:pt>
                <c:pt idx="208">
                  <c:v>33</c:v>
                </c:pt>
                <c:pt idx="209">
                  <c:v>28</c:v>
                </c:pt>
                <c:pt idx="210">
                  <c:v>33</c:v>
                </c:pt>
                <c:pt idx="211">
                  <c:v>33</c:v>
                </c:pt>
                <c:pt idx="212">
                  <c:v>36</c:v>
                </c:pt>
                <c:pt idx="213">
                  <c:v>27</c:v>
                </c:pt>
                <c:pt idx="214">
                  <c:v>31</c:v>
                </c:pt>
                <c:pt idx="215">
                  <c:v>41</c:v>
                </c:pt>
                <c:pt idx="216">
                  <c:v>37</c:v>
                </c:pt>
                <c:pt idx="217">
                  <c:v>42</c:v>
                </c:pt>
                <c:pt idx="218">
                  <c:v>39</c:v>
                </c:pt>
                <c:pt idx="219">
                  <c:v>33</c:v>
                </c:pt>
                <c:pt idx="220">
                  <c:v>40</c:v>
                </c:pt>
                <c:pt idx="221">
                  <c:v>28</c:v>
                </c:pt>
                <c:pt idx="222">
                  <c:v>28</c:v>
                </c:pt>
                <c:pt idx="223">
                  <c:v>40</c:v>
                </c:pt>
                <c:pt idx="224">
                  <c:v>30</c:v>
                </c:pt>
                <c:pt idx="225">
                  <c:v>37</c:v>
                </c:pt>
                <c:pt idx="226">
                  <c:v>30</c:v>
                </c:pt>
                <c:pt idx="227">
                  <c:v>37</c:v>
                </c:pt>
                <c:pt idx="228">
                  <c:v>36</c:v>
                </c:pt>
                <c:pt idx="229">
                  <c:v>58</c:v>
                </c:pt>
                <c:pt idx="230">
                  <c:v>53</c:v>
                </c:pt>
                <c:pt idx="231">
                  <c:v>44</c:v>
                </c:pt>
                <c:pt idx="232">
                  <c:v>52</c:v>
                </c:pt>
                <c:pt idx="233">
                  <c:v>63</c:v>
                </c:pt>
                <c:pt idx="234">
                  <c:v>54</c:v>
                </c:pt>
                <c:pt idx="235">
                  <c:v>62</c:v>
                </c:pt>
                <c:pt idx="236">
                  <c:v>52</c:v>
                </c:pt>
                <c:pt idx="237">
                  <c:v>62</c:v>
                </c:pt>
                <c:pt idx="238">
                  <c:v>59</c:v>
                </c:pt>
                <c:pt idx="239">
                  <c:v>52</c:v>
                </c:pt>
                <c:pt idx="240">
                  <c:v>61</c:v>
                </c:pt>
                <c:pt idx="241">
                  <c:v>74</c:v>
                </c:pt>
                <c:pt idx="242">
                  <c:v>62</c:v>
                </c:pt>
                <c:pt idx="243">
                  <c:v>92</c:v>
                </c:pt>
                <c:pt idx="244">
                  <c:v>131</c:v>
                </c:pt>
                <c:pt idx="245">
                  <c:v>94</c:v>
                </c:pt>
                <c:pt idx="246">
                  <c:v>82</c:v>
                </c:pt>
                <c:pt idx="247">
                  <c:v>64</c:v>
                </c:pt>
                <c:pt idx="248">
                  <c:v>77</c:v>
                </c:pt>
                <c:pt idx="249">
                  <c:v>67</c:v>
                </c:pt>
                <c:pt idx="250">
                  <c:v>60</c:v>
                </c:pt>
                <c:pt idx="251">
                  <c:v>59</c:v>
                </c:pt>
                <c:pt idx="252">
                  <c:v>64</c:v>
                </c:pt>
                <c:pt idx="253">
                  <c:v>64</c:v>
                </c:pt>
                <c:pt idx="254">
                  <c:v>64</c:v>
                </c:pt>
                <c:pt idx="255">
                  <c:v>53</c:v>
                </c:pt>
                <c:pt idx="256">
                  <c:v>57</c:v>
                </c:pt>
                <c:pt idx="257">
                  <c:v>39</c:v>
                </c:pt>
                <c:pt idx="258">
                  <c:v>35</c:v>
                </c:pt>
                <c:pt idx="259">
                  <c:v>50</c:v>
                </c:pt>
                <c:pt idx="260">
                  <c:v>58</c:v>
                </c:pt>
                <c:pt idx="261">
                  <c:v>48</c:v>
                </c:pt>
                <c:pt idx="262">
                  <c:v>50</c:v>
                </c:pt>
                <c:pt idx="263">
                  <c:v>49</c:v>
                </c:pt>
                <c:pt idx="264">
                  <c:v>59</c:v>
                </c:pt>
                <c:pt idx="265">
                  <c:v>47</c:v>
                </c:pt>
                <c:pt idx="266">
                  <c:v>38</c:v>
                </c:pt>
                <c:pt idx="267">
                  <c:v>46</c:v>
                </c:pt>
                <c:pt idx="268">
                  <c:v>44</c:v>
                </c:pt>
                <c:pt idx="269">
                  <c:v>39</c:v>
                </c:pt>
                <c:pt idx="270">
                  <c:v>56</c:v>
                </c:pt>
                <c:pt idx="271">
                  <c:v>35</c:v>
                </c:pt>
                <c:pt idx="272">
                  <c:v>48</c:v>
                </c:pt>
                <c:pt idx="273">
                  <c:v>45</c:v>
                </c:pt>
                <c:pt idx="274">
                  <c:v>48</c:v>
                </c:pt>
                <c:pt idx="275">
                  <c:v>60</c:v>
                </c:pt>
                <c:pt idx="276">
                  <c:v>44</c:v>
                </c:pt>
                <c:pt idx="277">
                  <c:v>41</c:v>
                </c:pt>
                <c:pt idx="278">
                  <c:v>44</c:v>
                </c:pt>
                <c:pt idx="279">
                  <c:v>32</c:v>
                </c:pt>
                <c:pt idx="280">
                  <c:v>41</c:v>
                </c:pt>
                <c:pt idx="281">
                  <c:v>43</c:v>
                </c:pt>
                <c:pt idx="282">
                  <c:v>44</c:v>
                </c:pt>
                <c:pt idx="283">
                  <c:v>45</c:v>
                </c:pt>
                <c:pt idx="284">
                  <c:v>56</c:v>
                </c:pt>
                <c:pt idx="285">
                  <c:v>31</c:v>
                </c:pt>
                <c:pt idx="286">
                  <c:v>48</c:v>
                </c:pt>
                <c:pt idx="287">
                  <c:v>49</c:v>
                </c:pt>
                <c:pt idx="288">
                  <c:v>59</c:v>
                </c:pt>
                <c:pt idx="289">
                  <c:v>45</c:v>
                </c:pt>
                <c:pt idx="290">
                  <c:v>47</c:v>
                </c:pt>
                <c:pt idx="291">
                  <c:v>38</c:v>
                </c:pt>
                <c:pt idx="292">
                  <c:v>44</c:v>
                </c:pt>
                <c:pt idx="293">
                  <c:v>32</c:v>
                </c:pt>
                <c:pt idx="294">
                  <c:v>36</c:v>
                </c:pt>
                <c:pt idx="295">
                  <c:v>41</c:v>
                </c:pt>
                <c:pt idx="296">
                  <c:v>47</c:v>
                </c:pt>
                <c:pt idx="297">
                  <c:v>48</c:v>
                </c:pt>
                <c:pt idx="298">
                  <c:v>40</c:v>
                </c:pt>
                <c:pt idx="299">
                  <c:v>36</c:v>
                </c:pt>
                <c:pt idx="300">
                  <c:v>47</c:v>
                </c:pt>
                <c:pt idx="301">
                  <c:v>48</c:v>
                </c:pt>
                <c:pt idx="302">
                  <c:v>52</c:v>
                </c:pt>
                <c:pt idx="303">
                  <c:v>43</c:v>
                </c:pt>
                <c:pt idx="304">
                  <c:v>59</c:v>
                </c:pt>
                <c:pt idx="305">
                  <c:v>39</c:v>
                </c:pt>
                <c:pt idx="306">
                  <c:v>41</c:v>
                </c:pt>
                <c:pt idx="307">
                  <c:v>37</c:v>
                </c:pt>
                <c:pt idx="308">
                  <c:v>59</c:v>
                </c:pt>
                <c:pt idx="309">
                  <c:v>48</c:v>
                </c:pt>
                <c:pt idx="310">
                  <c:v>48</c:v>
                </c:pt>
                <c:pt idx="311">
                  <c:v>37</c:v>
                </c:pt>
                <c:pt idx="312">
                  <c:v>49</c:v>
                </c:pt>
                <c:pt idx="313">
                  <c:v>39</c:v>
                </c:pt>
                <c:pt idx="314">
                  <c:v>54</c:v>
                </c:pt>
                <c:pt idx="315">
                  <c:v>42</c:v>
                </c:pt>
                <c:pt idx="316">
                  <c:v>52</c:v>
                </c:pt>
                <c:pt idx="317">
                  <c:v>50</c:v>
                </c:pt>
                <c:pt idx="318">
                  <c:v>53</c:v>
                </c:pt>
                <c:pt idx="319">
                  <c:v>46</c:v>
                </c:pt>
                <c:pt idx="320">
                  <c:v>44</c:v>
                </c:pt>
                <c:pt idx="321">
                  <c:v>41</c:v>
                </c:pt>
                <c:pt idx="322">
                  <c:v>43</c:v>
                </c:pt>
                <c:pt idx="323">
                  <c:v>38</c:v>
                </c:pt>
                <c:pt idx="324">
                  <c:v>52</c:v>
                </c:pt>
                <c:pt idx="325">
                  <c:v>38</c:v>
                </c:pt>
                <c:pt idx="326">
                  <c:v>37</c:v>
                </c:pt>
                <c:pt idx="327">
                  <c:v>42</c:v>
                </c:pt>
                <c:pt idx="328">
                  <c:v>41</c:v>
                </c:pt>
                <c:pt idx="329">
                  <c:v>57</c:v>
                </c:pt>
                <c:pt idx="330">
                  <c:v>42</c:v>
                </c:pt>
                <c:pt idx="331">
                  <c:v>53</c:v>
                </c:pt>
                <c:pt idx="332">
                  <c:v>52</c:v>
                </c:pt>
                <c:pt idx="333">
                  <c:v>44</c:v>
                </c:pt>
                <c:pt idx="334">
                  <c:v>50</c:v>
                </c:pt>
                <c:pt idx="335">
                  <c:v>48</c:v>
                </c:pt>
                <c:pt idx="336">
                  <c:v>44</c:v>
                </c:pt>
                <c:pt idx="337">
                  <c:v>54</c:v>
                </c:pt>
                <c:pt idx="338">
                  <c:v>43</c:v>
                </c:pt>
                <c:pt idx="339">
                  <c:v>56</c:v>
                </c:pt>
                <c:pt idx="340">
                  <c:v>46</c:v>
                </c:pt>
                <c:pt idx="341">
                  <c:v>47</c:v>
                </c:pt>
                <c:pt idx="342">
                  <c:v>49</c:v>
                </c:pt>
                <c:pt idx="343">
                  <c:v>36</c:v>
                </c:pt>
                <c:pt idx="344">
                  <c:v>39</c:v>
                </c:pt>
                <c:pt idx="345">
                  <c:v>50</c:v>
                </c:pt>
                <c:pt idx="346">
                  <c:v>49</c:v>
                </c:pt>
                <c:pt idx="347">
                  <c:v>64</c:v>
                </c:pt>
                <c:pt idx="348">
                  <c:v>41</c:v>
                </c:pt>
                <c:pt idx="349">
                  <c:v>42</c:v>
                </c:pt>
                <c:pt idx="350">
                  <c:v>41</c:v>
                </c:pt>
                <c:pt idx="351">
                  <c:v>45</c:v>
                </c:pt>
                <c:pt idx="352">
                  <c:v>45</c:v>
                </c:pt>
                <c:pt idx="353">
                  <c:v>33</c:v>
                </c:pt>
                <c:pt idx="354">
                  <c:v>29</c:v>
                </c:pt>
                <c:pt idx="355">
                  <c:v>44</c:v>
                </c:pt>
                <c:pt idx="356">
                  <c:v>31</c:v>
                </c:pt>
                <c:pt idx="357">
                  <c:v>34</c:v>
                </c:pt>
                <c:pt idx="358">
                  <c:v>41</c:v>
                </c:pt>
                <c:pt idx="359">
                  <c:v>35</c:v>
                </c:pt>
                <c:pt idx="360">
                  <c:v>36</c:v>
                </c:pt>
                <c:pt idx="361">
                  <c:v>32</c:v>
                </c:pt>
                <c:pt idx="362">
                  <c:v>28</c:v>
                </c:pt>
                <c:pt idx="363">
                  <c:v>30</c:v>
                </c:pt>
                <c:pt idx="364">
                  <c:v>33</c:v>
                </c:pt>
                <c:pt idx="365">
                  <c:v>30</c:v>
                </c:pt>
              </c:numCache>
            </c:numRef>
          </c:val>
          <c:smooth val="0"/>
          <c:extLst>
            <c:ext xmlns:c16="http://schemas.microsoft.com/office/drawing/2014/chart" uri="{C3380CC4-5D6E-409C-BE32-E72D297353CC}">
              <c16:uniqueId val="{00000000-0358-4BEF-B51C-203303AEE7BC}"/>
            </c:ext>
          </c:extLst>
        </c:ser>
        <c:dLbls>
          <c:showLegendKey val="0"/>
          <c:showVal val="0"/>
          <c:showCatName val="0"/>
          <c:showSerName val="0"/>
          <c:showPercent val="0"/>
          <c:showBubbleSize val="0"/>
        </c:dLbls>
        <c:smooth val="0"/>
        <c:axId val="286959016"/>
        <c:axId val="286960984"/>
      </c:lineChart>
      <c:dateAx>
        <c:axId val="286959016"/>
        <c:scaling>
          <c:orientation val="minMax"/>
        </c:scaling>
        <c:delete val="0"/>
        <c:axPos val="b"/>
        <c:numFmt formatCode="m&quot;月&quot;d&quot;日&quot;"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ja-JP"/>
          </a:p>
        </c:txPr>
        <c:crossAx val="286960984"/>
        <c:crosses val="autoZero"/>
        <c:auto val="1"/>
        <c:lblOffset val="100"/>
        <c:baseTimeUnit val="days"/>
      </c:dateAx>
      <c:valAx>
        <c:axId val="2869609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86959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ja-JP"/>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dLbls>
            <c:dLbl>
              <c:idx val="4"/>
              <c:layout>
                <c:manualLayout>
                  <c:x val="-5.5555555555555558E-3"/>
                  <c:y val="-0.12962962962962962"/>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BBED-4B35-A00C-5AA4E32E4053}"/>
                </c:ext>
              </c:extLst>
            </c:dLbl>
            <c:numFmt formatCode="0.0%" sourceLinked="0"/>
            <c:spPr>
              <a:noFill/>
              <a:ln>
                <a:noFill/>
              </a:ln>
              <a:effectLst/>
            </c:spPr>
            <c:txPr>
              <a:bodyPr/>
              <a:lstStyle/>
              <a:p>
                <a:pPr>
                  <a:defRPr sz="1800"/>
                </a:pPr>
                <a:endParaRPr lang="ja-JP"/>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Sheet3!$B$3:$B$7</c:f>
              <c:strCache>
                <c:ptCount val="5"/>
                <c:pt idx="0">
                  <c:v>4,5回以上</c:v>
                </c:pt>
                <c:pt idx="1">
                  <c:v>2,3回</c:v>
                </c:pt>
                <c:pt idx="2">
                  <c:v>１回</c:v>
                </c:pt>
                <c:pt idx="3">
                  <c:v>思ったことがない</c:v>
                </c:pt>
                <c:pt idx="4">
                  <c:v>無回答</c:v>
                </c:pt>
              </c:strCache>
            </c:strRef>
          </c:cat>
          <c:val>
            <c:numRef>
              <c:f>Sheet3!$C$3:$C$7</c:f>
              <c:numCache>
                <c:formatCode>General</c:formatCode>
                <c:ptCount val="5"/>
                <c:pt idx="0">
                  <c:v>0.107</c:v>
                </c:pt>
                <c:pt idx="1">
                  <c:v>0.14199999999999999</c:v>
                </c:pt>
                <c:pt idx="2">
                  <c:v>0.14399999999999999</c:v>
                </c:pt>
                <c:pt idx="3">
                  <c:v>0.6</c:v>
                </c:pt>
                <c:pt idx="4">
                  <c:v>7.0000000000000001E-3</c:v>
                </c:pt>
              </c:numCache>
            </c:numRef>
          </c:val>
          <c:extLst>
            <c:ext xmlns:c16="http://schemas.microsoft.com/office/drawing/2014/chart" uri="{C3380CC4-5D6E-409C-BE32-E72D297353CC}">
              <c16:uniqueId val="{00000001-BBED-4B35-A00C-5AA4E32E4053}"/>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doughnutChart>
        <c:varyColors val="1"/>
        <c:ser>
          <c:idx val="0"/>
          <c:order val="0"/>
          <c:dLbls>
            <c:dLbl>
              <c:idx val="2"/>
              <c:layout>
                <c:manualLayout>
                  <c:x val="-5.5555555555555558E-3"/>
                  <c:y val="3.3069242306410396E-2"/>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0-E48D-4389-9402-2E58F4886D49}"/>
                </c:ext>
              </c:extLst>
            </c:dLbl>
            <c:dLbl>
              <c:idx val="3"/>
              <c:layout>
                <c:manualLayout>
                  <c:x val="6.3888888888888884E-2"/>
                  <c:y val="-8.2673105766027013E-3"/>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E48D-4389-9402-2E58F4886D49}"/>
                </c:ext>
              </c:extLst>
            </c:dLbl>
            <c:dLbl>
              <c:idx val="4"/>
              <c:layout>
                <c:manualLayout>
                  <c:x val="1.1111111111111112E-2"/>
                  <c:y val="0.1074750374958338"/>
                </c:manualLayout>
              </c:layout>
              <c:showLegendKey val="0"/>
              <c:showVal val="0"/>
              <c:showCatName val="0"/>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2-E48D-4389-9402-2E58F4886D49}"/>
                </c:ext>
              </c:extLst>
            </c:dLbl>
            <c:numFmt formatCode="0.0%" sourceLinked="0"/>
            <c:spPr>
              <a:noFill/>
              <a:ln>
                <a:noFill/>
              </a:ln>
              <a:effectLst/>
            </c:spPr>
            <c:txPr>
              <a:bodyPr/>
              <a:lstStyle/>
              <a:p>
                <a:pPr>
                  <a:defRPr sz="1800"/>
                </a:pPr>
                <a:endParaRPr lang="ja-JP"/>
              </a:p>
            </c:txPr>
            <c:showLegendKey val="0"/>
            <c:showVal val="0"/>
            <c:showCatName val="0"/>
            <c:showSerName val="0"/>
            <c:showPercent val="1"/>
            <c:showBubbleSize val="0"/>
            <c:showLeaderLines val="1"/>
            <c:extLst>
              <c:ext xmlns:c15="http://schemas.microsoft.com/office/drawing/2012/chart" uri="{CE6537A1-D6FC-4f65-9D91-7224C49458BB}">
                <c15:layout/>
              </c:ext>
            </c:extLst>
          </c:dLbls>
          <c:cat>
            <c:strRef>
              <c:f>Sheet3!$B$10:$B$14</c:f>
              <c:strCache>
                <c:ptCount val="5"/>
                <c:pt idx="0">
                  <c:v>よくあった</c:v>
                </c:pt>
                <c:pt idx="1">
                  <c:v>ときどきあった</c:v>
                </c:pt>
                <c:pt idx="2">
                  <c:v>たまにあった</c:v>
                </c:pt>
                <c:pt idx="3">
                  <c:v>1,2回あった</c:v>
                </c:pt>
                <c:pt idx="4">
                  <c:v>1回もなかった</c:v>
                </c:pt>
              </c:strCache>
            </c:strRef>
          </c:cat>
          <c:val>
            <c:numRef>
              <c:f>Sheet3!$C$10:$C$14</c:f>
              <c:numCache>
                <c:formatCode>General</c:formatCode>
                <c:ptCount val="5"/>
                <c:pt idx="0">
                  <c:v>0.122</c:v>
                </c:pt>
                <c:pt idx="1">
                  <c:v>7.0999999999999994E-2</c:v>
                </c:pt>
                <c:pt idx="2">
                  <c:v>0.16800000000000001</c:v>
                </c:pt>
                <c:pt idx="3">
                  <c:v>0.20300000000000001</c:v>
                </c:pt>
                <c:pt idx="4">
                  <c:v>0.437</c:v>
                </c:pt>
              </c:numCache>
            </c:numRef>
          </c:val>
          <c:extLst>
            <c:ext xmlns:c16="http://schemas.microsoft.com/office/drawing/2014/chart" uri="{C3380CC4-5D6E-409C-BE32-E72D297353CC}">
              <c16:uniqueId val="{00000003-E48D-4389-9402-2E58F4886D49}"/>
            </c:ext>
          </c:extLst>
        </c:ser>
        <c:dLbls>
          <c:showLegendKey val="0"/>
          <c:showVal val="0"/>
          <c:showCatName val="0"/>
          <c:showSerName val="0"/>
          <c:showPercent val="0"/>
          <c:showBubbleSize val="0"/>
          <c:showLeaderLines val="1"/>
        </c:dLbls>
        <c:firstSliceAng val="0"/>
        <c:holeSize val="50"/>
      </c:doughnutChart>
    </c:plotArea>
    <c:plotVisOnly val="1"/>
    <c:dispBlanksAs val="gap"/>
    <c:showDLblsOverMax val="0"/>
  </c:chart>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0.51613</cdr:x>
      <cdr:y>0.11111</cdr:y>
    </cdr:from>
    <cdr:to>
      <cdr:x>0.82733</cdr:x>
      <cdr:y>0.17928</cdr:y>
    </cdr:to>
    <cdr:sp macro="" textlink="">
      <cdr:nvSpPr>
        <cdr:cNvPr id="2" name="テキスト ボックス 1"/>
        <cdr:cNvSpPr txBox="1"/>
      </cdr:nvSpPr>
      <cdr:spPr>
        <a:xfrm xmlns:a="http://schemas.openxmlformats.org/drawingml/2006/main">
          <a:off x="2304256" y="504056"/>
          <a:ext cx="1389360" cy="3092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1600" dirty="0"/>
            <a:t>4</a:t>
          </a:r>
          <a:r>
            <a:rPr lang="ja-JP" altLang="en-US" sz="1600" dirty="0" err="1"/>
            <a:t>，</a:t>
          </a:r>
          <a:r>
            <a:rPr lang="en-US" altLang="ja-JP" sz="1600" dirty="0"/>
            <a:t>5</a:t>
          </a:r>
          <a:r>
            <a:rPr lang="ja-JP" altLang="en-US" sz="1600" dirty="0"/>
            <a:t>回以上</a:t>
          </a:r>
        </a:p>
      </cdr:txBody>
    </cdr:sp>
  </cdr:relSizeAnchor>
  <cdr:relSizeAnchor xmlns:cdr="http://schemas.openxmlformats.org/drawingml/2006/chartDrawing">
    <cdr:from>
      <cdr:x>0.6888</cdr:x>
      <cdr:y>0.265</cdr:y>
    </cdr:from>
    <cdr:to>
      <cdr:x>1</cdr:x>
      <cdr:y>0.33317</cdr:y>
    </cdr:to>
    <cdr:sp macro="" textlink="">
      <cdr:nvSpPr>
        <cdr:cNvPr id="3" name="テキスト ボックス 2"/>
        <cdr:cNvSpPr txBox="1"/>
      </cdr:nvSpPr>
      <cdr:spPr>
        <a:xfrm xmlns:a="http://schemas.openxmlformats.org/drawingml/2006/main">
          <a:off x="3096344" y="1202184"/>
          <a:ext cx="1389360" cy="3092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altLang="ja-JP" sz="1600" dirty="0"/>
            <a:t>2</a:t>
          </a:r>
          <a:r>
            <a:rPr lang="ja-JP" altLang="en-US" sz="1600" dirty="0" err="1"/>
            <a:t>，</a:t>
          </a:r>
          <a:r>
            <a:rPr lang="en-US" altLang="ja-JP" sz="1600" dirty="0"/>
            <a:t>3</a:t>
          </a:r>
          <a:r>
            <a:rPr lang="ja-JP" altLang="en-US" sz="1600" dirty="0"/>
            <a:t>回</a:t>
          </a:r>
        </a:p>
      </cdr:txBody>
    </cdr:sp>
  </cdr:relSizeAnchor>
  <cdr:relSizeAnchor xmlns:cdr="http://schemas.openxmlformats.org/drawingml/2006/chartDrawing">
    <cdr:from>
      <cdr:x>0.6888</cdr:x>
      <cdr:y>0.53968</cdr:y>
    </cdr:from>
    <cdr:to>
      <cdr:x>1</cdr:x>
      <cdr:y>0.60785</cdr:y>
    </cdr:to>
    <cdr:sp macro="" textlink="">
      <cdr:nvSpPr>
        <cdr:cNvPr id="4" name="テキスト ボックス 3"/>
        <cdr:cNvSpPr txBox="1"/>
      </cdr:nvSpPr>
      <cdr:spPr>
        <a:xfrm xmlns:a="http://schemas.openxmlformats.org/drawingml/2006/main">
          <a:off x="3600400" y="2448272"/>
          <a:ext cx="1389360" cy="3092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1600" dirty="0"/>
            <a:t>１回</a:t>
          </a:r>
        </a:p>
      </cdr:txBody>
    </cdr:sp>
  </cdr:relSizeAnchor>
  <cdr:relSizeAnchor xmlns:cdr="http://schemas.openxmlformats.org/drawingml/2006/chartDrawing">
    <cdr:from>
      <cdr:x>0.12903</cdr:x>
      <cdr:y>0.38922</cdr:y>
    </cdr:from>
    <cdr:to>
      <cdr:x>0.32258</cdr:x>
      <cdr:y>0.56917</cdr:y>
    </cdr:to>
    <cdr:sp macro="" textlink="">
      <cdr:nvSpPr>
        <cdr:cNvPr id="5" name="テキスト ボックス 4"/>
        <cdr:cNvSpPr txBox="1"/>
      </cdr:nvSpPr>
      <cdr:spPr>
        <a:xfrm xmlns:a="http://schemas.openxmlformats.org/drawingml/2006/main">
          <a:off x="576064" y="1765717"/>
          <a:ext cx="864096" cy="81633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1600" dirty="0"/>
            <a:t>思ったことがない</a:t>
          </a:r>
        </a:p>
      </cdr:txBody>
    </cdr:sp>
  </cdr:relSizeAnchor>
  <cdr:relSizeAnchor xmlns:cdr="http://schemas.openxmlformats.org/drawingml/2006/chartDrawing">
    <cdr:from>
      <cdr:x>0.27419</cdr:x>
      <cdr:y>0.03175</cdr:y>
    </cdr:from>
    <cdr:to>
      <cdr:x>0.46774</cdr:x>
      <cdr:y>0.09991</cdr:y>
    </cdr:to>
    <cdr:sp macro="" textlink="">
      <cdr:nvSpPr>
        <cdr:cNvPr id="6" name="テキスト ボックス 5"/>
        <cdr:cNvSpPr txBox="1"/>
      </cdr:nvSpPr>
      <cdr:spPr>
        <a:xfrm xmlns:a="http://schemas.openxmlformats.org/drawingml/2006/main">
          <a:off x="1224136" y="144016"/>
          <a:ext cx="864096" cy="3092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ja-JP" altLang="en-US" sz="1600" dirty="0"/>
            <a:t>無回答</a:t>
          </a:r>
        </a:p>
      </cdr:txBody>
    </cdr:sp>
  </cdr:relSizeAnchor>
  <cdr:relSizeAnchor xmlns:cdr="http://schemas.openxmlformats.org/drawingml/2006/chartDrawing">
    <cdr:from>
      <cdr:x>0.32258</cdr:x>
      <cdr:y>0.36508</cdr:y>
    </cdr:from>
    <cdr:to>
      <cdr:x>0.69355</cdr:x>
      <cdr:y>0.65681</cdr:y>
    </cdr:to>
    <cdr:sp macro="" textlink="">
      <cdr:nvSpPr>
        <cdr:cNvPr id="7" name="テキスト ボックス 5"/>
        <cdr:cNvSpPr txBox="1"/>
      </cdr:nvSpPr>
      <cdr:spPr>
        <a:xfrm xmlns:a="http://schemas.openxmlformats.org/drawingml/2006/main">
          <a:off x="1440160" y="1656184"/>
          <a:ext cx="1656194" cy="132343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pPr algn="ctr"/>
          <a:r>
            <a:rPr kumimoji="1" lang="ja-JP" altLang="en-US" sz="2000" dirty="0"/>
            <a:t>これまでに</a:t>
          </a:r>
          <a:endParaRPr kumimoji="1" lang="en-US" altLang="ja-JP" sz="2000" dirty="0"/>
        </a:p>
        <a:p xmlns:a="http://schemas.openxmlformats.org/drawingml/2006/main">
          <a:pPr algn="ctr"/>
          <a:r>
            <a:rPr kumimoji="1" lang="ja-JP" altLang="en-US" sz="2000" dirty="0"/>
            <a:t>死にたいと</a:t>
          </a:r>
          <a:endParaRPr kumimoji="1" lang="en-US" altLang="ja-JP" sz="2000" dirty="0"/>
        </a:p>
        <a:p xmlns:a="http://schemas.openxmlformats.org/drawingml/2006/main">
          <a:pPr algn="ctr"/>
          <a:r>
            <a:rPr kumimoji="1" lang="ja-JP" altLang="en-US" sz="2000" dirty="0"/>
            <a:t>思ったことが</a:t>
          </a:r>
          <a:endParaRPr kumimoji="1" lang="en-US" altLang="ja-JP" sz="2000" dirty="0"/>
        </a:p>
        <a:p xmlns:a="http://schemas.openxmlformats.org/drawingml/2006/main">
          <a:pPr algn="ctr"/>
          <a:r>
            <a:rPr lang="ja-JP" altLang="en-US" sz="2000" dirty="0"/>
            <a:t>ありますか</a:t>
          </a:r>
          <a:endParaRPr kumimoji="1" lang="ja-JP" altLang="en-US" sz="2000" dirty="0"/>
        </a:p>
      </cdr:txBody>
    </cdr:sp>
  </cdr:relSizeAnchor>
</c:userShapes>
</file>

<file path=ppt/drawings/drawing2.xml><?xml version="1.0" encoding="utf-8"?>
<c:userShapes xmlns:c="http://schemas.openxmlformats.org/drawingml/2006/chart">
  <cdr:relSizeAnchor xmlns:cdr="http://schemas.openxmlformats.org/drawingml/2006/chartDrawing">
    <cdr:from>
      <cdr:x>0.53549</cdr:x>
      <cdr:y>0.04688</cdr:y>
    </cdr:from>
    <cdr:to>
      <cdr:x>0.70874</cdr:x>
      <cdr:y>0.1875</cdr:y>
    </cdr:to>
    <cdr:sp macro="" textlink="">
      <cdr:nvSpPr>
        <cdr:cNvPr id="2" name="テキスト ボックス 1"/>
        <cdr:cNvSpPr txBox="1"/>
      </cdr:nvSpPr>
      <cdr:spPr>
        <a:xfrm xmlns:a="http://schemas.openxmlformats.org/drawingml/2006/main">
          <a:off x="2448272" y="216024"/>
          <a:ext cx="792088"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600" dirty="0"/>
            <a:t>よくあった</a:t>
          </a:r>
        </a:p>
      </cdr:txBody>
    </cdr:sp>
  </cdr:relSizeAnchor>
  <cdr:relSizeAnchor xmlns:cdr="http://schemas.openxmlformats.org/drawingml/2006/chartDrawing">
    <cdr:from>
      <cdr:x>0.72449</cdr:x>
      <cdr:y>0.40625</cdr:y>
    </cdr:from>
    <cdr:to>
      <cdr:x>0.89774</cdr:x>
      <cdr:y>0.54688</cdr:y>
    </cdr:to>
    <cdr:sp macro="" textlink="">
      <cdr:nvSpPr>
        <cdr:cNvPr id="3" name="テキスト ボックス 2"/>
        <cdr:cNvSpPr txBox="1"/>
      </cdr:nvSpPr>
      <cdr:spPr>
        <a:xfrm xmlns:a="http://schemas.openxmlformats.org/drawingml/2006/main">
          <a:off x="3312368" y="1872208"/>
          <a:ext cx="792088"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600" dirty="0"/>
            <a:t>たまにあった</a:t>
          </a:r>
        </a:p>
      </cdr:txBody>
    </cdr:sp>
  </cdr:relSizeAnchor>
  <cdr:relSizeAnchor xmlns:cdr="http://schemas.openxmlformats.org/drawingml/2006/chartDrawing">
    <cdr:from>
      <cdr:x>0.75599</cdr:x>
      <cdr:y>0.17188</cdr:y>
    </cdr:from>
    <cdr:to>
      <cdr:x>0.92924</cdr:x>
      <cdr:y>0.3125</cdr:y>
    </cdr:to>
    <cdr:sp macro="" textlink="">
      <cdr:nvSpPr>
        <cdr:cNvPr id="4" name="テキスト ボックス 3"/>
        <cdr:cNvSpPr txBox="1"/>
      </cdr:nvSpPr>
      <cdr:spPr>
        <a:xfrm xmlns:a="http://schemas.openxmlformats.org/drawingml/2006/main">
          <a:off x="3456384" y="792088"/>
          <a:ext cx="792088"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600" dirty="0"/>
            <a:t>時々あった</a:t>
          </a:r>
        </a:p>
      </cdr:txBody>
    </cdr:sp>
  </cdr:relSizeAnchor>
  <cdr:relSizeAnchor xmlns:cdr="http://schemas.openxmlformats.org/drawingml/2006/chartDrawing">
    <cdr:from>
      <cdr:x>0.39374</cdr:x>
      <cdr:y>0.73438</cdr:y>
    </cdr:from>
    <cdr:to>
      <cdr:x>0.56699</cdr:x>
      <cdr:y>0.875</cdr:y>
    </cdr:to>
    <cdr:sp macro="" textlink="">
      <cdr:nvSpPr>
        <cdr:cNvPr id="5" name="テキスト ボックス 4"/>
        <cdr:cNvSpPr txBox="1"/>
      </cdr:nvSpPr>
      <cdr:spPr>
        <a:xfrm xmlns:a="http://schemas.openxmlformats.org/drawingml/2006/main">
          <a:off x="1800200" y="3384376"/>
          <a:ext cx="792088"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600" dirty="0"/>
            <a:t>1</a:t>
          </a:r>
          <a:r>
            <a:rPr lang="ja-JP" altLang="en-US" sz="1600" dirty="0" err="1"/>
            <a:t>，</a:t>
          </a:r>
          <a:r>
            <a:rPr lang="en-US" altLang="ja-JP" sz="1600" dirty="0"/>
            <a:t>2</a:t>
          </a:r>
          <a:r>
            <a:rPr lang="ja-JP" altLang="en-US" sz="1600" dirty="0"/>
            <a:t>回あった</a:t>
          </a:r>
        </a:p>
      </cdr:txBody>
    </cdr:sp>
  </cdr:relSizeAnchor>
  <cdr:relSizeAnchor xmlns:cdr="http://schemas.openxmlformats.org/drawingml/2006/chartDrawing">
    <cdr:from>
      <cdr:x>0.11025</cdr:x>
      <cdr:y>0.375</cdr:y>
    </cdr:from>
    <cdr:to>
      <cdr:x>0.315</cdr:x>
      <cdr:y>0.51563</cdr:y>
    </cdr:to>
    <cdr:sp macro="" textlink="">
      <cdr:nvSpPr>
        <cdr:cNvPr id="6" name="テキスト ボックス 5"/>
        <cdr:cNvSpPr txBox="1"/>
      </cdr:nvSpPr>
      <cdr:spPr>
        <a:xfrm xmlns:a="http://schemas.openxmlformats.org/drawingml/2006/main">
          <a:off x="504056" y="1728192"/>
          <a:ext cx="936104" cy="6480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600" dirty="0"/>
            <a:t>１回も</a:t>
          </a:r>
          <a:endParaRPr lang="en-US" altLang="ja-JP" sz="1600" dirty="0"/>
        </a:p>
        <a:p xmlns:a="http://schemas.openxmlformats.org/drawingml/2006/main">
          <a:r>
            <a:rPr lang="ja-JP" altLang="en-US" sz="1600" dirty="0"/>
            <a:t>なかった</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F36938F3-BA08-4192-A158-8EACEF4535CD}" type="datetimeFigureOut">
              <a:rPr kumimoji="1" lang="ja-JP" altLang="en-US" smtClean="0"/>
              <a:t>2022/7/12</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FD73B4D0-C698-486F-92BC-F2C23A7D3701}" type="slidenum">
              <a:rPr kumimoji="1" lang="ja-JP" altLang="en-US" smtClean="0"/>
              <a:t>‹#›</a:t>
            </a:fld>
            <a:endParaRPr kumimoji="1" lang="ja-JP" altLang="en-US"/>
          </a:p>
        </p:txBody>
      </p:sp>
    </p:spTree>
    <p:extLst>
      <p:ext uri="{BB962C8B-B14F-4D97-AF65-F5344CB8AC3E}">
        <p14:creationId xmlns:p14="http://schemas.microsoft.com/office/powerpoint/2010/main" val="19700763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これから、自殺予防教育校内研修①を始めます。</a:t>
            </a:r>
          </a:p>
        </p:txBody>
      </p:sp>
      <p:sp>
        <p:nvSpPr>
          <p:cNvPr id="4" name="スライド番号プレースホルダー 3"/>
          <p:cNvSpPr>
            <a:spLocks noGrp="1"/>
          </p:cNvSpPr>
          <p:nvPr>
            <p:ph type="sldNum" sz="quarter" idx="10"/>
          </p:nvPr>
        </p:nvSpPr>
        <p:spPr/>
        <p:txBody>
          <a:bodyPr/>
          <a:lstStyle/>
          <a:p>
            <a:fld id="{47377859-0A6F-4FF7-97A7-E6B2F98D47E3}" type="slidenum">
              <a:rPr kumimoji="1" lang="ja-JP" altLang="en-US" smtClean="0"/>
              <a:t>1</a:t>
            </a:fld>
            <a:endParaRPr kumimoji="1" lang="ja-JP" altLang="en-US"/>
          </a:p>
        </p:txBody>
      </p:sp>
    </p:spTree>
    <p:extLst>
      <p:ext uri="{BB962C8B-B14F-4D97-AF65-F5344CB8AC3E}">
        <p14:creationId xmlns:p14="http://schemas.microsoft.com/office/powerpoint/2010/main" val="982302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これは「死にたい」と思ったことがある子どもの割合です。「死にたいと思ったことがある」という子どもは、小学生の高学年から増え始め、低くみても中・高校生では２</a:t>
            </a:r>
            <a:r>
              <a:rPr lang="en-US" altLang="ja-JP" dirty="0"/>
              <a:t>〜</a:t>
            </a:r>
            <a:r>
              <a:rPr lang="ja-JP" altLang="en-US" dirty="0"/>
              <a:t>３割にも達するという調査結果もあります。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10</a:t>
            </a:fld>
            <a:endParaRPr kumimoji="1" lang="ja-JP" altLang="en-US"/>
          </a:p>
        </p:txBody>
      </p:sp>
    </p:spTree>
    <p:extLst>
      <p:ext uri="{BB962C8B-B14F-4D97-AF65-F5344CB8AC3E}">
        <p14:creationId xmlns:p14="http://schemas.microsoft.com/office/powerpoint/2010/main" val="2876130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次に、自殺のサインと対応についてです。</a:t>
            </a:r>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11</a:t>
            </a:fld>
            <a:endParaRPr kumimoji="1" lang="ja-JP" altLang="en-US"/>
          </a:p>
        </p:txBody>
      </p:sp>
    </p:spTree>
    <p:extLst>
      <p:ext uri="{BB962C8B-B14F-4D97-AF65-F5344CB8AC3E}">
        <p14:creationId xmlns:p14="http://schemas.microsoft.com/office/powerpoint/2010/main" val="1579524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自殺の危険性に気付くためには、自殺の危険因子を知っておくことが重要です。危険因子が多くある子どもは自殺の危険が高いと考える必要があります。</a:t>
            </a:r>
            <a:endParaRPr lang="en-US" altLang="ja-JP" dirty="0"/>
          </a:p>
          <a:p>
            <a:r>
              <a:rPr lang="en-US" altLang="ja-JP" dirty="0"/>
              <a:t>1</a:t>
            </a:r>
            <a:r>
              <a:rPr lang="ja-JP" altLang="en-US" dirty="0"/>
              <a:t>） 自殺未遂 </a:t>
            </a:r>
            <a:endParaRPr lang="en-US" altLang="ja-JP" dirty="0"/>
          </a:p>
          <a:p>
            <a:r>
              <a:rPr lang="ja-JP" altLang="en-US" dirty="0"/>
              <a:t>　高い所から飛び降りたけれども一命をとりとめたというような未遂の場合は、誰でも深刻に思うのですが、薬を少し余分に服用したり、リストカットなど自傷行為をしたりと、死に直結しない自傷行為でも、適切なケアを受けられないと、長期的には自殺によって命を失う危険が高まります。 </a:t>
            </a:r>
            <a:endParaRPr lang="en-US" altLang="ja-JP" dirty="0"/>
          </a:p>
          <a:p>
            <a:r>
              <a:rPr lang="en-US" altLang="ja-JP" dirty="0"/>
              <a:t>2</a:t>
            </a:r>
            <a:r>
              <a:rPr lang="ja-JP" altLang="en-US" dirty="0"/>
              <a:t>） 心の病 </a:t>
            </a:r>
            <a:endParaRPr lang="en-US" altLang="ja-JP" dirty="0"/>
          </a:p>
          <a:p>
            <a:r>
              <a:rPr lang="ja-JP" altLang="en-US" dirty="0"/>
              <a:t>　うつ病、統合失調症</a:t>
            </a:r>
            <a:r>
              <a:rPr lang="ja-JP" altLang="en-US" dirty="0" smtClean="0"/>
              <a:t>、摂食</a:t>
            </a:r>
            <a:r>
              <a:rPr lang="ja-JP" altLang="en-US" dirty="0"/>
              <a:t>障害などが自殺の危険の背後に潜んでいることがあります。早期に発見して、適切 な治療に結びつけることが重要です。</a:t>
            </a:r>
            <a:endParaRPr lang="en-US" altLang="ja-JP" dirty="0"/>
          </a:p>
          <a:p>
            <a:r>
              <a:rPr lang="en-US" altLang="ja-JP" dirty="0"/>
              <a:t>3</a:t>
            </a:r>
            <a:r>
              <a:rPr lang="ja-JP" altLang="en-US" dirty="0"/>
              <a:t>） 安心感のもてない家庭環境</a:t>
            </a:r>
            <a:endParaRPr lang="en-US" altLang="ja-JP" dirty="0"/>
          </a:p>
          <a:p>
            <a:r>
              <a:rPr lang="ja-JP" altLang="en-US" dirty="0"/>
              <a:t>　虐待、親の養育態度の歪み、頻繁な転居など、安心感のもてない家庭環境が自殺の危険因子になることがあります。</a:t>
            </a:r>
            <a:endParaRPr lang="en-US" altLang="ja-JP" dirty="0"/>
          </a:p>
          <a:p>
            <a:r>
              <a:rPr lang="en-US" altLang="ja-JP" dirty="0"/>
              <a:t>4</a:t>
            </a:r>
            <a:r>
              <a:rPr lang="ja-JP" altLang="en-US" dirty="0"/>
              <a:t>） 独特の性格傾向 </a:t>
            </a:r>
            <a:endParaRPr lang="en-US" altLang="ja-JP" dirty="0"/>
          </a:p>
          <a:p>
            <a:r>
              <a:rPr lang="ja-JP" altLang="en-US" dirty="0"/>
              <a:t>　自殺の危険が高まりやすい性格として次のようなものが挙げられます。</a:t>
            </a:r>
            <a:endParaRPr lang="en-US" altLang="ja-JP" dirty="0"/>
          </a:p>
          <a:p>
            <a:r>
              <a:rPr lang="ja-JP" altLang="en-US" dirty="0"/>
              <a:t>　未熟・依存的：周りの人に甘え、頼ること でしか安心感を得ることができず、なかなか自分で決めることができない。</a:t>
            </a:r>
            <a:endParaRPr lang="en-US" altLang="ja-JP" dirty="0"/>
          </a:p>
          <a:p>
            <a:r>
              <a:rPr lang="ja-JP" altLang="en-US" dirty="0"/>
              <a:t>　衝動的：俗にいうキレやすい性格。</a:t>
            </a:r>
            <a:endParaRPr lang="en-US" altLang="ja-JP" dirty="0"/>
          </a:p>
          <a:p>
            <a:r>
              <a:rPr lang="ja-JP" altLang="en-US" dirty="0"/>
              <a:t>　極端な完全癖：わずかな失敗を大失敗ととらえ、自分を全否定してひどく落ちこんだりする。</a:t>
            </a:r>
            <a:endParaRPr lang="en-US" altLang="ja-JP" dirty="0"/>
          </a:p>
          <a:p>
            <a:r>
              <a:rPr lang="ja-JP" altLang="en-US" dirty="0"/>
              <a:t>　抑うつ的：他の人とのつながりが薄く、誰にも相談できない。気晴らしなどができ ず自分をダメだとマイナス思考にとらわれる。</a:t>
            </a:r>
            <a:endParaRPr lang="en-US" altLang="ja-JP" dirty="0"/>
          </a:p>
          <a:p>
            <a:r>
              <a:rPr lang="ja-JP" altLang="en-US" dirty="0"/>
              <a:t>  反社会的：暴力、売春、薬物乱用、暴走行為といった非行が問題となっている。</a:t>
            </a:r>
            <a:endParaRPr lang="en-US" altLang="ja-JP" dirty="0"/>
          </a:p>
          <a:p>
            <a:r>
              <a:rPr lang="en-US" altLang="ja-JP" dirty="0"/>
              <a:t>5</a:t>
            </a:r>
            <a:r>
              <a:rPr lang="ja-JP" altLang="en-US" dirty="0"/>
              <a:t>） 喪失体験</a:t>
            </a:r>
            <a:endParaRPr lang="en-US" altLang="ja-JP" dirty="0"/>
          </a:p>
          <a:p>
            <a:r>
              <a:rPr lang="ja-JP" altLang="en-US" dirty="0"/>
              <a:t>　離別、死別（とくに自殺）、失恋、病気、けが、急激な学力低下、予想外の失敗など、自分にとってかけがえのない大切な人や物や価値を失う体験です。</a:t>
            </a:r>
            <a:endParaRPr lang="en-US" altLang="ja-JP" dirty="0"/>
          </a:p>
          <a:p>
            <a:r>
              <a:rPr lang="en-US" altLang="ja-JP" dirty="0"/>
              <a:t>6</a:t>
            </a:r>
            <a:r>
              <a:rPr lang="ja-JP" altLang="en-US" dirty="0"/>
              <a:t>） 孤立感</a:t>
            </a:r>
            <a:endParaRPr lang="en-US" altLang="ja-JP" dirty="0"/>
          </a:p>
          <a:p>
            <a:r>
              <a:rPr lang="ja-JP" altLang="en-US" dirty="0"/>
              <a:t>　子どもの人間関係は、家庭と</a:t>
            </a:r>
            <a:r>
              <a:rPr lang="ja-JP" altLang="en-US" dirty="0" smtClean="0"/>
              <a:t>学校を</a:t>
            </a:r>
            <a:r>
              <a:rPr lang="ja-JP" altLang="en-US" dirty="0"/>
              <a:t>中心とした限られたものになっています。特に、友だちの存在が大きな意味</a:t>
            </a:r>
            <a:r>
              <a:rPr lang="ja-JP" altLang="en-US" dirty="0" smtClean="0"/>
              <a:t>を持ち</a:t>
            </a:r>
            <a:r>
              <a:rPr lang="ja-JP" altLang="en-US" dirty="0"/>
              <a:t>、いじめなどによって孤立感を深めることは大きなダメージとなります。</a:t>
            </a:r>
            <a:endParaRPr lang="en-US" altLang="ja-JP" dirty="0"/>
          </a:p>
          <a:p>
            <a:r>
              <a:rPr kumimoji="1" lang="en-US" altLang="ja-JP" dirty="0"/>
              <a:t>7</a:t>
            </a:r>
            <a:r>
              <a:rPr kumimoji="1" lang="ja-JP" altLang="en-US" dirty="0"/>
              <a:t>） 安全や健康を守れない傾向</a:t>
            </a:r>
          </a:p>
          <a:p>
            <a:r>
              <a:rPr kumimoji="1" lang="ja-JP" altLang="en-US" dirty="0"/>
              <a:t>　それまで問題のなかった子どもが事故や怪我を繰り返すようなことがあれば、無意識的な自己破壊の可能性もあるので、注意を払う必要があります。</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12</a:t>
            </a:fld>
            <a:endParaRPr kumimoji="1" lang="ja-JP" altLang="en-US"/>
          </a:p>
        </p:txBody>
      </p:sp>
    </p:spTree>
    <p:extLst>
      <p:ext uri="{BB962C8B-B14F-4D97-AF65-F5344CB8AC3E}">
        <p14:creationId xmlns:p14="http://schemas.microsoft.com/office/powerpoint/2010/main" val="13634789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自殺の危険因子が多く見られる子どもに、普段と違った顕著な行動の変化が現れた場合には、自殺直前のサインとしてとらえる必要があります。 </a:t>
            </a:r>
            <a:endParaRPr lang="en-US" altLang="ja-JP" dirty="0"/>
          </a:p>
          <a:p>
            <a:r>
              <a:rPr lang="ja-JP" altLang="en-US" dirty="0"/>
              <a:t>（サインをいくつか読む）</a:t>
            </a:r>
            <a:endParaRPr lang="en-US" altLang="ja-JP" dirty="0"/>
          </a:p>
          <a:p>
            <a:r>
              <a:rPr lang="ja-JP" altLang="en-US" dirty="0"/>
              <a:t>　これらのサインの中には、それほどめずらしいことではないと考えられるものもありますが、総合的に判断することが重要です。子どもの変化をとらえ、自殺の危険を早い段階で察知できる</a:t>
            </a:r>
            <a:r>
              <a:rPr lang="ja-JP" altLang="en-US" dirty="0" smtClean="0"/>
              <a:t>ようにする</a:t>
            </a:r>
            <a:r>
              <a:rPr lang="ja-JP" altLang="en-US" dirty="0"/>
              <a:t>ことが大切です。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13</a:t>
            </a:fld>
            <a:endParaRPr kumimoji="1" lang="ja-JP" altLang="en-US"/>
          </a:p>
        </p:txBody>
      </p:sp>
    </p:spTree>
    <p:extLst>
      <p:ext uri="{BB962C8B-B14F-4D97-AF65-F5344CB8AC3E}">
        <p14:creationId xmlns:p14="http://schemas.microsoft.com/office/powerpoint/2010/main" val="19877689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次に、自殺の危険のある子どもへの対応についてです。死にたいと訴えたり、自分の身体を傷つけていたりすることが分かったら、それを決して軽視しないことが重要です。自殺の危険が高まった子どもへの対応においては、</a:t>
            </a:r>
            <a:r>
              <a:rPr lang="en-US" altLang="ja-JP" dirty="0"/>
              <a:t>TALK</a:t>
            </a:r>
            <a:r>
              <a:rPr lang="ja-JP" altLang="en-US" dirty="0"/>
              <a:t>の原則が求められます。</a:t>
            </a:r>
            <a:endParaRPr lang="en-US" altLang="ja-JP" dirty="0"/>
          </a:p>
          <a:p>
            <a:endParaRPr lang="en-US" altLang="ja-JP" dirty="0"/>
          </a:p>
          <a:p>
            <a:r>
              <a:rPr lang="en-US" altLang="ja-JP" dirty="0"/>
              <a:t>Tell</a:t>
            </a:r>
            <a:r>
              <a:rPr lang="ja-JP" altLang="en-US" dirty="0"/>
              <a:t>： 言葉に出して心配していることを伝える 例）「死にたいくらい辛いことがあるのね。とってもあなたのことが心配だわ」 </a:t>
            </a:r>
            <a:endParaRPr lang="en-US" altLang="ja-JP" dirty="0"/>
          </a:p>
          <a:p>
            <a:r>
              <a:rPr lang="en-US" altLang="ja-JP" dirty="0"/>
              <a:t>Ask</a:t>
            </a:r>
            <a:r>
              <a:rPr lang="ja-JP" altLang="en-US" dirty="0"/>
              <a:t>： 「死にたい」という気持ちについて、率直に尋ねる 例）「どんなときに死にたいと思ってしまうの？」</a:t>
            </a:r>
            <a:endParaRPr lang="en-US" altLang="ja-JP" dirty="0"/>
          </a:p>
          <a:p>
            <a:r>
              <a:rPr lang="en-US" altLang="ja-JP" dirty="0"/>
              <a:t>Listen</a:t>
            </a:r>
            <a:r>
              <a:rPr lang="ja-JP" altLang="en-US" dirty="0"/>
              <a:t>：絶望的な気持ちを傾聴する：死を思うほどの深刻な問題を抱えた子どもに対しては、 子どもの考えや行動を良し悪しで判断するのではなく、そうならざるを得なかった、それしか思いつかなかった状況を理解しようとすることが必要。徹底的に聴き役にまわることで、信頼関係を築き、自殺の予防につなげる。</a:t>
            </a:r>
            <a:endParaRPr lang="en-US" altLang="ja-JP" dirty="0"/>
          </a:p>
          <a:p>
            <a:r>
              <a:rPr lang="en-US" altLang="ja-JP" dirty="0"/>
              <a:t>Keep safe</a:t>
            </a:r>
            <a:r>
              <a:rPr lang="ja-JP" altLang="en-US" dirty="0"/>
              <a:t>：安全を確保する：危険と判断したら、子ども一人にしないで寄り添い、他の人に援助を求める。</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14</a:t>
            </a:fld>
            <a:endParaRPr kumimoji="1" lang="ja-JP" altLang="en-US"/>
          </a:p>
        </p:txBody>
      </p:sp>
    </p:spTree>
    <p:extLst>
      <p:ext uri="{BB962C8B-B14F-4D97-AF65-F5344CB8AC3E}">
        <p14:creationId xmlns:p14="http://schemas.microsoft.com/office/powerpoint/2010/main" val="4160099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次に、子どもの自殺の危険に対応するときの留意点です。</a:t>
            </a:r>
            <a:endParaRPr lang="en-US" altLang="ja-JP" dirty="0"/>
          </a:p>
          <a:p>
            <a:r>
              <a:rPr lang="ja-JP" altLang="en-US" dirty="0"/>
              <a:t>１） 一人で抱えこまない</a:t>
            </a:r>
            <a:endParaRPr lang="en-US" altLang="ja-JP" dirty="0"/>
          </a:p>
          <a:p>
            <a:r>
              <a:rPr lang="ja-JP" altLang="en-US" dirty="0"/>
              <a:t> 　一人の教師で抱えこまないことが大切です。チームによる対応は、多くの視点から子どもを見ることで子どもに対する理解を深め、共通理解を得る</a:t>
            </a:r>
            <a:r>
              <a:rPr lang="ja-JP" altLang="en-US" dirty="0" smtClean="0"/>
              <a:t>ことができ、教師</a:t>
            </a:r>
            <a:r>
              <a:rPr lang="ja-JP" altLang="en-US" dirty="0"/>
              <a:t>自身の不安感の軽減にもつながります。</a:t>
            </a:r>
            <a:endParaRPr lang="en-US" altLang="ja-JP" dirty="0"/>
          </a:p>
          <a:p>
            <a:r>
              <a:rPr lang="en-US" altLang="ja-JP" dirty="0"/>
              <a:t>2</a:t>
            </a:r>
            <a:r>
              <a:rPr lang="ja-JP" altLang="en-US" dirty="0"/>
              <a:t>） 急に子どもとの関係を切らない</a:t>
            </a:r>
            <a:endParaRPr lang="en-US" altLang="ja-JP" dirty="0"/>
          </a:p>
          <a:p>
            <a:r>
              <a:rPr lang="ja-JP" altLang="en-US" dirty="0"/>
              <a:t> 　子どもに親身に関わっていると、しがみつくように依存してくることも少なくありません。疲れてしまって急に関係を切ってしまうといった態度は、子どもを不安にさせます。子どもとの間には、継続的な信頼関係を築くことが大切です。</a:t>
            </a:r>
            <a:endParaRPr lang="en-US" altLang="ja-JP" dirty="0"/>
          </a:p>
          <a:p>
            <a:r>
              <a:rPr lang="en-US" altLang="ja-JP" dirty="0"/>
              <a:t>3</a:t>
            </a:r>
            <a:r>
              <a:rPr lang="ja-JP" altLang="en-US" dirty="0"/>
              <a:t>） 「秘密にしてほしい」という子どもへの対応</a:t>
            </a:r>
            <a:endParaRPr lang="en-US" altLang="ja-JP" dirty="0"/>
          </a:p>
          <a:p>
            <a:r>
              <a:rPr lang="ja-JP" altLang="en-US" dirty="0"/>
              <a:t>　子どもが「他の人には言わないで」などと訴えてくることがありますが、一人だけで見守っていくような対応は絶対に避けるべきです。子どものつらい気持ちを尊重しながら、保護者にどう伝えるかを含めて、他の教師にも相談することが大切です。</a:t>
            </a:r>
            <a:endParaRPr lang="en-US" altLang="ja-JP" dirty="0"/>
          </a:p>
          <a:p>
            <a:r>
              <a:rPr lang="en-US" altLang="ja-JP" dirty="0"/>
              <a:t>4</a:t>
            </a:r>
            <a:r>
              <a:rPr lang="ja-JP" altLang="en-US" dirty="0"/>
              <a:t>） 自傷行為への対応</a:t>
            </a:r>
            <a:endParaRPr lang="en-US" altLang="ja-JP" dirty="0"/>
          </a:p>
          <a:p>
            <a:r>
              <a:rPr lang="ja-JP" altLang="en-US" dirty="0"/>
              <a:t>　自傷行為は、将来起こるかもしれない自殺の危険を示すサインです。あわてず、しかし真剣に対応して、関係機関につなげることが大切です。子どもははじめは抵抗を示すかもしれませんが、本人の苦しい気持ちを認めるような姿勢で関わることが大切です。</a:t>
            </a:r>
            <a:endParaRPr lang="en-US" altLang="ja-JP" dirty="0"/>
          </a:p>
          <a:p>
            <a:endParaRPr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15</a:t>
            </a:fld>
            <a:endParaRPr kumimoji="1" lang="ja-JP" altLang="en-US"/>
          </a:p>
        </p:txBody>
      </p:sp>
    </p:spTree>
    <p:extLst>
      <p:ext uri="{BB962C8B-B14F-4D97-AF65-F5344CB8AC3E}">
        <p14:creationId xmlns:p14="http://schemas.microsoft.com/office/powerpoint/2010/main" val="8156987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次に、自殺予防のための校内体制と校外における連携についてです。</a:t>
            </a:r>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16</a:t>
            </a:fld>
            <a:endParaRPr kumimoji="1" lang="ja-JP" altLang="en-US"/>
          </a:p>
        </p:txBody>
      </p:sp>
    </p:spTree>
    <p:extLst>
      <p:ext uri="{BB962C8B-B14F-4D97-AF65-F5344CB8AC3E}">
        <p14:creationId xmlns:p14="http://schemas.microsoft.com/office/powerpoint/2010/main" val="1579524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自殺の危険を察知するのは、本人の訴えはもちろんですが、学校においては担任や関係教職員の気付きからです。子どもの声に気付くことができる校内体制をつくることが重要です。</a:t>
            </a:r>
            <a:endParaRPr lang="en-US" altLang="ja-JP" dirty="0"/>
          </a:p>
          <a:p>
            <a:r>
              <a:rPr lang="en-US" altLang="ja-JP" dirty="0"/>
              <a:t>1</a:t>
            </a:r>
            <a:r>
              <a:rPr lang="ja-JP" altLang="en-US" dirty="0"/>
              <a:t>）相談しやすい雰囲気づくり</a:t>
            </a:r>
            <a:endParaRPr lang="en-US" altLang="ja-JP" dirty="0"/>
          </a:p>
          <a:p>
            <a:r>
              <a:rPr lang="ja-JP" altLang="en-US" dirty="0"/>
              <a:t> 　保健室や相談室が、どの子どもも気軽に来室できる場所であることが大切です。また、教育相談週間を設けて子どもが先生と話しやすい雰囲気をつくったり、アンケートを実施して子どもや保護者の率直な声が学校に届くよう</a:t>
            </a:r>
            <a:r>
              <a:rPr lang="ja-JP" altLang="en-US" dirty="0" smtClean="0"/>
              <a:t>にしたりする</a:t>
            </a:r>
            <a:r>
              <a:rPr lang="ja-JP" altLang="en-US" dirty="0"/>
              <a:t>こと</a:t>
            </a:r>
            <a:r>
              <a:rPr lang="ja-JP" altLang="en-US" dirty="0" smtClean="0"/>
              <a:t>も考えられます。</a:t>
            </a:r>
            <a:endParaRPr lang="en-US" altLang="ja-JP" dirty="0"/>
          </a:p>
          <a:p>
            <a:r>
              <a:rPr lang="ja-JP" altLang="en-US" dirty="0"/>
              <a:t> </a:t>
            </a:r>
            <a:r>
              <a:rPr lang="en-US" altLang="ja-JP" dirty="0"/>
              <a:t>2</a:t>
            </a:r>
            <a:r>
              <a:rPr lang="ja-JP" altLang="en-US" dirty="0"/>
              <a:t>）言葉にならない声への気付き</a:t>
            </a:r>
            <a:endParaRPr lang="en-US" altLang="ja-JP" dirty="0"/>
          </a:p>
          <a:p>
            <a:r>
              <a:rPr lang="ja-JP" altLang="en-US" dirty="0"/>
              <a:t> 　子どもの心の変化や危機に、ちょっとした子どもとのやりとりや同僚との何気ない会話</a:t>
            </a:r>
            <a:r>
              <a:rPr lang="ja-JP" altLang="en-US" dirty="0" smtClean="0"/>
              <a:t>を通して</a:t>
            </a:r>
            <a:r>
              <a:rPr lang="ja-JP" altLang="en-US" dirty="0"/>
              <a:t>気付くこともあります</a:t>
            </a:r>
            <a:r>
              <a:rPr lang="ja-JP" altLang="en-US" dirty="0" smtClean="0"/>
              <a:t>。行動</a:t>
            </a:r>
            <a:r>
              <a:rPr lang="ja-JP" altLang="en-US" dirty="0"/>
              <a:t>の背後にある心の動きを</a:t>
            </a:r>
            <a:r>
              <a:rPr lang="ja-JP" altLang="en-US" dirty="0" smtClean="0"/>
              <a:t>とらえ</a:t>
            </a:r>
            <a:r>
              <a:rPr lang="ja-JP" altLang="en-US" dirty="0"/>
              <a:t>、学年会や教育相談部会などで情報共有する時間を確保することが大切です。 </a:t>
            </a:r>
            <a:endParaRPr lang="en-US" altLang="ja-JP" dirty="0"/>
          </a:p>
          <a:p>
            <a:r>
              <a:rPr lang="en-US" altLang="ja-JP" dirty="0"/>
              <a:t>3</a:t>
            </a:r>
            <a:r>
              <a:rPr lang="ja-JP" altLang="en-US" dirty="0"/>
              <a:t>）多角的な視点を生かした子ども理解</a:t>
            </a:r>
            <a:endParaRPr lang="en-US" altLang="ja-JP" dirty="0"/>
          </a:p>
          <a:p>
            <a:r>
              <a:rPr lang="ja-JP" altLang="en-US" dirty="0"/>
              <a:t> 　子どもの声に気付き援助できるのは、教師やスクールカウ ンセラーばかりではありません。子どもの問題に気付くのが、図書館司書や事務職員、 </a:t>
            </a:r>
            <a:r>
              <a:rPr lang="ja-JP" altLang="en-US" dirty="0" smtClean="0"/>
              <a:t>給食</a:t>
            </a:r>
            <a:r>
              <a:rPr lang="ja-JP" altLang="en-US" dirty="0"/>
              <a:t>調理員などの学校職員のこともあります。すべての職員が「学校全体で子どもを教育している」という認識を持って、情報共有できる体制をつくることが大切です。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17</a:t>
            </a:fld>
            <a:endParaRPr kumimoji="1" lang="ja-JP" altLang="en-US"/>
          </a:p>
        </p:txBody>
      </p:sp>
    </p:spTree>
    <p:extLst>
      <p:ext uri="{BB962C8B-B14F-4D97-AF65-F5344CB8AC3E}">
        <p14:creationId xmlns:p14="http://schemas.microsoft.com/office/powerpoint/2010/main" val="19878543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自殺予防は、校内の教育相談体制を基盤とし組織的に進めることが大切であり、そのためには、教育相談体制の見直しを行うことが求めら れます。 </a:t>
            </a:r>
            <a:endParaRPr lang="en-US" altLang="ja-JP" dirty="0"/>
          </a:p>
          <a:p>
            <a:r>
              <a:rPr lang="ja-JP" altLang="en-US" dirty="0"/>
              <a:t>　多くの学校では、</a:t>
            </a:r>
            <a:r>
              <a:rPr lang="ja-JP" altLang="en-US" dirty="0" smtClean="0"/>
              <a:t>生徒課や</a:t>
            </a:r>
            <a:r>
              <a:rPr lang="ja-JP" altLang="en-US" dirty="0"/>
              <a:t>教育</a:t>
            </a:r>
            <a:r>
              <a:rPr lang="ja-JP" altLang="en-US" dirty="0" smtClean="0"/>
              <a:t>相談室など</a:t>
            </a:r>
            <a:r>
              <a:rPr lang="ja-JP" altLang="en-US" dirty="0"/>
              <a:t>、子どもが悩みや問題を抱えたときに対応するための組織がすでに存在しています。新たな校内体制をつくるよりも、これらの組織を自殺予防の視点から見直すこと</a:t>
            </a:r>
            <a:r>
              <a:rPr lang="ja-JP" altLang="en-US" dirty="0" smtClean="0"/>
              <a:t>が有効です</a:t>
            </a:r>
            <a:r>
              <a:rPr lang="ja-JP" altLang="en-US" dirty="0"/>
              <a:t>。既存の教育相談体制が</a:t>
            </a:r>
            <a:r>
              <a:rPr lang="ja-JP" altLang="en-US" dirty="0" smtClean="0"/>
              <a:t>、効果的に</a:t>
            </a:r>
            <a:r>
              <a:rPr lang="ja-JP" altLang="en-US" dirty="0"/>
              <a:t>機能するようにするためのチェックポイントを紹介します。</a:t>
            </a:r>
            <a:endParaRPr lang="en-US" altLang="ja-JP" dirty="0"/>
          </a:p>
          <a:p>
            <a:endParaRPr lang="en-US" altLang="ja-JP" dirty="0"/>
          </a:p>
          <a:p>
            <a:r>
              <a:rPr lang="ja-JP" altLang="en-US" dirty="0"/>
              <a:t>①問題に気付いた人が、問題を全体に投げかけられる雰囲気がありますか？</a:t>
            </a:r>
            <a:endParaRPr lang="en-US" altLang="ja-JP" dirty="0"/>
          </a:p>
          <a:p>
            <a:r>
              <a:rPr lang="ja-JP" altLang="en-US" dirty="0"/>
              <a:t>　子どもの問題に気付いた人が、職員室の近くの席の人同士で気付いたことを</a:t>
            </a:r>
            <a:r>
              <a:rPr lang="ja-JP" altLang="en-US" dirty="0" smtClean="0"/>
              <a:t>話し合ったり</a:t>
            </a:r>
            <a:r>
              <a:rPr lang="ja-JP" altLang="en-US" dirty="0"/>
              <a:t>、学年会や職員会議で話題として</a:t>
            </a:r>
            <a:r>
              <a:rPr lang="ja-JP" altLang="en-US" dirty="0" smtClean="0"/>
              <a:t>取りあげたりするような</a:t>
            </a:r>
            <a:r>
              <a:rPr lang="ja-JP" altLang="en-US" dirty="0"/>
              <a:t>雰囲気があることが大切です。</a:t>
            </a:r>
            <a:endParaRPr lang="en-US" altLang="ja-JP" dirty="0"/>
          </a:p>
          <a:p>
            <a:r>
              <a:rPr lang="ja-JP" altLang="en-US" dirty="0"/>
              <a:t>②教育相談担当者と養護教諭が連携の中心になっていますか？</a:t>
            </a:r>
            <a:endParaRPr lang="en-US" altLang="ja-JP" dirty="0"/>
          </a:p>
          <a:p>
            <a:r>
              <a:rPr lang="ja-JP" altLang="en-US" dirty="0"/>
              <a:t>　教育相談担当者と養護教諭が連携して、日常の子どもの生活状況や心身の問題についての理解を進めることが大切です。</a:t>
            </a:r>
            <a:endParaRPr lang="en-US" altLang="ja-JP" dirty="0"/>
          </a:p>
          <a:p>
            <a:r>
              <a:rPr lang="ja-JP" altLang="en-US" dirty="0"/>
              <a:t>③教育相談担当者と生徒指導担当者との連携はとれていますか？</a:t>
            </a:r>
            <a:endParaRPr lang="en-US" altLang="ja-JP" dirty="0"/>
          </a:p>
          <a:p>
            <a:r>
              <a:rPr lang="ja-JP" altLang="en-US" dirty="0"/>
              <a:t>　反社会的な問題行動を示す子どもの背後にも自殺の危険は潜んでいます。心の危機が外向化するか内向化するかは紙一重です。生徒指導部と密接に連携し、積極的に関わる必要があります。</a:t>
            </a:r>
            <a:endParaRPr lang="en-US" altLang="ja-JP" dirty="0"/>
          </a:p>
          <a:p>
            <a:r>
              <a:rPr lang="ja-JP" altLang="en-US" dirty="0"/>
              <a:t>④</a:t>
            </a:r>
            <a:r>
              <a:rPr lang="en-US" altLang="ja-JP" dirty="0"/>
              <a:t> </a:t>
            </a:r>
            <a:r>
              <a:rPr lang="ja-JP" altLang="en-US" dirty="0"/>
              <a:t>一人で抱え込まずに、チームで支援する体制になっていますか？</a:t>
            </a:r>
            <a:endParaRPr lang="en-US" altLang="ja-JP" dirty="0"/>
          </a:p>
          <a:p>
            <a:r>
              <a:rPr lang="ja-JP" altLang="en-US" dirty="0"/>
              <a:t>　自殺のような深刻な問題には単独の力で立ち向かうことはできません。チームで組織的に対応することによって、</a:t>
            </a:r>
            <a:r>
              <a:rPr lang="ja-JP" altLang="en-US" dirty="0" smtClean="0"/>
              <a:t>より安全</a:t>
            </a:r>
            <a:r>
              <a:rPr lang="ja-JP" altLang="en-US" dirty="0"/>
              <a:t>で丁寧な関わりが可能になります。</a:t>
            </a:r>
            <a:r>
              <a:rPr lang="en-US" altLang="ja-JP" dirty="0"/>
              <a:t/>
            </a:r>
            <a:br>
              <a:rPr lang="en-US" altLang="ja-JP" dirty="0"/>
            </a:br>
            <a:r>
              <a:rPr lang="ja-JP" altLang="en-US" dirty="0"/>
              <a:t>⑤話し合いが継続的に行われるようなシステムができていますか？</a:t>
            </a:r>
            <a:endParaRPr lang="en-US" altLang="ja-JP" dirty="0"/>
          </a:p>
          <a:p>
            <a:r>
              <a:rPr lang="ja-JP" altLang="en-US" dirty="0"/>
              <a:t>　定期的に生徒指導連絡会や情報交換会などを実施し、管理職・生徒指導主事（担当者）・ 教育相談主任（担当者）・学年主任・養護教諭などで情報の共有を図ることが大切です。</a:t>
            </a:r>
            <a:endParaRPr lang="en-US" altLang="ja-JP" dirty="0"/>
          </a:p>
          <a:p>
            <a:r>
              <a:rPr lang="ja-JP" altLang="en-US" dirty="0"/>
              <a:t>⑥事例検討会を実施していますか？</a:t>
            </a:r>
            <a:endParaRPr lang="en-US" altLang="ja-JP" dirty="0"/>
          </a:p>
          <a:p>
            <a:r>
              <a:rPr lang="ja-JP" altLang="en-US" dirty="0"/>
              <a:t>　自殺に関する問題意識を校内で共有するためには、定期的に事例検討会を実施し、子ども理解と問題への対応についての検討を重ねることが大切です。</a:t>
            </a:r>
            <a:endParaRPr lang="en-US" altLang="ja-JP" dirty="0"/>
          </a:p>
          <a:p>
            <a:r>
              <a:rPr lang="ja-JP" altLang="en-US" dirty="0"/>
              <a:t>⑦スクールカウンセラーや学校医との連携はとれていますか？</a:t>
            </a:r>
            <a:endParaRPr lang="en-US" altLang="ja-JP" dirty="0"/>
          </a:p>
          <a:p>
            <a:r>
              <a:rPr lang="ja-JP" altLang="en-US" dirty="0"/>
              <a:t>　スクールカウンセラーや学校医を、日頃から子どもが心を許して相談できる存在として、 また自殺などの危機対応においては心のケアを行う中心として、校内体制に位置付け十分な連携を図ることが大切です。</a:t>
            </a:r>
            <a:endParaRPr lang="en-US" altLang="ja-JP" dirty="0"/>
          </a:p>
          <a:p>
            <a:r>
              <a:rPr lang="ja-JP" altLang="en-US" dirty="0"/>
              <a:t>⑧学校内だけで対応するのでなく、専門機関を積極的に活用していますか？</a:t>
            </a:r>
            <a:endParaRPr lang="en-US" altLang="ja-JP" dirty="0"/>
          </a:p>
          <a:p>
            <a:r>
              <a:rPr lang="ja-JP" altLang="en-US" dirty="0"/>
              <a:t>　子どもの問題が深刻化、多様化していくなかで、学校・家庭・地域が一体となって子どもへの支援を進める必要性が高まっています。学校が 中心となって、地域の専門機関との連携を進めていくことが大切です。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18</a:t>
            </a:fld>
            <a:endParaRPr kumimoji="1" lang="ja-JP" altLang="en-US"/>
          </a:p>
        </p:txBody>
      </p:sp>
    </p:spTree>
    <p:extLst>
      <p:ext uri="{BB962C8B-B14F-4D97-AF65-F5344CB8AC3E}">
        <p14:creationId xmlns:p14="http://schemas.microsoft.com/office/powerpoint/2010/main" val="2688884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また</a:t>
            </a:r>
            <a:r>
              <a:rPr lang="ja-JP" altLang="en-US" dirty="0" smtClean="0"/>
              <a:t>、自殺の予告や</a:t>
            </a:r>
            <a:r>
              <a:rPr lang="ja-JP" altLang="en-US" dirty="0" err="1" smtClean="0"/>
              <a:t>ほの</a:t>
            </a:r>
            <a:r>
              <a:rPr lang="ja-JP" altLang="en-US" dirty="0" smtClean="0"/>
              <a:t>めかしなど自殺</a:t>
            </a:r>
            <a:r>
              <a:rPr lang="ja-JP" altLang="en-US" dirty="0"/>
              <a:t>の危機に備えて、校長を含む管理職、生徒指導主事（担当者）、教育相談主任（担当者）、 学年主任、保健主事、養護教諭、</a:t>
            </a:r>
            <a:r>
              <a:rPr lang="ja-JP" altLang="en-US" dirty="0" smtClean="0"/>
              <a:t>スクールカウンセラー</a:t>
            </a:r>
            <a:r>
              <a:rPr lang="ja-JP" altLang="en-US" dirty="0"/>
              <a:t>などからなる「危機対応チーム」を組織しておくことがことが重要です。自殺の危険が高まったり、自殺未遂が生じた場合には、危機対応チームのメンバーに、担任や部活動顧問などを加え、情報の共有、役割分担、</a:t>
            </a:r>
            <a:r>
              <a:rPr lang="ja-JP" altLang="en-US"/>
              <a:t>基本</a:t>
            </a:r>
            <a:r>
              <a:rPr lang="ja-JP" altLang="en-US" smtClean="0"/>
              <a:t>方針の</a:t>
            </a:r>
            <a:r>
              <a:rPr lang="ja-JP" altLang="en-US" dirty="0"/>
              <a:t>決定などを行います。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19</a:t>
            </a:fld>
            <a:endParaRPr kumimoji="1" lang="ja-JP" altLang="en-US"/>
          </a:p>
        </p:txBody>
      </p:sp>
    </p:spTree>
    <p:extLst>
      <p:ext uri="{BB962C8B-B14F-4D97-AF65-F5344CB8AC3E}">
        <p14:creationId xmlns:p14="http://schemas.microsoft.com/office/powerpoint/2010/main" val="77596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この研修のゴールを確認します。</a:t>
            </a:r>
            <a:endParaRPr kumimoji="1" lang="en-US" altLang="ja-JP" dirty="0"/>
          </a:p>
          <a:p>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「子どもの自殺の実態を知る」こと。</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r>
              <a:rPr lang="ja-JP" altLang="en-US" dirty="0" smtClean="0"/>
              <a:t>自殺の</a:t>
            </a:r>
            <a:r>
              <a:rPr lang="ja-JP" altLang="en-US" dirty="0"/>
              <a:t>サインや対応の原則を知る」こと。</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a:t>
            </a:r>
            <a:r>
              <a:rPr kumimoji="1" lang="ja-JP" altLang="en-US" dirty="0"/>
              <a:t>自殺予防の</a:t>
            </a:r>
            <a:r>
              <a:rPr lang="ja-JP" altLang="en-US" dirty="0"/>
              <a:t>ための校内体制と校外における連携について知る」こと。</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以上、３点です。</a:t>
            </a:r>
            <a:endParaRPr kumimoji="1"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a:t>
            </a:fld>
            <a:endParaRPr kumimoji="1" lang="ja-JP" altLang="en-US"/>
          </a:p>
        </p:txBody>
      </p:sp>
    </p:spTree>
    <p:extLst>
      <p:ext uri="{BB962C8B-B14F-4D97-AF65-F5344CB8AC3E}">
        <p14:creationId xmlns:p14="http://schemas.microsoft.com/office/powerpoint/2010/main" val="23083180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a:t>
            </a:r>
            <a:r>
              <a:rPr lang="ja-JP" altLang="en-US" dirty="0" smtClean="0"/>
              <a:t>自殺の予告や</a:t>
            </a:r>
            <a:r>
              <a:rPr lang="ja-JP" altLang="en-US" dirty="0" err="1" smtClean="0"/>
              <a:t>ほの</a:t>
            </a:r>
            <a:r>
              <a:rPr lang="ja-JP" altLang="en-US" dirty="0" smtClean="0"/>
              <a:t>めかしなど自殺</a:t>
            </a:r>
            <a:r>
              <a:rPr lang="ja-JP" altLang="en-US" dirty="0"/>
              <a:t>の</a:t>
            </a:r>
            <a:r>
              <a:rPr lang="ja-JP" altLang="en-US" dirty="0" smtClean="0"/>
              <a:t>危機、自殺未遂へ</a:t>
            </a:r>
            <a:r>
              <a:rPr lang="ja-JP" altLang="en-US" dirty="0"/>
              <a:t>の対応の流れを示しました。 実施にあたっては、対応の方針や役割分担に基づき、緊密に「報告・連絡・相談」を行うこ とが重要です。また、情報は不十分、不完全であるという前提で希望的観測を慎むとともに、必要な対応を先送りせずに迅速な対応を組織的に進めることが大切です。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20</a:t>
            </a:fld>
            <a:endParaRPr kumimoji="1" lang="ja-JP" altLang="en-US"/>
          </a:p>
        </p:txBody>
      </p:sp>
    </p:spTree>
    <p:extLst>
      <p:ext uri="{BB962C8B-B14F-4D97-AF65-F5344CB8AC3E}">
        <p14:creationId xmlns:p14="http://schemas.microsoft.com/office/powerpoint/2010/main" val="4180740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自殺予防のためには、校外においても子どもを支える上で適切な協力体制を築く必要があり、学校、家庭、医療機関の連携が欠かせません。</a:t>
            </a:r>
            <a:endParaRPr kumimoji="1" lang="en-US" altLang="ja-JP" dirty="0"/>
          </a:p>
          <a:p>
            <a:r>
              <a:rPr kumimoji="1" lang="ja-JP" altLang="en-US" dirty="0"/>
              <a:t>　教師が子どもの自殺の危険に気付いて</a:t>
            </a:r>
            <a:r>
              <a:rPr kumimoji="1" lang="ja-JP" altLang="en-US" dirty="0" smtClean="0"/>
              <a:t>、家庭に</a:t>
            </a:r>
            <a:r>
              <a:rPr kumimoji="1" lang="ja-JP" altLang="en-US" dirty="0"/>
              <a:t>連絡</a:t>
            </a:r>
            <a:r>
              <a:rPr kumimoji="1" lang="ja-JP" altLang="en-US" dirty="0" smtClean="0"/>
              <a:t>した際、</a:t>
            </a:r>
            <a:r>
              <a:rPr kumimoji="1" lang="ja-JP" altLang="en-US" dirty="0"/>
              <a:t>時には、「大げさに考えすぎだ」</a:t>
            </a:r>
            <a:r>
              <a:rPr kumimoji="1" lang="ja-JP" altLang="en-US" dirty="0" smtClean="0"/>
              <a:t>「家庭の</a:t>
            </a:r>
            <a:r>
              <a:rPr kumimoji="1" lang="ja-JP" altLang="en-US" dirty="0"/>
              <a:t>プライバシーに踏み込まないでほしい」などと、拒否的な態度を</a:t>
            </a:r>
            <a:r>
              <a:rPr kumimoji="1" lang="ja-JP" altLang="en-US" dirty="0" smtClean="0"/>
              <a:t>取られることもあります。</a:t>
            </a:r>
            <a:r>
              <a:rPr kumimoji="1" lang="ja-JP" altLang="en-US" dirty="0"/>
              <a:t>このような場合であっても粘り強く家庭に働きかける必要があります。守るべきはあくまでも子ども自身であり、学校</a:t>
            </a:r>
            <a:r>
              <a:rPr kumimoji="1" lang="ja-JP" altLang="en-US" dirty="0" smtClean="0"/>
              <a:t>が家庭と</a:t>
            </a:r>
            <a:r>
              <a:rPr kumimoji="1" lang="ja-JP" altLang="en-US" dirty="0"/>
              <a:t>協力して、子どもを守っていくのだという姿勢を伝え続けていくことが大切です。必要に応じて、スクールソーシャルワーカーを活用し、家庭と医療機関</a:t>
            </a:r>
            <a:r>
              <a:rPr kumimoji="1" lang="ja-JP" altLang="en-US" dirty="0" smtClean="0"/>
              <a:t>などの関係機関とを</a:t>
            </a:r>
            <a:r>
              <a:rPr kumimoji="1" lang="ja-JP" altLang="en-US" dirty="0"/>
              <a:t>つなぐなど、保護者への働きかけを行うことも考えられます。</a:t>
            </a:r>
            <a:endParaRPr kumimoji="1" lang="en-US" altLang="ja-JP" dirty="0"/>
          </a:p>
          <a:p>
            <a:r>
              <a:rPr kumimoji="1" lang="ja-JP" altLang="en-US" dirty="0"/>
              <a:t>　また、中高校生くらいの年代になると、さまざまな心の病を発病していて、それが自殺の危険と結びついている場合があります。深刻な自殺願望を訴えたり、実際に自分の身体を傷つけたりするといった行為に及んだ場合には、子どもを専門の医療機関など関係機関につないで、診断や治療が受けられるようにする必要があります。さらに、自殺未遂をした子どもが入院治療を終えて学校に戻ってくるとき、心の病を抱えた子どもをどのように支えるかといった点についても、担当医の助言が必要です。その場合、担当医と連絡をとる際に、</a:t>
            </a:r>
            <a:r>
              <a:rPr kumimoji="1" lang="ja-JP" altLang="en-US"/>
              <a:t>本人</a:t>
            </a:r>
            <a:r>
              <a:rPr kumimoji="1" lang="ja-JP" altLang="en-US" smtClean="0"/>
              <a:t>や保護者に</a:t>
            </a:r>
            <a:r>
              <a:rPr kumimoji="1" lang="ja-JP" altLang="en-US" dirty="0"/>
              <a:t>同意をとっておかなければなりません。</a:t>
            </a:r>
            <a:endParaRPr kumimoji="1" lang="en-US" altLang="ja-JP" dirty="0"/>
          </a:p>
          <a:p>
            <a:r>
              <a:rPr kumimoji="1" lang="ja-JP" altLang="en-US" dirty="0"/>
              <a:t>　自殺予防にはさまざまな領域の人々との協力関係が重要です。ひとりだけで自殺の危険の高い子どもを支えることはできませんし、他の人にその責任を押しつけてしまって済むというものでもありません。学校、家庭、医療機関等がそれぞれの立場で協力して、子どもが危機を乗り越える援助をする必要があります。自分たちができること、できないこと、してはいけないことなど、能力と限界を見きわめながら、子どもを守るという視点を忘れずに、協力体制を築くことが大切です。</a:t>
            </a:r>
            <a:endParaRPr kumimoji="1" lang="en-US" altLang="ja-JP" dirty="0"/>
          </a:p>
          <a:p>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21</a:t>
            </a:fld>
            <a:endParaRPr kumimoji="1" lang="ja-JP" altLang="en-US"/>
          </a:p>
        </p:txBody>
      </p:sp>
    </p:spTree>
    <p:extLst>
      <p:ext uri="{BB962C8B-B14F-4D97-AF65-F5344CB8AC3E}">
        <p14:creationId xmlns:p14="http://schemas.microsoft.com/office/powerpoint/2010/main" val="10945658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まず、子どもの自殺の実態について説明します。</a:t>
            </a: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3</a:t>
            </a:fld>
            <a:endParaRPr kumimoji="1" lang="ja-JP" altLang="en-US"/>
          </a:p>
        </p:txBody>
      </p:sp>
    </p:spTree>
    <p:extLst>
      <p:ext uri="{BB962C8B-B14F-4D97-AF65-F5344CB8AC3E}">
        <p14:creationId xmlns:p14="http://schemas.microsoft.com/office/powerpoint/2010/main" val="15795243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このグラフは、自殺者数と</a:t>
            </a:r>
            <a:r>
              <a:rPr kumimoji="1" lang="ja-JP" altLang="en-US" dirty="0" smtClean="0"/>
              <a:t>交通事故死者数</a:t>
            </a:r>
            <a:r>
              <a:rPr kumimoji="1" lang="ja-JP" altLang="en-US" dirty="0"/>
              <a:t>の比較したものです。近年、両方とも減ってきてはいますが、交通事故死者の約６倍の人が自殺で命を落とされており、全国で毎日約６０人が自殺でなくなっていることになります。</a:t>
            </a:r>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4</a:t>
            </a:fld>
            <a:endParaRPr kumimoji="1" lang="ja-JP" altLang="en-US"/>
          </a:p>
        </p:txBody>
      </p:sp>
    </p:spTree>
    <p:extLst>
      <p:ext uri="{BB962C8B-B14F-4D97-AF65-F5344CB8AC3E}">
        <p14:creationId xmlns:p14="http://schemas.microsoft.com/office/powerpoint/2010/main" val="2943895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世界では年間約８０万人が自殺で亡</a:t>
            </a:r>
            <a:r>
              <a:rPr lang="ja-JP" altLang="en-US" dirty="0" err="1"/>
              <a:t>くなっ</a:t>
            </a:r>
            <a:r>
              <a:rPr lang="ja-JP" altLang="en-US" dirty="0"/>
              <a:t> </a:t>
            </a:r>
            <a:r>
              <a:rPr lang="ja-JP" altLang="en-US" dirty="0" err="1"/>
              <a:t>て</a:t>
            </a:r>
            <a:r>
              <a:rPr lang="ja-JP" altLang="en-US" dirty="0"/>
              <a:t>いるそうですが、Ｇ８（主要国首脳会議８カ国）の中でも日本の自殺率はロシアに次いで極めて高い値を示しています。</a:t>
            </a:r>
            <a:endParaRPr kumimoji="1" lang="en-US" altLang="ja-JP"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5</a:t>
            </a:fld>
            <a:endParaRPr kumimoji="1" lang="ja-JP" altLang="en-US"/>
          </a:p>
        </p:txBody>
      </p:sp>
    </p:spTree>
    <p:extLst>
      <p:ext uri="{BB962C8B-B14F-4D97-AF65-F5344CB8AC3E}">
        <p14:creationId xmlns:p14="http://schemas.microsoft.com/office/powerpoint/2010/main" val="28979398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これは、１０代から３０代の死因を第３位までまとめたものですが、どの年齢層でも、自殺は死因の上位に位置 しており、</a:t>
            </a:r>
            <a:r>
              <a:rPr lang="en-US" altLang="ja-JP" dirty="0"/>
              <a:t>15〜39</a:t>
            </a:r>
            <a:r>
              <a:rPr lang="ja-JP" altLang="en-US" dirty="0"/>
              <a:t>歳</a:t>
            </a:r>
            <a:r>
              <a:rPr lang="ja-JP" altLang="en-US" dirty="0" smtClean="0"/>
              <a:t>までの</a:t>
            </a:r>
            <a:r>
              <a:rPr lang="ja-JP" altLang="en-US" dirty="0"/>
              <a:t>死因の第１位は自殺となっています。若者で亡くなる人の多くは、自殺が原因というのが日本の状況ですが、こうした状況は先進国と言われる国では日本だけだと言われています。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6</a:t>
            </a:fld>
            <a:endParaRPr kumimoji="1" lang="ja-JP" altLang="en-US"/>
          </a:p>
        </p:txBody>
      </p:sp>
    </p:spTree>
    <p:extLst>
      <p:ext uri="{BB962C8B-B14F-4D97-AF65-F5344CB8AC3E}">
        <p14:creationId xmlns:p14="http://schemas.microsoft.com/office/powerpoint/2010/main" val="2119419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　これは、中高生の自殺者数の推移です。全体の自殺者数は減少傾向ですが、</a:t>
            </a:r>
            <a:r>
              <a:rPr kumimoji="1" lang="ja-JP" altLang="en-US" dirty="0" smtClean="0"/>
              <a:t>中高生については、平成</a:t>
            </a:r>
            <a:r>
              <a:rPr kumimoji="1" lang="ja-JP" altLang="en-US" dirty="0"/>
              <a:t>２３年</a:t>
            </a:r>
            <a:r>
              <a:rPr kumimoji="1" lang="ja-JP" altLang="en-US" dirty="0" smtClean="0"/>
              <a:t>以降、３００人を下回る年はありません。</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7</a:t>
            </a:fld>
            <a:endParaRPr kumimoji="1" lang="ja-JP" altLang="en-US"/>
          </a:p>
        </p:txBody>
      </p:sp>
    </p:spTree>
    <p:extLst>
      <p:ext uri="{BB962C8B-B14F-4D97-AF65-F5344CB8AC3E}">
        <p14:creationId xmlns:p14="http://schemas.microsoft.com/office/powerpoint/2010/main" val="3053759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a:t>
            </a:r>
            <a:r>
              <a:rPr lang="en-US" altLang="ja-JP" sz="1200" dirty="0" smtClean="0">
                <a:latin typeface="+mn-ea"/>
                <a:ea typeface="+mn-ea"/>
              </a:rPr>
              <a:t>18</a:t>
            </a:r>
            <a:r>
              <a:rPr lang="ja-JP" altLang="en-US" sz="1200" dirty="0" smtClean="0">
                <a:latin typeface="+mn-ea"/>
                <a:ea typeface="+mn-ea"/>
              </a:rPr>
              <a:t>歳以下の自殺者について、過去約</a:t>
            </a:r>
            <a:r>
              <a:rPr lang="en-US" altLang="ja-JP" sz="1200" dirty="0" smtClean="0">
                <a:latin typeface="+mn-ea"/>
                <a:ea typeface="+mn-ea"/>
              </a:rPr>
              <a:t>40</a:t>
            </a:r>
            <a:r>
              <a:rPr lang="ja-JP" altLang="en-US" sz="1200" dirty="0" smtClean="0">
                <a:latin typeface="+mn-ea"/>
                <a:ea typeface="+mn-ea"/>
              </a:rPr>
              <a:t>年間の日別自殺者数をみると、９月１日に最も自殺者数が多くなっています。また、新年度開始時やゴールデンウイーク明けも自殺者が増える傾向にあります。こうした時期は児童生徒にとって生活環境等が大きくかわる契機になりやすく、プレッシャーや精神的動揺が生じやすいと考えられます。また、</a:t>
            </a:r>
            <a:r>
              <a:rPr lang="ja-JP" altLang="en-US" sz="1200" smtClean="0">
                <a:latin typeface="+mn-ea"/>
                <a:ea typeface="+mn-ea"/>
              </a:rPr>
              <a:t>近年は</a:t>
            </a:r>
            <a:r>
              <a:rPr lang="ja-JP" altLang="en-US" sz="1200" dirty="0" smtClean="0">
                <a:latin typeface="+mn-ea"/>
                <a:ea typeface="+mn-ea"/>
              </a:rPr>
              <a:t>２</a:t>
            </a:r>
            <a:r>
              <a:rPr lang="ja-JP" altLang="en-US" sz="1200" smtClean="0">
                <a:latin typeface="+mn-ea"/>
                <a:ea typeface="+mn-ea"/>
              </a:rPr>
              <a:t>学期</a:t>
            </a:r>
            <a:r>
              <a:rPr lang="ja-JP" altLang="en-US" sz="1200" dirty="0" smtClean="0">
                <a:latin typeface="+mn-ea"/>
                <a:ea typeface="+mn-ea"/>
              </a:rPr>
              <a:t>の開始が早まる傾向にあり、夏休み後半から気になる生徒等に対してアンテナを高くしておく必要があります。</a:t>
            </a:r>
            <a:endParaRPr kumimoji="1" lang="ja-JP" altLang="en-US" sz="1200" dirty="0">
              <a:latin typeface="+mn-ea"/>
              <a:ea typeface="+mn-ea"/>
            </a:endParaRPr>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8</a:t>
            </a:fld>
            <a:endParaRPr kumimoji="1" lang="ja-JP" altLang="en-US"/>
          </a:p>
        </p:txBody>
      </p:sp>
    </p:spTree>
    <p:extLst>
      <p:ext uri="{BB962C8B-B14F-4D97-AF65-F5344CB8AC3E}">
        <p14:creationId xmlns:p14="http://schemas.microsoft.com/office/powerpoint/2010/main" val="1798160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子どもの自傷行為の実態についてですが、自分の身体を傷つける中・高校生は男女で差があるものの、全体では</a:t>
            </a:r>
            <a:r>
              <a:rPr lang="en-US" altLang="ja-JP" dirty="0"/>
              <a:t>10</a:t>
            </a:r>
            <a:r>
              <a:rPr lang="ja-JP" altLang="en-US" dirty="0"/>
              <a:t>％前後という調査結果となっています</a:t>
            </a:r>
            <a:r>
              <a:rPr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FD73B4D0-C698-486F-92BC-F2C23A7D3701}" type="slidenum">
              <a:rPr kumimoji="1" lang="ja-JP" altLang="en-US" smtClean="0"/>
              <a:t>9</a:t>
            </a:fld>
            <a:endParaRPr kumimoji="1" lang="ja-JP" altLang="en-US"/>
          </a:p>
        </p:txBody>
      </p:sp>
    </p:spTree>
    <p:extLst>
      <p:ext uri="{BB962C8B-B14F-4D97-AF65-F5344CB8AC3E}">
        <p14:creationId xmlns:p14="http://schemas.microsoft.com/office/powerpoint/2010/main" val="178700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694373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110260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89425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29873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35859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5476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87496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40931914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641890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184117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07B3F9B-56C6-4F55-813C-E8B4897A5EC0}" type="datetimeFigureOut">
              <a:rPr kumimoji="1" lang="ja-JP" altLang="en-US" smtClean="0"/>
              <a:t>2022/7/12</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2011249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7B3F9B-56C6-4F55-813C-E8B4897A5EC0}" type="datetimeFigureOut">
              <a:rPr kumimoji="1" lang="ja-JP" altLang="en-US" smtClean="0"/>
              <a:t>2022/7/12</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2644BF-D764-4E5F-9D83-1672F91FA8BD}" type="slidenum">
              <a:rPr kumimoji="1" lang="ja-JP" altLang="en-US" smtClean="0"/>
              <a:t>‹#›</a:t>
            </a:fld>
            <a:endParaRPr kumimoji="1" lang="ja-JP" altLang="en-US"/>
          </a:p>
        </p:txBody>
      </p:sp>
    </p:spTree>
    <p:extLst>
      <p:ext uri="{BB962C8B-B14F-4D97-AF65-F5344CB8AC3E}">
        <p14:creationId xmlns:p14="http://schemas.microsoft.com/office/powerpoint/2010/main" val="30230238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85891" y="2204864"/>
            <a:ext cx="7772400" cy="1470025"/>
          </a:xfrm>
        </p:spPr>
        <p:txBody>
          <a:bodyPr>
            <a:normAutofit/>
          </a:bodyPr>
          <a:lstStyle/>
          <a:p>
            <a:r>
              <a:rPr kumimoji="1" lang="ja-JP" altLang="en-US" dirty="0"/>
              <a:t>自殺予防教育校内研修①</a:t>
            </a:r>
            <a:r>
              <a:rPr kumimoji="1" lang="en-US" altLang="ja-JP" dirty="0"/>
              <a:t/>
            </a:r>
            <a:br>
              <a:rPr kumimoji="1" lang="en-US" altLang="ja-JP" dirty="0"/>
            </a:br>
            <a:r>
              <a:rPr lang="ja-JP" altLang="en-US" sz="3200" dirty="0"/>
              <a:t>～自殺予防の基礎知識～</a:t>
            </a:r>
            <a:endParaRPr kumimoji="1" lang="ja-JP" altLang="en-US" sz="3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466803"/>
            <a:ext cx="1410027" cy="112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6948264" y="5589240"/>
            <a:ext cx="1728192" cy="523220"/>
          </a:xfrm>
          <a:prstGeom prst="rect">
            <a:avLst/>
          </a:prstGeom>
          <a:noFill/>
        </p:spPr>
        <p:txBody>
          <a:bodyPr wrap="square" rtlCol="0">
            <a:spAutoFit/>
          </a:bodyPr>
          <a:lstStyle/>
          <a:p>
            <a:r>
              <a:rPr kumimoji="1" lang="ja-JP" altLang="en-US" sz="1400" dirty="0"/>
              <a:t>岡山県人権啓発　</a:t>
            </a:r>
            <a:endParaRPr kumimoji="1" lang="en-US" altLang="ja-JP" sz="1400" dirty="0"/>
          </a:p>
          <a:p>
            <a:r>
              <a:rPr lang="ja-JP" altLang="en-US" sz="1400" dirty="0"/>
              <a:t>　　　</a:t>
            </a:r>
            <a:r>
              <a:rPr kumimoji="1" lang="ja-JP" altLang="en-US" sz="1400" dirty="0"/>
              <a:t>シンボルマーク</a:t>
            </a:r>
            <a:endParaRPr kumimoji="1" lang="en-US" altLang="ja-JP" sz="1400" dirty="0"/>
          </a:p>
        </p:txBody>
      </p:sp>
      <p:sp>
        <p:nvSpPr>
          <p:cNvPr id="3" name="スライド番号プレースホルダー 2"/>
          <p:cNvSpPr>
            <a:spLocks noGrp="1"/>
          </p:cNvSpPr>
          <p:nvPr>
            <p:ph type="sldNum" sz="quarter" idx="12"/>
          </p:nvPr>
        </p:nvSpPr>
        <p:spPr/>
        <p:txBody>
          <a:bodyPr/>
          <a:lstStyle/>
          <a:p>
            <a:fld id="{712644BF-D764-4E5F-9D83-1672F91FA8BD}" type="slidenum">
              <a:rPr kumimoji="1" lang="ja-JP" altLang="en-US" smtClean="0"/>
              <a:t>1</a:t>
            </a:fld>
            <a:endParaRPr kumimoji="1" lang="ja-JP" altLang="en-US"/>
          </a:p>
        </p:txBody>
      </p:sp>
    </p:spTree>
    <p:extLst>
      <p:ext uri="{BB962C8B-B14F-4D97-AF65-F5344CB8AC3E}">
        <p14:creationId xmlns:p14="http://schemas.microsoft.com/office/powerpoint/2010/main" val="1938939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74638"/>
            <a:ext cx="8712968" cy="1143000"/>
          </a:xfrm>
        </p:spPr>
        <p:txBody>
          <a:bodyPr>
            <a:noAutofit/>
          </a:bodyPr>
          <a:lstStyle/>
          <a:p>
            <a:r>
              <a:rPr kumimoji="1" lang="ja-JP" altLang="en-US" sz="4000" dirty="0"/>
              <a:t>「死にたい」と思ったことのある</a:t>
            </a:r>
            <a:r>
              <a:rPr kumimoji="1" lang="en-US" altLang="ja-JP" sz="4000" dirty="0"/>
              <a:t/>
            </a:r>
            <a:br>
              <a:rPr kumimoji="1" lang="en-US" altLang="ja-JP" sz="4000" dirty="0"/>
            </a:br>
            <a:r>
              <a:rPr kumimoji="1" lang="ja-JP" altLang="en-US" sz="4000" dirty="0"/>
              <a:t>子どもの</a:t>
            </a:r>
            <a:r>
              <a:rPr lang="ja-JP" altLang="en-US" sz="4000" dirty="0"/>
              <a:t>割合</a:t>
            </a:r>
            <a:endParaRPr kumimoji="1" lang="ja-JP" altLang="en-US" sz="4000" dirty="0"/>
          </a:p>
        </p:txBody>
      </p:sp>
      <p:graphicFrame>
        <p:nvGraphicFramePr>
          <p:cNvPr id="4" name="グラフ 3"/>
          <p:cNvGraphicFramePr>
            <a:graphicFrameLocks/>
          </p:cNvGraphicFramePr>
          <p:nvPr>
            <p:extLst>
              <p:ext uri="{D42A27DB-BD31-4B8C-83A1-F6EECF244321}">
                <p14:modId xmlns:p14="http://schemas.microsoft.com/office/powerpoint/2010/main" val="3730017951"/>
              </p:ext>
            </p:extLst>
          </p:nvPr>
        </p:nvGraphicFramePr>
        <p:xfrm>
          <a:off x="251520" y="1628800"/>
          <a:ext cx="4464496" cy="45365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グラフ 4"/>
          <p:cNvGraphicFramePr>
            <a:graphicFrameLocks/>
          </p:cNvGraphicFramePr>
          <p:nvPr>
            <p:extLst>
              <p:ext uri="{D42A27DB-BD31-4B8C-83A1-F6EECF244321}">
                <p14:modId xmlns:p14="http://schemas.microsoft.com/office/powerpoint/2010/main" val="44956010"/>
              </p:ext>
            </p:extLst>
          </p:nvPr>
        </p:nvGraphicFramePr>
        <p:xfrm>
          <a:off x="4355976" y="1498431"/>
          <a:ext cx="4572000" cy="4608512"/>
        </p:xfrm>
        <a:graphic>
          <a:graphicData uri="http://schemas.openxmlformats.org/drawingml/2006/chart">
            <c:chart xmlns:c="http://schemas.openxmlformats.org/drawingml/2006/chart" xmlns:r="http://schemas.openxmlformats.org/officeDocument/2006/relationships" r:id="rId4"/>
          </a:graphicData>
        </a:graphic>
      </p:graphicFrame>
      <p:sp>
        <p:nvSpPr>
          <p:cNvPr id="6" name="テキスト ボックス 5"/>
          <p:cNvSpPr txBox="1"/>
          <p:nvPr/>
        </p:nvSpPr>
        <p:spPr>
          <a:xfrm>
            <a:off x="5796136" y="3140968"/>
            <a:ext cx="1656184" cy="1323439"/>
          </a:xfrm>
          <a:prstGeom prst="rect">
            <a:avLst/>
          </a:prstGeom>
          <a:noFill/>
        </p:spPr>
        <p:txBody>
          <a:bodyPr wrap="square" rtlCol="0">
            <a:spAutoFit/>
          </a:bodyPr>
          <a:lstStyle/>
          <a:p>
            <a:pPr algn="ctr"/>
            <a:r>
              <a:rPr kumimoji="1" lang="ja-JP" altLang="en-US" sz="2000" dirty="0"/>
              <a:t>死んで</a:t>
            </a:r>
            <a:endParaRPr kumimoji="1" lang="en-US" altLang="ja-JP" sz="2000" dirty="0"/>
          </a:p>
          <a:p>
            <a:pPr algn="ctr"/>
            <a:r>
              <a:rPr kumimoji="1" lang="ja-JP" altLang="en-US" sz="2000" dirty="0"/>
              <a:t>しまいたいと思ったことが</a:t>
            </a:r>
            <a:endParaRPr kumimoji="1" lang="en-US" altLang="ja-JP" sz="2000" dirty="0"/>
          </a:p>
          <a:p>
            <a:pPr algn="ctr"/>
            <a:r>
              <a:rPr lang="ja-JP" altLang="en-US" sz="2000" dirty="0"/>
              <a:t>ある</a:t>
            </a:r>
            <a:endParaRPr kumimoji="1" lang="ja-JP" altLang="en-US" sz="2000" dirty="0"/>
          </a:p>
        </p:txBody>
      </p:sp>
      <p:sp>
        <p:nvSpPr>
          <p:cNvPr id="7" name="テキスト ボックス 6"/>
          <p:cNvSpPr txBox="1"/>
          <p:nvPr/>
        </p:nvSpPr>
        <p:spPr>
          <a:xfrm>
            <a:off x="467544" y="5805264"/>
            <a:ext cx="4320480" cy="738664"/>
          </a:xfrm>
          <a:prstGeom prst="rect">
            <a:avLst/>
          </a:prstGeom>
          <a:noFill/>
        </p:spPr>
        <p:txBody>
          <a:bodyPr wrap="square" rtlCol="0">
            <a:spAutoFit/>
          </a:bodyPr>
          <a:lstStyle/>
          <a:p>
            <a:r>
              <a:rPr lang="ja-JP" altLang="en-US" sz="1400" dirty="0"/>
              <a:t>兵庫・生と死を考える会</a:t>
            </a:r>
            <a:r>
              <a:rPr lang="en-US" altLang="ja-JP" sz="1400" dirty="0"/>
              <a:t>2004</a:t>
            </a:r>
            <a:r>
              <a:rPr lang="ja-JP" altLang="en-US" sz="1400" dirty="0"/>
              <a:t>年調査，小</a:t>
            </a:r>
            <a:r>
              <a:rPr lang="en-US" altLang="ja-JP" sz="1400" dirty="0"/>
              <a:t>5</a:t>
            </a:r>
            <a:r>
              <a:rPr lang="ja-JP" altLang="en-US" sz="1400" dirty="0"/>
              <a:t>～中</a:t>
            </a:r>
            <a:r>
              <a:rPr lang="en-US" altLang="ja-JP" sz="1400" dirty="0"/>
              <a:t>2</a:t>
            </a:r>
            <a:r>
              <a:rPr lang="ja-JP" altLang="en-US" sz="1400" dirty="0"/>
              <a:t> </a:t>
            </a:r>
            <a:r>
              <a:rPr lang="en-US" altLang="ja-JP" sz="1400" dirty="0"/>
              <a:t>2,189</a:t>
            </a:r>
            <a:r>
              <a:rPr lang="ja-JP" altLang="en-US" sz="1400" dirty="0"/>
              <a:t>人</a:t>
            </a:r>
            <a:endParaRPr lang="en-US" altLang="ja-JP" sz="1400" dirty="0"/>
          </a:p>
          <a:p>
            <a:r>
              <a:rPr lang="ja-JP" altLang="en-US" sz="1400" dirty="0"/>
              <a:t>いのちの大切さを実感させる教育のあり方</a:t>
            </a:r>
            <a:endParaRPr lang="en-US" altLang="ja-JP" sz="1400" dirty="0"/>
          </a:p>
          <a:p>
            <a:r>
              <a:rPr lang="en-US" altLang="ja-JP" sz="1400" dirty="0"/>
              <a:t>(</a:t>
            </a:r>
            <a:r>
              <a:rPr lang="ja-JP" altLang="en-US" sz="1400" dirty="0"/>
              <a:t>財</a:t>
            </a:r>
            <a:r>
              <a:rPr lang="en-US" altLang="ja-JP" sz="1400" dirty="0"/>
              <a:t>)21</a:t>
            </a:r>
            <a:r>
              <a:rPr lang="ja-JP" altLang="en-US" sz="1400" dirty="0"/>
              <a:t>世紀ヒューマンケア研究機構</a:t>
            </a:r>
            <a:r>
              <a:rPr lang="en-US" altLang="ja-JP" sz="1400" dirty="0"/>
              <a:t>,2005</a:t>
            </a:r>
            <a:endParaRPr kumimoji="1" lang="ja-JP" altLang="en-US" sz="1400" dirty="0"/>
          </a:p>
        </p:txBody>
      </p:sp>
      <p:sp>
        <p:nvSpPr>
          <p:cNvPr id="8" name="テキスト ボックス 7"/>
          <p:cNvSpPr txBox="1"/>
          <p:nvPr/>
        </p:nvSpPr>
        <p:spPr>
          <a:xfrm>
            <a:off x="4895528" y="5858688"/>
            <a:ext cx="4068960" cy="738664"/>
          </a:xfrm>
          <a:prstGeom prst="rect">
            <a:avLst/>
          </a:prstGeom>
          <a:noFill/>
        </p:spPr>
        <p:txBody>
          <a:bodyPr wrap="square" rtlCol="0">
            <a:spAutoFit/>
          </a:bodyPr>
          <a:lstStyle/>
          <a:p>
            <a:r>
              <a:rPr lang="ja-JP" altLang="en-US" sz="1400" dirty="0"/>
              <a:t>赤澤正人・藤田綾子</a:t>
            </a:r>
            <a:r>
              <a:rPr lang="en-US" altLang="ja-JP" sz="1400" dirty="0"/>
              <a:t>2006</a:t>
            </a:r>
            <a:r>
              <a:rPr lang="ja-JP" altLang="en-US" sz="1400" dirty="0"/>
              <a:t>年調査</a:t>
            </a:r>
            <a:r>
              <a:rPr lang="en-US" altLang="ja-JP" sz="1400" dirty="0"/>
              <a:t>,</a:t>
            </a:r>
            <a:r>
              <a:rPr lang="ja-JP" altLang="en-US" sz="1400" dirty="0"/>
              <a:t>高校生</a:t>
            </a:r>
            <a:r>
              <a:rPr lang="en-US" altLang="ja-JP" sz="1400" dirty="0"/>
              <a:t>197</a:t>
            </a:r>
            <a:r>
              <a:rPr lang="ja-JP" altLang="en-US" sz="1400" dirty="0"/>
              <a:t>人</a:t>
            </a:r>
            <a:endParaRPr lang="en-US" altLang="ja-JP" sz="1400" dirty="0"/>
          </a:p>
          <a:p>
            <a:r>
              <a:rPr kumimoji="1" lang="ja-JP" altLang="en-US" sz="1400" dirty="0"/>
              <a:t>青年期の死を考えた経験と抑制要因に関する研究</a:t>
            </a:r>
            <a:endParaRPr kumimoji="1" lang="en-US" altLang="ja-JP" sz="1400" dirty="0"/>
          </a:p>
          <a:p>
            <a:r>
              <a:rPr lang="ja-JP" altLang="en-US" sz="1400" dirty="0"/>
              <a:t>大阪大学大学院人間科学研究科紀要第</a:t>
            </a:r>
            <a:r>
              <a:rPr lang="en-US" altLang="ja-JP" sz="1400" dirty="0"/>
              <a:t>34</a:t>
            </a:r>
            <a:r>
              <a:rPr lang="ja-JP" altLang="en-US" sz="1400" dirty="0"/>
              <a:t>号</a:t>
            </a:r>
            <a:r>
              <a:rPr lang="en-US" altLang="ja-JP" sz="1400" dirty="0"/>
              <a:t>,2008</a:t>
            </a:r>
            <a:endParaRPr kumimoji="1" lang="ja-JP" altLang="en-US" sz="1400" dirty="0"/>
          </a:p>
        </p:txBody>
      </p:sp>
    </p:spTree>
    <p:extLst>
      <p:ext uri="{BB962C8B-B14F-4D97-AF65-F5344CB8AC3E}">
        <p14:creationId xmlns:p14="http://schemas.microsoft.com/office/powerpoint/2010/main" val="1279919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420888"/>
            <a:ext cx="8229600" cy="1143000"/>
          </a:xfrm>
        </p:spPr>
        <p:txBody>
          <a:bodyPr/>
          <a:lstStyle/>
          <a:p>
            <a:r>
              <a:rPr kumimoji="1" lang="ja-JP" altLang="en-US" dirty="0"/>
              <a:t>自殺のサインと対応</a:t>
            </a:r>
          </a:p>
        </p:txBody>
      </p:sp>
    </p:spTree>
    <p:extLst>
      <p:ext uri="{BB962C8B-B14F-4D97-AF65-F5344CB8AC3E}">
        <p14:creationId xmlns:p14="http://schemas.microsoft.com/office/powerpoint/2010/main" val="333414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自殺の危険因子</a:t>
            </a:r>
            <a:endParaRPr kumimoji="1" lang="ja-JP" altLang="en-US" dirty="0"/>
          </a:p>
        </p:txBody>
      </p:sp>
      <p:sp>
        <p:nvSpPr>
          <p:cNvPr id="3" name="コンテンツ プレースホルダー 2"/>
          <p:cNvSpPr>
            <a:spLocks noGrp="1"/>
          </p:cNvSpPr>
          <p:nvPr>
            <p:ph idx="1"/>
          </p:nvPr>
        </p:nvSpPr>
        <p:spPr>
          <a:xfrm>
            <a:off x="1475656" y="1556792"/>
            <a:ext cx="6131024" cy="4525963"/>
          </a:xfrm>
        </p:spPr>
        <p:txBody>
          <a:bodyPr>
            <a:normAutofit/>
          </a:bodyPr>
          <a:lstStyle/>
          <a:p>
            <a:pPr marL="0" indent="0">
              <a:buNone/>
            </a:pPr>
            <a:r>
              <a:rPr kumimoji="1" lang="ja-JP" altLang="en-US" dirty="0"/>
              <a:t>１）自殺未遂</a:t>
            </a:r>
            <a:endParaRPr kumimoji="1" lang="en-US" altLang="ja-JP" dirty="0"/>
          </a:p>
          <a:p>
            <a:pPr marL="0" indent="0">
              <a:buNone/>
            </a:pPr>
            <a:r>
              <a:rPr lang="ja-JP" altLang="en-US" dirty="0"/>
              <a:t>２）心の病</a:t>
            </a:r>
            <a:endParaRPr lang="en-US" altLang="ja-JP" dirty="0"/>
          </a:p>
          <a:p>
            <a:pPr marL="0" indent="0">
              <a:buNone/>
            </a:pPr>
            <a:r>
              <a:rPr kumimoji="1" lang="ja-JP" altLang="en-US" dirty="0"/>
              <a:t>３）安心感のもてない家庭環境</a:t>
            </a:r>
            <a:endParaRPr kumimoji="1" lang="en-US" altLang="ja-JP" dirty="0"/>
          </a:p>
          <a:p>
            <a:pPr marL="0" indent="0">
              <a:buNone/>
            </a:pPr>
            <a:r>
              <a:rPr lang="ja-JP" altLang="en-US" dirty="0"/>
              <a:t>４）独特の性格傾向</a:t>
            </a:r>
            <a:endParaRPr lang="en-US" altLang="ja-JP" dirty="0"/>
          </a:p>
          <a:p>
            <a:pPr marL="0" indent="0">
              <a:buNone/>
            </a:pPr>
            <a:r>
              <a:rPr kumimoji="1" lang="ja-JP" altLang="en-US" dirty="0"/>
              <a:t>５）喪失体験</a:t>
            </a:r>
            <a:endParaRPr kumimoji="1" lang="en-US" altLang="ja-JP" dirty="0"/>
          </a:p>
          <a:p>
            <a:pPr marL="0" indent="0">
              <a:buNone/>
            </a:pPr>
            <a:r>
              <a:rPr lang="ja-JP" altLang="en-US" dirty="0"/>
              <a:t>６）孤立感</a:t>
            </a:r>
            <a:endParaRPr lang="en-US" altLang="ja-JP" dirty="0"/>
          </a:p>
          <a:p>
            <a:pPr marL="0" indent="0">
              <a:buNone/>
            </a:pPr>
            <a:r>
              <a:rPr kumimoji="1" lang="ja-JP" altLang="en-US" dirty="0"/>
              <a:t>７）安全や健康を守れない傾向　等</a:t>
            </a:r>
          </a:p>
        </p:txBody>
      </p:sp>
      <p:sp>
        <p:nvSpPr>
          <p:cNvPr id="4" name="角丸四角形吹き出し 3"/>
          <p:cNvSpPr/>
          <p:nvPr/>
        </p:nvSpPr>
        <p:spPr>
          <a:xfrm>
            <a:off x="5220072" y="3455335"/>
            <a:ext cx="2808312" cy="981777"/>
          </a:xfrm>
          <a:prstGeom prst="wedgeRoundRectCallout">
            <a:avLst>
              <a:gd name="adj1" fmla="val -57905"/>
              <a:gd name="adj2" fmla="val -35797"/>
              <a:gd name="adj3" fmla="val 1666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未熟・依存的</a:t>
            </a:r>
            <a:r>
              <a:rPr lang="ja-JP" altLang="en-US" dirty="0">
                <a:solidFill>
                  <a:schemeClr val="tx1"/>
                </a:solidFill>
              </a:rPr>
              <a:t>、衝動的、</a:t>
            </a:r>
            <a:endParaRPr lang="en-US" altLang="ja-JP" dirty="0">
              <a:solidFill>
                <a:schemeClr val="tx1"/>
              </a:solidFill>
            </a:endParaRPr>
          </a:p>
          <a:p>
            <a:r>
              <a:rPr kumimoji="1" lang="ja-JP" altLang="en-US" dirty="0">
                <a:solidFill>
                  <a:schemeClr val="tx1"/>
                </a:solidFill>
              </a:rPr>
              <a:t>極端な完全</a:t>
            </a:r>
            <a:r>
              <a:rPr lang="ja-JP" altLang="en-US" dirty="0">
                <a:solidFill>
                  <a:schemeClr val="tx1"/>
                </a:solidFill>
              </a:rPr>
              <a:t>癖、</a:t>
            </a:r>
            <a:r>
              <a:rPr kumimoji="1" lang="ja-JP" altLang="en-US" dirty="0">
                <a:solidFill>
                  <a:schemeClr val="tx1"/>
                </a:solidFill>
              </a:rPr>
              <a:t>抑うつ的、</a:t>
            </a:r>
            <a:endParaRPr kumimoji="1" lang="en-US" altLang="ja-JP" dirty="0">
              <a:solidFill>
                <a:schemeClr val="tx1"/>
              </a:solidFill>
            </a:endParaRPr>
          </a:p>
          <a:p>
            <a:r>
              <a:rPr lang="ja-JP" altLang="en-US" dirty="0">
                <a:solidFill>
                  <a:schemeClr val="tx1"/>
                </a:solidFill>
              </a:rPr>
              <a:t>反社会的</a:t>
            </a:r>
            <a:endParaRPr kumimoji="1" lang="ja-JP" altLang="en-US" dirty="0">
              <a:solidFill>
                <a:schemeClr val="tx1"/>
              </a:solidFill>
            </a:endParaRPr>
          </a:p>
        </p:txBody>
      </p:sp>
    </p:spTree>
    <p:extLst>
      <p:ext uri="{BB962C8B-B14F-4D97-AF65-F5344CB8AC3E}">
        <p14:creationId xmlns:p14="http://schemas.microsoft.com/office/powerpoint/2010/main" val="1405032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1143000"/>
          </a:xfrm>
        </p:spPr>
        <p:txBody>
          <a:bodyPr>
            <a:normAutofit/>
          </a:bodyPr>
          <a:lstStyle/>
          <a:p>
            <a:r>
              <a:rPr kumimoji="1" lang="ja-JP" altLang="en-US" dirty="0"/>
              <a:t>自殺直前のサイン</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0352" y="1412775"/>
            <a:ext cx="2003648" cy="51124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テキスト ボックス 4"/>
          <p:cNvSpPr txBox="1"/>
          <p:nvPr/>
        </p:nvSpPr>
        <p:spPr>
          <a:xfrm>
            <a:off x="251520" y="1200809"/>
            <a:ext cx="7416824" cy="5324535"/>
          </a:xfrm>
          <a:prstGeom prst="rect">
            <a:avLst/>
          </a:prstGeom>
          <a:noFill/>
        </p:spPr>
        <p:txBody>
          <a:bodyPr wrap="square" rtlCol="0">
            <a:spAutoFit/>
          </a:bodyPr>
          <a:lstStyle/>
          <a:p>
            <a:r>
              <a:rPr lang="ja-JP" altLang="en-US" sz="2000" dirty="0"/>
              <a:t>・これまでに関心のあった事柄に対して興味を失う。</a:t>
            </a:r>
          </a:p>
          <a:p>
            <a:r>
              <a:rPr lang="ja-JP" altLang="en-US" sz="2000" dirty="0"/>
              <a:t>・集中力が続かない。　　　　</a:t>
            </a:r>
          </a:p>
          <a:p>
            <a:r>
              <a:rPr lang="ja-JP" altLang="en-US" sz="2000" dirty="0"/>
              <a:t>・いつもなら楽々できるような課題が達成できない。</a:t>
            </a:r>
          </a:p>
          <a:p>
            <a:r>
              <a:rPr lang="ja-JP" altLang="en-US" sz="2000" dirty="0"/>
              <a:t>・成績が急に落ちる。</a:t>
            </a:r>
          </a:p>
          <a:p>
            <a:r>
              <a:rPr lang="ja-JP" altLang="en-US" sz="2000" dirty="0"/>
              <a:t>・不安やイライラが増し、落ち着きがなくなる。 　　　　　　　</a:t>
            </a:r>
          </a:p>
          <a:p>
            <a:r>
              <a:rPr lang="ja-JP" altLang="en-US" sz="2000" dirty="0"/>
              <a:t>・投げやりな態度が目立つ。</a:t>
            </a:r>
          </a:p>
          <a:p>
            <a:r>
              <a:rPr lang="ja-JP" altLang="en-US" sz="2000" dirty="0"/>
              <a:t>・身だしなみを気にしなくなる。</a:t>
            </a:r>
          </a:p>
          <a:p>
            <a:r>
              <a:rPr lang="ja-JP" altLang="en-US" sz="2000" dirty="0"/>
              <a:t>・健康や自己管理がおろそかになる。</a:t>
            </a:r>
          </a:p>
          <a:p>
            <a:r>
              <a:rPr lang="ja-JP" altLang="en-US" sz="2000" dirty="0"/>
              <a:t>・不眠、食欲不振、体重減少などのさまざまな身体の不調を訴える。</a:t>
            </a:r>
          </a:p>
          <a:p>
            <a:r>
              <a:rPr lang="ja-JP" altLang="en-US" sz="2000" dirty="0"/>
              <a:t>・自分より年下の子どもや動物を虐待する。</a:t>
            </a:r>
          </a:p>
          <a:p>
            <a:r>
              <a:rPr lang="ja-JP" altLang="en-US" sz="2000" dirty="0"/>
              <a:t>・学校に通わなくなる。</a:t>
            </a:r>
          </a:p>
          <a:p>
            <a:r>
              <a:rPr lang="ja-JP" altLang="en-US" sz="2000" dirty="0"/>
              <a:t>・友人との交際をやめて、引きこもりがちになる。</a:t>
            </a:r>
          </a:p>
          <a:p>
            <a:r>
              <a:rPr lang="ja-JP" altLang="en-US" sz="2000" dirty="0"/>
              <a:t>・家出や放浪をする。</a:t>
            </a:r>
          </a:p>
          <a:p>
            <a:r>
              <a:rPr lang="ja-JP" altLang="en-US" sz="2000" dirty="0"/>
              <a:t>・乱れた性行動に及ぶ。</a:t>
            </a:r>
          </a:p>
          <a:p>
            <a:r>
              <a:rPr lang="ja-JP" altLang="en-US" sz="2000" dirty="0"/>
              <a:t>・過度に危険な行為に及ぶ、実際に大怪我をする。</a:t>
            </a:r>
          </a:p>
          <a:p>
            <a:r>
              <a:rPr lang="ja-JP" altLang="en-US" sz="2000" dirty="0"/>
              <a:t>・自殺にとらわれ、自殺についての文章を書いたり、自殺についての</a:t>
            </a:r>
            <a:endParaRPr lang="en-US" altLang="ja-JP" sz="2000" dirty="0"/>
          </a:p>
          <a:p>
            <a:r>
              <a:rPr lang="ja-JP" altLang="en-US" sz="1600" dirty="0"/>
              <a:t>　</a:t>
            </a:r>
            <a:r>
              <a:rPr lang="ja-JP" altLang="en-US" sz="2000" dirty="0"/>
              <a:t>絵を描いたりする。</a:t>
            </a:r>
            <a:endParaRPr kumimoji="1" lang="ja-JP" altLang="en-US" sz="2000" dirty="0"/>
          </a:p>
        </p:txBody>
      </p:sp>
    </p:spTree>
    <p:extLst>
      <p:ext uri="{BB962C8B-B14F-4D97-AF65-F5344CB8AC3E}">
        <p14:creationId xmlns:p14="http://schemas.microsoft.com/office/powerpoint/2010/main" val="3770826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対応の原則</a:t>
            </a:r>
          </a:p>
        </p:txBody>
      </p:sp>
      <p:sp>
        <p:nvSpPr>
          <p:cNvPr id="4" name="テキスト ボックス 3"/>
          <p:cNvSpPr txBox="1"/>
          <p:nvPr/>
        </p:nvSpPr>
        <p:spPr>
          <a:xfrm>
            <a:off x="342527" y="1314737"/>
            <a:ext cx="6984776" cy="584775"/>
          </a:xfrm>
          <a:prstGeom prst="rect">
            <a:avLst/>
          </a:prstGeom>
          <a:noFill/>
        </p:spPr>
        <p:txBody>
          <a:bodyPr wrap="square" rtlCol="0">
            <a:spAutoFit/>
          </a:bodyPr>
          <a:lstStyle/>
          <a:p>
            <a:r>
              <a:rPr kumimoji="1" lang="en-US" altLang="ja-JP" sz="3200" dirty="0">
                <a:solidFill>
                  <a:srgbClr val="FF0000"/>
                </a:solidFill>
              </a:rPr>
              <a:t>TALK</a:t>
            </a:r>
            <a:r>
              <a:rPr kumimoji="1" lang="ja-JP" altLang="en-US" sz="3200" dirty="0"/>
              <a:t>の原則</a:t>
            </a:r>
          </a:p>
        </p:txBody>
      </p:sp>
      <p:sp>
        <p:nvSpPr>
          <p:cNvPr id="5" name="テキスト ボックス 4"/>
          <p:cNvSpPr txBox="1"/>
          <p:nvPr/>
        </p:nvSpPr>
        <p:spPr>
          <a:xfrm>
            <a:off x="755576" y="1825660"/>
            <a:ext cx="7416824" cy="523220"/>
          </a:xfrm>
          <a:prstGeom prst="rect">
            <a:avLst/>
          </a:prstGeom>
          <a:noFill/>
        </p:spPr>
        <p:txBody>
          <a:bodyPr wrap="square" rtlCol="0">
            <a:spAutoFit/>
          </a:bodyPr>
          <a:lstStyle/>
          <a:p>
            <a:r>
              <a:rPr kumimoji="1" lang="en-US" altLang="ja-JP" sz="2800" dirty="0">
                <a:solidFill>
                  <a:srgbClr val="FF0000"/>
                </a:solidFill>
              </a:rPr>
              <a:t>T</a:t>
            </a:r>
            <a:r>
              <a:rPr kumimoji="1" lang="en-US" altLang="ja-JP" sz="2800" dirty="0"/>
              <a:t>ell</a:t>
            </a:r>
            <a:r>
              <a:rPr kumimoji="1" lang="ja-JP" altLang="en-US" sz="2800" dirty="0"/>
              <a:t>：言葉に出して心配していることを伝える</a:t>
            </a:r>
          </a:p>
        </p:txBody>
      </p:sp>
      <p:sp>
        <p:nvSpPr>
          <p:cNvPr id="6" name="テキスト ボックス 5"/>
          <p:cNvSpPr txBox="1"/>
          <p:nvPr/>
        </p:nvSpPr>
        <p:spPr>
          <a:xfrm>
            <a:off x="755576" y="2996952"/>
            <a:ext cx="9145016" cy="523220"/>
          </a:xfrm>
          <a:prstGeom prst="rect">
            <a:avLst/>
          </a:prstGeom>
          <a:noFill/>
        </p:spPr>
        <p:txBody>
          <a:bodyPr wrap="square" rtlCol="0">
            <a:spAutoFit/>
          </a:bodyPr>
          <a:lstStyle/>
          <a:p>
            <a:r>
              <a:rPr lang="en-US" altLang="ja-JP" sz="2800" dirty="0">
                <a:solidFill>
                  <a:srgbClr val="FF0000"/>
                </a:solidFill>
              </a:rPr>
              <a:t>A</a:t>
            </a:r>
            <a:r>
              <a:rPr lang="en-US" altLang="ja-JP" sz="2800" dirty="0"/>
              <a:t>sk</a:t>
            </a:r>
            <a:r>
              <a:rPr kumimoji="1" lang="ja-JP" altLang="en-US" sz="2800" dirty="0"/>
              <a:t>：「死にたい」という気持ちについて、率直に尋ねる</a:t>
            </a:r>
          </a:p>
        </p:txBody>
      </p:sp>
      <p:sp>
        <p:nvSpPr>
          <p:cNvPr id="7" name="テキスト ボックス 6"/>
          <p:cNvSpPr txBox="1"/>
          <p:nvPr/>
        </p:nvSpPr>
        <p:spPr>
          <a:xfrm>
            <a:off x="755576" y="3985900"/>
            <a:ext cx="9145016" cy="523220"/>
          </a:xfrm>
          <a:prstGeom prst="rect">
            <a:avLst/>
          </a:prstGeom>
          <a:noFill/>
        </p:spPr>
        <p:txBody>
          <a:bodyPr wrap="square" rtlCol="0">
            <a:spAutoFit/>
          </a:bodyPr>
          <a:lstStyle/>
          <a:p>
            <a:r>
              <a:rPr lang="en-US" altLang="ja-JP" sz="2800" dirty="0">
                <a:solidFill>
                  <a:srgbClr val="FF0000"/>
                </a:solidFill>
              </a:rPr>
              <a:t>L</a:t>
            </a:r>
            <a:r>
              <a:rPr lang="en-US" altLang="ja-JP" sz="2800" dirty="0"/>
              <a:t>isten</a:t>
            </a:r>
            <a:r>
              <a:rPr kumimoji="1" lang="ja-JP" altLang="en-US" sz="2800" dirty="0"/>
              <a:t>：絶望的な気持ちを傾聴する</a:t>
            </a:r>
          </a:p>
        </p:txBody>
      </p:sp>
      <p:sp>
        <p:nvSpPr>
          <p:cNvPr id="8" name="テキスト ボックス 7"/>
          <p:cNvSpPr txBox="1"/>
          <p:nvPr/>
        </p:nvSpPr>
        <p:spPr>
          <a:xfrm>
            <a:off x="755576" y="5416768"/>
            <a:ext cx="9145016" cy="523220"/>
          </a:xfrm>
          <a:prstGeom prst="rect">
            <a:avLst/>
          </a:prstGeom>
          <a:noFill/>
        </p:spPr>
        <p:txBody>
          <a:bodyPr wrap="square" rtlCol="0">
            <a:spAutoFit/>
          </a:bodyPr>
          <a:lstStyle/>
          <a:p>
            <a:r>
              <a:rPr lang="en-US" altLang="ja-JP" sz="2800" dirty="0">
                <a:solidFill>
                  <a:srgbClr val="FF0000"/>
                </a:solidFill>
              </a:rPr>
              <a:t>K</a:t>
            </a:r>
            <a:r>
              <a:rPr lang="en-US" altLang="ja-JP" sz="2800" dirty="0"/>
              <a:t>eep safe</a:t>
            </a:r>
            <a:r>
              <a:rPr kumimoji="1" lang="ja-JP" altLang="en-US" sz="2800" dirty="0"/>
              <a:t>：</a:t>
            </a:r>
            <a:r>
              <a:rPr lang="ja-JP" altLang="en-US" sz="2800" dirty="0"/>
              <a:t>安全を確保する</a:t>
            </a:r>
            <a:endParaRPr kumimoji="1" lang="ja-JP" altLang="en-US" sz="2800" dirty="0"/>
          </a:p>
        </p:txBody>
      </p:sp>
      <p:sp>
        <p:nvSpPr>
          <p:cNvPr id="9" name="テキスト ボックス 8"/>
          <p:cNvSpPr txBox="1"/>
          <p:nvPr/>
        </p:nvSpPr>
        <p:spPr>
          <a:xfrm>
            <a:off x="1403648" y="2348880"/>
            <a:ext cx="7668344" cy="369332"/>
          </a:xfrm>
          <a:prstGeom prst="rect">
            <a:avLst/>
          </a:prstGeom>
          <a:noFill/>
        </p:spPr>
        <p:txBody>
          <a:bodyPr wrap="square" rtlCol="0">
            <a:spAutoFit/>
          </a:bodyPr>
          <a:lstStyle/>
          <a:p>
            <a:r>
              <a:rPr kumimoji="1" lang="ja-JP" altLang="en-US" dirty="0"/>
              <a:t>例）「死にたいくらいつらいことがあるのね。とてもあなたのことが心配だわ」</a:t>
            </a:r>
          </a:p>
        </p:txBody>
      </p:sp>
      <p:sp>
        <p:nvSpPr>
          <p:cNvPr id="10" name="テキスト ボックス 9"/>
          <p:cNvSpPr txBox="1"/>
          <p:nvPr/>
        </p:nvSpPr>
        <p:spPr>
          <a:xfrm>
            <a:off x="1403648" y="3491716"/>
            <a:ext cx="7560840" cy="369332"/>
          </a:xfrm>
          <a:prstGeom prst="rect">
            <a:avLst/>
          </a:prstGeom>
          <a:noFill/>
        </p:spPr>
        <p:txBody>
          <a:bodyPr wrap="square" rtlCol="0">
            <a:spAutoFit/>
          </a:bodyPr>
          <a:lstStyle/>
          <a:p>
            <a:r>
              <a:rPr kumimoji="1" lang="ja-JP" altLang="en-US" dirty="0"/>
              <a:t>例）「どんな時に死にたいと思ってしまうの？」</a:t>
            </a:r>
          </a:p>
        </p:txBody>
      </p:sp>
      <p:sp>
        <p:nvSpPr>
          <p:cNvPr id="11" name="テキスト ボックス 10"/>
          <p:cNvSpPr txBox="1"/>
          <p:nvPr/>
        </p:nvSpPr>
        <p:spPr>
          <a:xfrm>
            <a:off x="1403648" y="5939988"/>
            <a:ext cx="7560840" cy="369332"/>
          </a:xfrm>
          <a:prstGeom prst="rect">
            <a:avLst/>
          </a:prstGeom>
          <a:noFill/>
        </p:spPr>
        <p:txBody>
          <a:bodyPr wrap="square" rtlCol="0">
            <a:spAutoFit/>
          </a:bodyPr>
          <a:lstStyle/>
          <a:p>
            <a:r>
              <a:rPr lang="ja-JP" altLang="en-US" dirty="0"/>
              <a:t>・危険と判断したら、一人にしないで寄り添い、他の人に援助を求める</a:t>
            </a:r>
            <a:endParaRPr kumimoji="1" lang="ja-JP" altLang="en-US" dirty="0"/>
          </a:p>
        </p:txBody>
      </p:sp>
      <p:sp>
        <p:nvSpPr>
          <p:cNvPr id="12" name="テキスト ボックス 11"/>
          <p:cNvSpPr txBox="1"/>
          <p:nvPr/>
        </p:nvSpPr>
        <p:spPr>
          <a:xfrm>
            <a:off x="1403648" y="4509120"/>
            <a:ext cx="7560840" cy="646331"/>
          </a:xfrm>
          <a:prstGeom prst="rect">
            <a:avLst/>
          </a:prstGeom>
          <a:noFill/>
        </p:spPr>
        <p:txBody>
          <a:bodyPr wrap="square" rtlCol="0">
            <a:spAutoFit/>
          </a:bodyPr>
          <a:lstStyle/>
          <a:p>
            <a:r>
              <a:rPr lang="ja-JP" altLang="en-US" dirty="0"/>
              <a:t>・子どもの考えや行動を良し悪しで判断せず、つらい状況を理解しようとする</a:t>
            </a:r>
            <a:endParaRPr lang="en-US" altLang="ja-JP" dirty="0"/>
          </a:p>
          <a:p>
            <a:r>
              <a:rPr lang="ja-JP" altLang="en-US" dirty="0"/>
              <a:t>・徹底的に聞き役にまわる</a:t>
            </a:r>
            <a:endParaRPr lang="en-US" altLang="ja-JP" dirty="0"/>
          </a:p>
        </p:txBody>
      </p:sp>
    </p:spTree>
    <p:extLst>
      <p:ext uri="{BB962C8B-B14F-4D97-AF65-F5344CB8AC3E}">
        <p14:creationId xmlns:p14="http://schemas.microsoft.com/office/powerpoint/2010/main" val="1922680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対応の留意点</a:t>
            </a:r>
          </a:p>
        </p:txBody>
      </p:sp>
      <p:sp>
        <p:nvSpPr>
          <p:cNvPr id="4" name="テキスト ボックス 3"/>
          <p:cNvSpPr txBox="1"/>
          <p:nvPr/>
        </p:nvSpPr>
        <p:spPr>
          <a:xfrm>
            <a:off x="574034" y="1268760"/>
            <a:ext cx="6048672" cy="523220"/>
          </a:xfrm>
          <a:prstGeom prst="rect">
            <a:avLst/>
          </a:prstGeom>
          <a:noFill/>
        </p:spPr>
        <p:txBody>
          <a:bodyPr wrap="square" rtlCol="0">
            <a:spAutoFit/>
          </a:bodyPr>
          <a:lstStyle/>
          <a:p>
            <a:r>
              <a:rPr lang="ja-JP" altLang="en-US" sz="2800" dirty="0"/>
              <a:t>１）一人で抱え込まない</a:t>
            </a:r>
            <a:endParaRPr kumimoji="1" lang="ja-JP" altLang="en-US" sz="2800" dirty="0"/>
          </a:p>
        </p:txBody>
      </p:sp>
      <p:sp>
        <p:nvSpPr>
          <p:cNvPr id="5" name="テキスト ボックス 4"/>
          <p:cNvSpPr txBox="1"/>
          <p:nvPr/>
        </p:nvSpPr>
        <p:spPr>
          <a:xfrm>
            <a:off x="566056" y="2564904"/>
            <a:ext cx="6048672" cy="523220"/>
          </a:xfrm>
          <a:prstGeom prst="rect">
            <a:avLst/>
          </a:prstGeom>
          <a:noFill/>
        </p:spPr>
        <p:txBody>
          <a:bodyPr wrap="square" rtlCol="0">
            <a:spAutoFit/>
          </a:bodyPr>
          <a:lstStyle/>
          <a:p>
            <a:r>
              <a:rPr lang="ja-JP" altLang="en-US" sz="2800" dirty="0"/>
              <a:t>２）急に子どもとの関係を切らない</a:t>
            </a:r>
            <a:endParaRPr kumimoji="1" lang="ja-JP" altLang="en-US" sz="2800" dirty="0"/>
          </a:p>
        </p:txBody>
      </p:sp>
      <p:sp>
        <p:nvSpPr>
          <p:cNvPr id="6" name="テキスト ボックス 5"/>
          <p:cNvSpPr txBox="1"/>
          <p:nvPr/>
        </p:nvSpPr>
        <p:spPr>
          <a:xfrm>
            <a:off x="566055" y="3933056"/>
            <a:ext cx="6872673" cy="523220"/>
          </a:xfrm>
          <a:prstGeom prst="rect">
            <a:avLst/>
          </a:prstGeom>
          <a:noFill/>
        </p:spPr>
        <p:txBody>
          <a:bodyPr wrap="square" rtlCol="0">
            <a:spAutoFit/>
          </a:bodyPr>
          <a:lstStyle/>
          <a:p>
            <a:r>
              <a:rPr lang="ja-JP" altLang="en-US" sz="2800" dirty="0"/>
              <a:t>３）「秘密にしてほしい」という子どもへの対応</a:t>
            </a:r>
            <a:endParaRPr kumimoji="1" lang="ja-JP" altLang="en-US" sz="2800" dirty="0"/>
          </a:p>
        </p:txBody>
      </p:sp>
      <p:sp>
        <p:nvSpPr>
          <p:cNvPr id="7" name="テキスト ボックス 6"/>
          <p:cNvSpPr txBox="1"/>
          <p:nvPr/>
        </p:nvSpPr>
        <p:spPr>
          <a:xfrm>
            <a:off x="539552" y="5498068"/>
            <a:ext cx="6048672" cy="523220"/>
          </a:xfrm>
          <a:prstGeom prst="rect">
            <a:avLst/>
          </a:prstGeom>
          <a:noFill/>
        </p:spPr>
        <p:txBody>
          <a:bodyPr wrap="square" rtlCol="0">
            <a:spAutoFit/>
          </a:bodyPr>
          <a:lstStyle/>
          <a:p>
            <a:r>
              <a:rPr lang="ja-JP" altLang="en-US" sz="2800" dirty="0"/>
              <a:t>４）自傷行為への対応</a:t>
            </a:r>
            <a:endParaRPr kumimoji="1" lang="ja-JP" altLang="en-US" sz="2800" dirty="0"/>
          </a:p>
        </p:txBody>
      </p:sp>
      <p:sp>
        <p:nvSpPr>
          <p:cNvPr id="8" name="テキスト ボックス 7"/>
          <p:cNvSpPr txBox="1"/>
          <p:nvPr/>
        </p:nvSpPr>
        <p:spPr>
          <a:xfrm>
            <a:off x="1081336" y="1791980"/>
            <a:ext cx="7560840" cy="369332"/>
          </a:xfrm>
          <a:prstGeom prst="rect">
            <a:avLst/>
          </a:prstGeom>
          <a:noFill/>
        </p:spPr>
        <p:txBody>
          <a:bodyPr wrap="square" rtlCol="0">
            <a:spAutoFit/>
          </a:bodyPr>
          <a:lstStyle/>
          <a:p>
            <a:r>
              <a:rPr lang="ja-JP" altLang="en-US" dirty="0"/>
              <a:t>・チームによる対応で、多くの視点から生徒を理解する</a:t>
            </a:r>
            <a:endParaRPr lang="en-US" altLang="ja-JP" dirty="0"/>
          </a:p>
        </p:txBody>
      </p:sp>
      <p:sp>
        <p:nvSpPr>
          <p:cNvPr id="9" name="テキスト ボックス 8"/>
          <p:cNvSpPr txBox="1"/>
          <p:nvPr/>
        </p:nvSpPr>
        <p:spPr>
          <a:xfrm>
            <a:off x="1081336" y="3086125"/>
            <a:ext cx="7560840" cy="646331"/>
          </a:xfrm>
          <a:prstGeom prst="rect">
            <a:avLst/>
          </a:prstGeom>
          <a:noFill/>
        </p:spPr>
        <p:txBody>
          <a:bodyPr wrap="square" rtlCol="0">
            <a:spAutoFit/>
          </a:bodyPr>
          <a:lstStyle/>
          <a:p>
            <a:r>
              <a:rPr lang="ja-JP" altLang="en-US" dirty="0"/>
              <a:t>・しがみつくように依存してくることもある</a:t>
            </a:r>
            <a:endParaRPr lang="en-US" altLang="ja-JP" dirty="0"/>
          </a:p>
          <a:p>
            <a:r>
              <a:rPr lang="ja-JP" altLang="en-US" dirty="0"/>
              <a:t>・子どもとの間には継続的な信頼関係を築くことが大切</a:t>
            </a:r>
            <a:endParaRPr lang="en-US" altLang="ja-JP" dirty="0"/>
          </a:p>
        </p:txBody>
      </p:sp>
      <p:sp>
        <p:nvSpPr>
          <p:cNvPr id="10" name="テキスト ボックス 9"/>
          <p:cNvSpPr txBox="1"/>
          <p:nvPr/>
        </p:nvSpPr>
        <p:spPr>
          <a:xfrm>
            <a:off x="1081336" y="4437112"/>
            <a:ext cx="7560840" cy="646331"/>
          </a:xfrm>
          <a:prstGeom prst="rect">
            <a:avLst/>
          </a:prstGeom>
          <a:noFill/>
        </p:spPr>
        <p:txBody>
          <a:bodyPr wrap="square" rtlCol="0">
            <a:spAutoFit/>
          </a:bodyPr>
          <a:lstStyle/>
          <a:p>
            <a:r>
              <a:rPr lang="ja-JP" altLang="en-US" dirty="0"/>
              <a:t>・一人で見守っていくような対応は絶対避けるべき</a:t>
            </a:r>
            <a:endParaRPr lang="en-US" altLang="ja-JP" dirty="0"/>
          </a:p>
          <a:p>
            <a:r>
              <a:rPr lang="ja-JP" altLang="en-US" dirty="0"/>
              <a:t>・子どもの気持ちを尊重しながら、他の教師にも相談する</a:t>
            </a:r>
            <a:endParaRPr lang="en-US" altLang="ja-JP" dirty="0"/>
          </a:p>
        </p:txBody>
      </p:sp>
      <p:sp>
        <p:nvSpPr>
          <p:cNvPr id="11" name="テキスト ボックス 10"/>
          <p:cNvSpPr txBox="1"/>
          <p:nvPr/>
        </p:nvSpPr>
        <p:spPr>
          <a:xfrm>
            <a:off x="1081336" y="5951021"/>
            <a:ext cx="7560840" cy="646331"/>
          </a:xfrm>
          <a:prstGeom prst="rect">
            <a:avLst/>
          </a:prstGeom>
          <a:noFill/>
        </p:spPr>
        <p:txBody>
          <a:bodyPr wrap="square" rtlCol="0">
            <a:spAutoFit/>
          </a:bodyPr>
          <a:lstStyle/>
          <a:p>
            <a:r>
              <a:rPr lang="ja-JP" altLang="en-US" dirty="0"/>
              <a:t>・自傷行為は自殺の危険を示すサインであり、真剣な対応が必要</a:t>
            </a:r>
            <a:endParaRPr lang="en-US" altLang="ja-JP" dirty="0"/>
          </a:p>
          <a:p>
            <a:r>
              <a:rPr lang="ja-JP" altLang="en-US" dirty="0"/>
              <a:t>・本人の苦しい気持ちを認め、関係機関につなげる</a:t>
            </a:r>
            <a:endParaRPr lang="en-US" altLang="ja-JP"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1250610"/>
            <a:ext cx="2043167" cy="24664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42624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420888"/>
            <a:ext cx="8229600" cy="1143000"/>
          </a:xfrm>
        </p:spPr>
        <p:txBody>
          <a:bodyPr>
            <a:noAutofit/>
          </a:bodyPr>
          <a:lstStyle/>
          <a:p>
            <a:r>
              <a:rPr kumimoji="1" lang="ja-JP" altLang="en-US" dirty="0"/>
              <a:t>自殺</a:t>
            </a:r>
            <a:r>
              <a:rPr lang="ja-JP" altLang="en-US" dirty="0"/>
              <a:t>予防のための校内体制と</a:t>
            </a:r>
            <a:r>
              <a:rPr lang="en-US" altLang="ja-JP" dirty="0"/>
              <a:t/>
            </a:r>
            <a:br>
              <a:rPr lang="en-US" altLang="ja-JP" dirty="0"/>
            </a:br>
            <a:r>
              <a:rPr lang="ja-JP" altLang="en-US" dirty="0"/>
              <a:t>校外における連携</a:t>
            </a:r>
            <a:endParaRPr kumimoji="1" lang="ja-JP" altLang="en-US" dirty="0"/>
          </a:p>
        </p:txBody>
      </p:sp>
    </p:spTree>
    <p:extLst>
      <p:ext uri="{BB962C8B-B14F-4D97-AF65-F5344CB8AC3E}">
        <p14:creationId xmlns:p14="http://schemas.microsoft.com/office/powerpoint/2010/main" val="21636956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子どものＳＯＳに気付く校内体制</a:t>
            </a:r>
          </a:p>
        </p:txBody>
      </p:sp>
      <p:sp>
        <p:nvSpPr>
          <p:cNvPr id="4" name="テキスト ボックス 3"/>
          <p:cNvSpPr txBox="1"/>
          <p:nvPr/>
        </p:nvSpPr>
        <p:spPr>
          <a:xfrm>
            <a:off x="947665" y="1268760"/>
            <a:ext cx="6048672" cy="523220"/>
          </a:xfrm>
          <a:prstGeom prst="rect">
            <a:avLst/>
          </a:prstGeom>
          <a:noFill/>
        </p:spPr>
        <p:txBody>
          <a:bodyPr wrap="square" rtlCol="0">
            <a:spAutoFit/>
          </a:bodyPr>
          <a:lstStyle/>
          <a:p>
            <a:r>
              <a:rPr lang="ja-JP" altLang="en-US" sz="2800" dirty="0"/>
              <a:t>１）相談しやすい雰囲気づくり</a:t>
            </a:r>
            <a:endParaRPr kumimoji="1" lang="ja-JP" altLang="en-US" sz="2800" dirty="0"/>
          </a:p>
        </p:txBody>
      </p:sp>
      <p:sp>
        <p:nvSpPr>
          <p:cNvPr id="5" name="テキスト ボックス 4"/>
          <p:cNvSpPr txBox="1"/>
          <p:nvPr/>
        </p:nvSpPr>
        <p:spPr>
          <a:xfrm>
            <a:off x="971600" y="2619489"/>
            <a:ext cx="6048672" cy="523220"/>
          </a:xfrm>
          <a:prstGeom prst="rect">
            <a:avLst/>
          </a:prstGeom>
          <a:noFill/>
        </p:spPr>
        <p:txBody>
          <a:bodyPr wrap="square" rtlCol="0">
            <a:spAutoFit/>
          </a:bodyPr>
          <a:lstStyle/>
          <a:p>
            <a:r>
              <a:rPr lang="ja-JP" altLang="en-US" sz="2800" dirty="0"/>
              <a:t>２）言葉にならない声への気付き</a:t>
            </a:r>
            <a:endParaRPr kumimoji="1" lang="ja-JP" altLang="en-US" sz="2800" dirty="0"/>
          </a:p>
        </p:txBody>
      </p:sp>
      <p:sp>
        <p:nvSpPr>
          <p:cNvPr id="6" name="テキスト ボックス 5"/>
          <p:cNvSpPr txBox="1"/>
          <p:nvPr/>
        </p:nvSpPr>
        <p:spPr>
          <a:xfrm>
            <a:off x="1454967" y="1791980"/>
            <a:ext cx="7560840" cy="646331"/>
          </a:xfrm>
          <a:prstGeom prst="rect">
            <a:avLst/>
          </a:prstGeom>
          <a:noFill/>
        </p:spPr>
        <p:txBody>
          <a:bodyPr wrap="square" rtlCol="0">
            <a:spAutoFit/>
          </a:bodyPr>
          <a:lstStyle/>
          <a:p>
            <a:r>
              <a:rPr lang="ja-JP" altLang="en-US" dirty="0"/>
              <a:t>・保健室や相談室を、どの子どもも気軽に来室できる場所に</a:t>
            </a:r>
            <a:endParaRPr lang="en-US" altLang="ja-JP" dirty="0"/>
          </a:p>
          <a:p>
            <a:r>
              <a:rPr lang="ja-JP" altLang="en-US" dirty="0"/>
              <a:t>・教育相談週間の設定、アンケートの実施</a:t>
            </a:r>
            <a:endParaRPr lang="en-US" altLang="ja-JP" dirty="0"/>
          </a:p>
        </p:txBody>
      </p:sp>
      <p:sp>
        <p:nvSpPr>
          <p:cNvPr id="7" name="テキスト ボックス 6"/>
          <p:cNvSpPr txBox="1"/>
          <p:nvPr/>
        </p:nvSpPr>
        <p:spPr>
          <a:xfrm>
            <a:off x="971600" y="4221088"/>
            <a:ext cx="6048672" cy="523220"/>
          </a:xfrm>
          <a:prstGeom prst="rect">
            <a:avLst/>
          </a:prstGeom>
          <a:noFill/>
        </p:spPr>
        <p:txBody>
          <a:bodyPr wrap="square" rtlCol="0">
            <a:spAutoFit/>
          </a:bodyPr>
          <a:lstStyle/>
          <a:p>
            <a:r>
              <a:rPr lang="ja-JP" altLang="en-US" sz="2800" dirty="0"/>
              <a:t>３）多角的な視点を生かした子ども理解</a:t>
            </a:r>
            <a:endParaRPr kumimoji="1" lang="ja-JP" altLang="en-US" sz="2800" dirty="0"/>
          </a:p>
        </p:txBody>
      </p:sp>
      <p:sp>
        <p:nvSpPr>
          <p:cNvPr id="8" name="テキスト ボックス 7"/>
          <p:cNvSpPr txBox="1"/>
          <p:nvPr/>
        </p:nvSpPr>
        <p:spPr>
          <a:xfrm>
            <a:off x="1454967" y="3142709"/>
            <a:ext cx="7560840" cy="646331"/>
          </a:xfrm>
          <a:prstGeom prst="rect">
            <a:avLst/>
          </a:prstGeom>
          <a:noFill/>
        </p:spPr>
        <p:txBody>
          <a:bodyPr wrap="square" rtlCol="0">
            <a:spAutoFit/>
          </a:bodyPr>
          <a:lstStyle/>
          <a:p>
            <a:r>
              <a:rPr lang="ja-JP" altLang="en-US" dirty="0"/>
              <a:t>・表面に現れた行動の背後にある心の動きを敏感に捉える</a:t>
            </a:r>
            <a:endParaRPr lang="en-US" altLang="ja-JP" dirty="0"/>
          </a:p>
          <a:p>
            <a:r>
              <a:rPr lang="ja-JP" altLang="en-US" dirty="0"/>
              <a:t>・学年会や教育相談部会などで情報の共有を</a:t>
            </a:r>
            <a:endParaRPr lang="en-US" altLang="ja-JP" dirty="0"/>
          </a:p>
        </p:txBody>
      </p:sp>
      <p:sp>
        <p:nvSpPr>
          <p:cNvPr id="9" name="テキスト ボックス 8"/>
          <p:cNvSpPr txBox="1"/>
          <p:nvPr/>
        </p:nvSpPr>
        <p:spPr>
          <a:xfrm>
            <a:off x="1404197" y="4744308"/>
            <a:ext cx="7560840" cy="923330"/>
          </a:xfrm>
          <a:prstGeom prst="rect">
            <a:avLst/>
          </a:prstGeom>
          <a:noFill/>
        </p:spPr>
        <p:txBody>
          <a:bodyPr wrap="square" rtlCol="0">
            <a:spAutoFit/>
          </a:bodyPr>
          <a:lstStyle/>
          <a:p>
            <a:r>
              <a:rPr lang="ja-JP" altLang="en-US" dirty="0"/>
              <a:t>・子どもの問題に最初に気付くのが、図書館司書や事務職員</a:t>
            </a:r>
            <a:r>
              <a:rPr lang="ja-JP" altLang="en-US" dirty="0" smtClean="0"/>
              <a:t>、給食</a:t>
            </a:r>
            <a:r>
              <a:rPr lang="ja-JP" altLang="en-US" dirty="0"/>
              <a:t>調理員などの場合もある</a:t>
            </a:r>
            <a:endParaRPr lang="en-US" altLang="ja-JP" dirty="0"/>
          </a:p>
          <a:p>
            <a:r>
              <a:rPr lang="ja-JP" altLang="en-US" dirty="0"/>
              <a:t>・「学校全体で子どもを教育している」という認識を持ち、情報の共有を</a:t>
            </a:r>
            <a:endParaRPr lang="en-US" altLang="ja-JP" dirty="0"/>
          </a:p>
        </p:txBody>
      </p:sp>
    </p:spTree>
    <p:extLst>
      <p:ext uri="{BB962C8B-B14F-4D97-AF65-F5344CB8AC3E}">
        <p14:creationId xmlns:p14="http://schemas.microsoft.com/office/powerpoint/2010/main" val="29207257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0"/>
            <a:ext cx="8229600" cy="1143000"/>
          </a:xfrm>
        </p:spPr>
        <p:txBody>
          <a:bodyPr>
            <a:normAutofit/>
          </a:bodyPr>
          <a:lstStyle/>
          <a:p>
            <a:r>
              <a:rPr kumimoji="1" lang="ja-JP" altLang="en-US" dirty="0"/>
              <a:t>自殺予防のための教育相談体制</a:t>
            </a:r>
          </a:p>
        </p:txBody>
      </p:sp>
      <p:graphicFrame>
        <p:nvGraphicFramePr>
          <p:cNvPr id="7" name="表 6"/>
          <p:cNvGraphicFramePr>
            <a:graphicFrameLocks noGrp="1"/>
          </p:cNvGraphicFramePr>
          <p:nvPr>
            <p:extLst>
              <p:ext uri="{D42A27DB-BD31-4B8C-83A1-F6EECF244321}">
                <p14:modId xmlns:p14="http://schemas.microsoft.com/office/powerpoint/2010/main" val="2601664393"/>
              </p:ext>
            </p:extLst>
          </p:nvPr>
        </p:nvGraphicFramePr>
        <p:xfrm>
          <a:off x="179512" y="1566084"/>
          <a:ext cx="8784976" cy="5031268"/>
        </p:xfrm>
        <a:graphic>
          <a:graphicData uri="http://schemas.openxmlformats.org/drawingml/2006/table">
            <a:tbl>
              <a:tblPr firstRow="1" bandRow="1">
                <a:tableStyleId>{5C22544A-7EE6-4342-B048-85BDC9FD1C3A}</a:tableStyleId>
              </a:tblPr>
              <a:tblGrid>
                <a:gridCol w="7704856">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tblGrid>
              <a:tr h="432048">
                <a:tc>
                  <a:txBody>
                    <a:bodyPr/>
                    <a:lstStyle/>
                    <a:p>
                      <a:pPr algn="ctr"/>
                      <a:r>
                        <a:rPr kumimoji="1" lang="ja-JP" altLang="en-US" dirty="0"/>
                        <a:t>項　　目</a:t>
                      </a:r>
                      <a:endParaRPr kumimoji="1" lang="en-US" altLang="ja-JP" dirty="0"/>
                    </a:p>
                  </a:txBody>
                  <a:tcPr/>
                </a:tc>
                <a:tc>
                  <a:txBody>
                    <a:bodyPr/>
                    <a:lstStyle/>
                    <a:p>
                      <a:r>
                        <a:rPr kumimoji="1" lang="ja-JP" altLang="en-US" dirty="0"/>
                        <a:t>チェック</a:t>
                      </a:r>
                    </a:p>
                  </a:txBody>
                  <a:tcPr/>
                </a:tc>
                <a:extLst>
                  <a:ext uri="{0D108BD9-81ED-4DB2-BD59-A6C34878D82A}">
                    <a16:rowId xmlns:a16="http://schemas.microsoft.com/office/drawing/2014/main" val="10000"/>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①問題に気付いた人が、問題を全体に投げかけられる雰囲気がありますか？</a:t>
                      </a:r>
                      <a:endParaRPr kumimoji="1" lang="ja-JP" altLang="en-US" dirty="0"/>
                    </a:p>
                  </a:txBody>
                  <a:tcPr marL="144000" marT="180000"/>
                </a:tc>
                <a:tc>
                  <a:txBody>
                    <a:bodyPr/>
                    <a:lstStyle/>
                    <a:p>
                      <a:endParaRPr kumimoji="1" lang="ja-JP" altLang="en-US"/>
                    </a:p>
                  </a:txBody>
                  <a:tcPr/>
                </a:tc>
                <a:extLst>
                  <a:ext uri="{0D108BD9-81ED-4DB2-BD59-A6C34878D82A}">
                    <a16:rowId xmlns:a16="http://schemas.microsoft.com/office/drawing/2014/main" val="10001"/>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②教育相談担当者と養護教諭が連携の中心になっていますか？</a:t>
                      </a:r>
                      <a:endParaRPr kumimoji="1" lang="ja-JP" altLang="en-US" dirty="0"/>
                    </a:p>
                  </a:txBody>
                  <a:tcPr marL="144000" marT="180000"/>
                </a:tc>
                <a:tc>
                  <a:txBody>
                    <a:bodyPr/>
                    <a:lstStyle/>
                    <a:p>
                      <a:endParaRPr kumimoji="1" lang="ja-JP" altLang="en-US"/>
                    </a:p>
                  </a:txBody>
                  <a:tcPr/>
                </a:tc>
                <a:extLst>
                  <a:ext uri="{0D108BD9-81ED-4DB2-BD59-A6C34878D82A}">
                    <a16:rowId xmlns:a16="http://schemas.microsoft.com/office/drawing/2014/main" val="10002"/>
                  </a:ext>
                </a:extLst>
              </a:tr>
              <a:tr h="576064">
                <a:tc>
                  <a:txBody>
                    <a:bodyPr/>
                    <a:lstStyle/>
                    <a:p>
                      <a:r>
                        <a:rPr lang="ja-JP" altLang="en-US" dirty="0"/>
                        <a:t>③教育相談担当者と生徒指導担当者との連携はとれていますか？</a:t>
                      </a:r>
                      <a:endParaRPr kumimoji="1" lang="ja-JP" altLang="en-US" dirty="0"/>
                    </a:p>
                  </a:txBody>
                  <a:tcPr marL="144000" marT="180000"/>
                </a:tc>
                <a:tc>
                  <a:txBody>
                    <a:bodyPr/>
                    <a:lstStyle/>
                    <a:p>
                      <a:endParaRPr kumimoji="1" lang="ja-JP" altLang="en-US"/>
                    </a:p>
                  </a:txBody>
                  <a:tcPr/>
                </a:tc>
                <a:extLst>
                  <a:ext uri="{0D108BD9-81ED-4DB2-BD59-A6C34878D82A}">
                    <a16:rowId xmlns:a16="http://schemas.microsoft.com/office/drawing/2014/main" val="10003"/>
                  </a:ext>
                </a:extLst>
              </a:tr>
              <a:tr h="5667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④一人で抱え込まずに、チームで支援する体制になっていますか？</a:t>
                      </a:r>
                      <a:endParaRPr kumimoji="1" lang="ja-JP" altLang="en-US" dirty="0"/>
                    </a:p>
                  </a:txBody>
                  <a:tcPr marL="144000" marT="180000"/>
                </a:tc>
                <a:tc>
                  <a:txBody>
                    <a:bodyPr/>
                    <a:lstStyle/>
                    <a:p>
                      <a:endParaRPr kumimoji="1" lang="ja-JP" altLang="en-US" dirty="0"/>
                    </a:p>
                  </a:txBody>
                  <a:tcPr/>
                </a:tc>
                <a:extLst>
                  <a:ext uri="{0D108BD9-81ED-4DB2-BD59-A6C34878D82A}">
                    <a16:rowId xmlns:a16="http://schemas.microsoft.com/office/drawing/2014/main" val="10004"/>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⑤話し合いが継続的に行われるようなシステムができていますか？</a:t>
                      </a:r>
                      <a:endParaRPr kumimoji="1" lang="ja-JP" altLang="en-US" dirty="0"/>
                    </a:p>
                  </a:txBody>
                  <a:tcPr marL="144000" marT="180000"/>
                </a:tc>
                <a:tc>
                  <a:txBody>
                    <a:bodyPr/>
                    <a:lstStyle/>
                    <a:p>
                      <a:endParaRPr kumimoji="1" lang="ja-JP" altLang="en-US"/>
                    </a:p>
                  </a:txBody>
                  <a:tcPr/>
                </a:tc>
                <a:extLst>
                  <a:ext uri="{0D108BD9-81ED-4DB2-BD59-A6C34878D82A}">
                    <a16:rowId xmlns:a16="http://schemas.microsoft.com/office/drawing/2014/main" val="10005"/>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⑥事例検討会を実施していますか？</a:t>
                      </a:r>
                      <a:endParaRPr kumimoji="1" lang="ja-JP" altLang="en-US" dirty="0"/>
                    </a:p>
                  </a:txBody>
                  <a:tcPr marL="144000" marT="180000"/>
                </a:tc>
                <a:tc>
                  <a:txBody>
                    <a:bodyPr/>
                    <a:lstStyle/>
                    <a:p>
                      <a:endParaRPr kumimoji="1" lang="ja-JP" altLang="en-US"/>
                    </a:p>
                  </a:txBody>
                  <a:tcPr/>
                </a:tc>
                <a:extLst>
                  <a:ext uri="{0D108BD9-81ED-4DB2-BD59-A6C34878D82A}">
                    <a16:rowId xmlns:a16="http://schemas.microsoft.com/office/drawing/2014/main" val="10006"/>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⑦スクールカウンセラーや学校医との連携はとれていますか？</a:t>
                      </a:r>
                      <a:endParaRPr kumimoji="1" lang="ja-JP" altLang="en-US" dirty="0"/>
                    </a:p>
                  </a:txBody>
                  <a:tcPr marL="144000" marT="180000"/>
                </a:tc>
                <a:tc>
                  <a:txBody>
                    <a:bodyPr/>
                    <a:lstStyle/>
                    <a:p>
                      <a:endParaRPr kumimoji="1" lang="ja-JP" altLang="en-US" dirty="0"/>
                    </a:p>
                  </a:txBody>
                  <a:tcPr/>
                </a:tc>
                <a:extLst>
                  <a:ext uri="{0D108BD9-81ED-4DB2-BD59-A6C34878D82A}">
                    <a16:rowId xmlns:a16="http://schemas.microsoft.com/office/drawing/2014/main" val="10007"/>
                  </a:ext>
                </a:extLst>
              </a:tr>
              <a:tr h="5760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⑧</a:t>
                      </a:r>
                      <a:r>
                        <a:rPr lang="ja-JP" altLang="en-US" dirty="0"/>
                        <a:t>学校内だけで対応するのでなく、専門機関を積極的に活用していますか？</a:t>
                      </a:r>
                      <a:endParaRPr kumimoji="1" lang="ja-JP" altLang="en-US" dirty="0"/>
                    </a:p>
                  </a:txBody>
                  <a:tcPr marL="144000" marT="180000"/>
                </a:tc>
                <a:tc>
                  <a:txBody>
                    <a:bodyPr/>
                    <a:lstStyle/>
                    <a:p>
                      <a:endParaRPr kumimoji="1" lang="ja-JP" altLang="en-US" dirty="0"/>
                    </a:p>
                  </a:txBody>
                  <a:tcPr/>
                </a:tc>
                <a:extLst>
                  <a:ext uri="{0D108BD9-81ED-4DB2-BD59-A6C34878D82A}">
                    <a16:rowId xmlns:a16="http://schemas.microsoft.com/office/drawing/2014/main" val="10008"/>
                  </a:ext>
                </a:extLst>
              </a:tr>
            </a:tbl>
          </a:graphicData>
        </a:graphic>
      </p:graphicFrame>
      <p:sp>
        <p:nvSpPr>
          <p:cNvPr id="8" name="テキスト ボックス 7"/>
          <p:cNvSpPr txBox="1"/>
          <p:nvPr/>
        </p:nvSpPr>
        <p:spPr>
          <a:xfrm>
            <a:off x="107504" y="1196752"/>
            <a:ext cx="5472608" cy="369332"/>
          </a:xfrm>
          <a:prstGeom prst="rect">
            <a:avLst/>
          </a:prstGeom>
          <a:noFill/>
        </p:spPr>
        <p:txBody>
          <a:bodyPr wrap="square" rtlCol="0">
            <a:spAutoFit/>
          </a:bodyPr>
          <a:lstStyle/>
          <a:p>
            <a:r>
              <a:rPr kumimoji="1" lang="ja-JP" altLang="en-US" b="1" dirty="0"/>
              <a:t>教育相談体制を見直すため</a:t>
            </a:r>
            <a:r>
              <a:rPr lang="ja-JP" altLang="en-US" b="1" dirty="0"/>
              <a:t>のチェックポイント</a:t>
            </a:r>
            <a:endParaRPr kumimoji="1" lang="en-US" altLang="ja-JP" b="1" dirty="0"/>
          </a:p>
        </p:txBody>
      </p:sp>
    </p:spTree>
    <p:extLst>
      <p:ext uri="{BB962C8B-B14F-4D97-AF65-F5344CB8AC3E}">
        <p14:creationId xmlns:p14="http://schemas.microsoft.com/office/powerpoint/2010/main" val="2042221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円/楕円 6"/>
          <p:cNvSpPr/>
          <p:nvPr/>
        </p:nvSpPr>
        <p:spPr>
          <a:xfrm>
            <a:off x="935290" y="1993196"/>
            <a:ext cx="6661046" cy="1925344"/>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ctrTitle"/>
          </p:nvPr>
        </p:nvSpPr>
        <p:spPr>
          <a:xfrm>
            <a:off x="827584" y="188640"/>
            <a:ext cx="7772400" cy="1470025"/>
          </a:xfrm>
        </p:spPr>
        <p:txBody>
          <a:bodyPr/>
          <a:lstStyle/>
          <a:p>
            <a:r>
              <a:rPr lang="ja-JP" altLang="en-US" dirty="0"/>
              <a:t>危機対応のための校内体制</a:t>
            </a:r>
            <a:endParaRPr kumimoji="1" lang="ja-JP" altLang="en-US" dirty="0"/>
          </a:p>
        </p:txBody>
      </p:sp>
      <p:sp>
        <p:nvSpPr>
          <p:cNvPr id="3" name="サブタイトル 2"/>
          <p:cNvSpPr>
            <a:spLocks noGrp="1"/>
          </p:cNvSpPr>
          <p:nvPr>
            <p:ph type="subTitle" idx="1"/>
          </p:nvPr>
        </p:nvSpPr>
        <p:spPr>
          <a:xfrm>
            <a:off x="510361" y="4869160"/>
            <a:ext cx="8049996" cy="707946"/>
          </a:xfrm>
        </p:spPr>
        <p:txBody>
          <a:bodyPr/>
          <a:lstStyle/>
          <a:p>
            <a:r>
              <a:rPr kumimoji="1" lang="ja-JP" altLang="en-US" dirty="0">
                <a:solidFill>
                  <a:schemeClr val="tx1"/>
                </a:solidFill>
              </a:rPr>
              <a:t>情報の共有</a:t>
            </a:r>
            <a:r>
              <a:rPr lang="ja-JP" altLang="en-US" dirty="0">
                <a:solidFill>
                  <a:schemeClr val="tx1"/>
                </a:solidFill>
              </a:rPr>
              <a:t>　役割分担　</a:t>
            </a:r>
            <a:r>
              <a:rPr kumimoji="1" lang="ja-JP" altLang="en-US" dirty="0">
                <a:solidFill>
                  <a:schemeClr val="tx1"/>
                </a:solidFill>
              </a:rPr>
              <a:t>基本方針の決定　等</a:t>
            </a:r>
          </a:p>
        </p:txBody>
      </p:sp>
      <p:sp>
        <p:nvSpPr>
          <p:cNvPr id="4" name="テキスト ボックス 3"/>
          <p:cNvSpPr txBox="1"/>
          <p:nvPr/>
        </p:nvSpPr>
        <p:spPr>
          <a:xfrm>
            <a:off x="2843808" y="1803472"/>
            <a:ext cx="3383102" cy="584775"/>
          </a:xfrm>
          <a:prstGeom prst="rect">
            <a:avLst/>
          </a:prstGeom>
          <a:noFill/>
        </p:spPr>
        <p:txBody>
          <a:bodyPr wrap="square" rtlCol="0">
            <a:spAutoFit/>
          </a:bodyPr>
          <a:lstStyle/>
          <a:p>
            <a:r>
              <a:rPr kumimoji="1" lang="ja-JP" altLang="en-US" sz="3200" dirty="0"/>
              <a:t>危機対応チーム</a:t>
            </a:r>
          </a:p>
        </p:txBody>
      </p:sp>
      <p:sp>
        <p:nvSpPr>
          <p:cNvPr id="6" name="テキスト ボックス 5"/>
          <p:cNvSpPr txBox="1"/>
          <p:nvPr/>
        </p:nvSpPr>
        <p:spPr>
          <a:xfrm>
            <a:off x="1043608" y="2348880"/>
            <a:ext cx="7560840" cy="1569660"/>
          </a:xfrm>
          <a:prstGeom prst="rect">
            <a:avLst/>
          </a:prstGeom>
          <a:noFill/>
        </p:spPr>
        <p:txBody>
          <a:bodyPr wrap="square" rtlCol="0">
            <a:spAutoFit/>
          </a:bodyPr>
          <a:lstStyle/>
          <a:p>
            <a:r>
              <a:rPr kumimoji="1" lang="ja-JP" altLang="en-US" sz="2400" dirty="0"/>
              <a:t>管理職　生徒指導主事　教育相談主任　学年主任</a:t>
            </a:r>
            <a:endParaRPr kumimoji="1" lang="en-US" altLang="ja-JP" sz="2400" dirty="0"/>
          </a:p>
          <a:p>
            <a:r>
              <a:rPr kumimoji="1" lang="ja-JP" altLang="en-US" sz="2400" dirty="0"/>
              <a:t>保健主事　養護教諭　スクールカウンセラー</a:t>
            </a:r>
            <a:endParaRPr kumimoji="1" lang="en-US" altLang="ja-JP" sz="2400" dirty="0"/>
          </a:p>
          <a:p>
            <a:r>
              <a:rPr kumimoji="1" lang="ja-JP" altLang="en-US" sz="2400" dirty="0"/>
              <a:t>スクールソーシャルワーカー　等</a:t>
            </a:r>
            <a:endParaRPr kumimoji="1" lang="en-US" altLang="ja-JP" sz="2400" dirty="0"/>
          </a:p>
          <a:p>
            <a:r>
              <a:rPr lang="ja-JP" altLang="en-US" sz="2400" dirty="0"/>
              <a:t>　　　</a:t>
            </a:r>
            <a:r>
              <a:rPr lang="en-US" altLang="ja-JP" sz="2000" dirty="0"/>
              <a:t>※</a:t>
            </a:r>
            <a:r>
              <a:rPr lang="ja-JP" altLang="en-US" sz="2000" dirty="0"/>
              <a:t>必要に応じ、担任や問題の発見者を招集</a:t>
            </a:r>
            <a:endParaRPr kumimoji="1" lang="ja-JP" altLang="en-US" sz="2000" dirty="0"/>
          </a:p>
        </p:txBody>
      </p:sp>
      <p:sp>
        <p:nvSpPr>
          <p:cNvPr id="8" name="下矢印 7"/>
          <p:cNvSpPr/>
          <p:nvPr/>
        </p:nvSpPr>
        <p:spPr>
          <a:xfrm>
            <a:off x="3195545" y="3933056"/>
            <a:ext cx="2178395" cy="640814"/>
          </a:xfrm>
          <a:prstGeom prst="downArrow">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10311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本研修のゴール</a:t>
            </a:r>
          </a:p>
        </p:txBody>
      </p:sp>
      <p:sp>
        <p:nvSpPr>
          <p:cNvPr id="3" name="コンテンツ プレースホルダー 2"/>
          <p:cNvSpPr>
            <a:spLocks noGrp="1"/>
          </p:cNvSpPr>
          <p:nvPr>
            <p:ph idx="1"/>
          </p:nvPr>
        </p:nvSpPr>
        <p:spPr/>
        <p:txBody>
          <a:bodyPr/>
          <a:lstStyle/>
          <a:p>
            <a:r>
              <a:rPr lang="ja-JP" altLang="en-US" dirty="0"/>
              <a:t>子ども</a:t>
            </a:r>
            <a:r>
              <a:rPr kumimoji="1" lang="ja-JP" altLang="en-US" dirty="0"/>
              <a:t>の自殺の実態を</a:t>
            </a:r>
            <a:r>
              <a:rPr lang="ja-JP" altLang="en-US" dirty="0"/>
              <a:t>知る</a:t>
            </a:r>
            <a:r>
              <a:rPr kumimoji="1" lang="ja-JP" altLang="en-US" dirty="0"/>
              <a:t>。</a:t>
            </a:r>
            <a:endParaRPr kumimoji="1" lang="en-US" altLang="ja-JP" dirty="0"/>
          </a:p>
          <a:p>
            <a:r>
              <a:rPr lang="ja-JP" altLang="en-US" dirty="0" smtClean="0"/>
              <a:t>自殺の</a:t>
            </a:r>
            <a:r>
              <a:rPr lang="ja-JP" altLang="en-US" dirty="0"/>
              <a:t>サインや対応の原則を知る。</a:t>
            </a:r>
            <a:endParaRPr lang="en-US" altLang="ja-JP" dirty="0"/>
          </a:p>
          <a:p>
            <a:r>
              <a:rPr kumimoji="1" lang="ja-JP" altLang="en-US" dirty="0"/>
              <a:t>自殺予防の</a:t>
            </a:r>
            <a:r>
              <a:rPr lang="ja-JP" altLang="en-US" dirty="0"/>
              <a:t>ための校内体制と校外における連携について知る。</a:t>
            </a:r>
            <a:endParaRPr kumimoji="1" lang="ja-JP" altLang="en-US" dirty="0"/>
          </a:p>
        </p:txBody>
      </p:sp>
    </p:spTree>
    <p:extLst>
      <p:ext uri="{BB962C8B-B14F-4D97-AF65-F5344CB8AC3E}">
        <p14:creationId xmlns:p14="http://schemas.microsoft.com/office/powerpoint/2010/main" val="18679510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下矢印 9"/>
          <p:cNvSpPr/>
          <p:nvPr/>
        </p:nvSpPr>
        <p:spPr>
          <a:xfrm>
            <a:off x="3779912" y="5485598"/>
            <a:ext cx="1165540" cy="435785"/>
          </a:xfrm>
          <a:prstGeom prst="down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779912" y="2160456"/>
            <a:ext cx="1165540" cy="435785"/>
          </a:xfrm>
          <a:prstGeom prst="down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タイトル 3"/>
          <p:cNvSpPr txBox="1">
            <a:spLocks noGrp="1"/>
          </p:cNvSpPr>
          <p:nvPr>
            <p:ph type="title"/>
          </p:nvPr>
        </p:nvSpPr>
        <p:spPr>
          <a:xfrm>
            <a:off x="1331640" y="188640"/>
            <a:ext cx="5987008" cy="523220"/>
          </a:xfrm>
          <a:prstGeom prst="rect">
            <a:avLst/>
          </a:prstGeom>
          <a:noFill/>
        </p:spPr>
        <p:txBody>
          <a:bodyPr wrap="square" rtlCol="0">
            <a:spAutoFit/>
          </a:bodyPr>
          <a:lstStyle/>
          <a:p>
            <a:r>
              <a:rPr kumimoji="1" lang="ja-JP" altLang="en-US" sz="2800" b="1" dirty="0" smtClean="0"/>
              <a:t>自殺の危機・自殺未遂</a:t>
            </a:r>
            <a:endParaRPr kumimoji="1" lang="ja-JP" altLang="en-US" sz="2800" b="1" dirty="0"/>
          </a:p>
        </p:txBody>
      </p:sp>
      <p:sp>
        <p:nvSpPr>
          <p:cNvPr id="5" name="爆発 1 4"/>
          <p:cNvSpPr/>
          <p:nvPr/>
        </p:nvSpPr>
        <p:spPr>
          <a:xfrm>
            <a:off x="1806398" y="-40114"/>
            <a:ext cx="5112568" cy="980728"/>
          </a:xfrm>
          <a:prstGeom prst="irregularSeal1">
            <a:avLst/>
          </a:prstGeom>
          <a:solidFill>
            <a:srgbClr val="FF0000">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803714" y="1237126"/>
            <a:ext cx="7762756" cy="923330"/>
          </a:xfrm>
          <a:prstGeom prst="rect">
            <a:avLst/>
          </a:prstGeom>
          <a:noFill/>
          <a:ln>
            <a:solidFill>
              <a:schemeClr val="tx1"/>
            </a:solidFill>
          </a:ln>
        </p:spPr>
        <p:txBody>
          <a:bodyPr wrap="square" rtlCol="0">
            <a:spAutoFit/>
          </a:bodyPr>
          <a:lstStyle/>
          <a:p>
            <a:r>
              <a:rPr kumimoji="1" lang="ja-JP" altLang="en-US" dirty="0"/>
              <a:t>・担任、学年主任、生徒指導主事、教育相談主任、養護教諭への連絡</a:t>
            </a:r>
            <a:endParaRPr kumimoji="1" lang="en-US" altLang="ja-JP" dirty="0"/>
          </a:p>
          <a:p>
            <a:r>
              <a:rPr lang="ja-JP" altLang="en-US" dirty="0"/>
              <a:t>・保護者への連絡</a:t>
            </a:r>
            <a:endParaRPr lang="en-US" altLang="ja-JP" dirty="0"/>
          </a:p>
          <a:p>
            <a:r>
              <a:rPr lang="ja-JP" altLang="en-US" dirty="0"/>
              <a:t>・校長への報告　　・校長から教育委員会への第一報（状況報告）</a:t>
            </a:r>
            <a:endParaRPr lang="en-US" altLang="ja-JP" dirty="0"/>
          </a:p>
        </p:txBody>
      </p:sp>
      <p:sp>
        <p:nvSpPr>
          <p:cNvPr id="7" name="テキスト ボックス 6"/>
          <p:cNvSpPr txBox="1"/>
          <p:nvPr/>
        </p:nvSpPr>
        <p:spPr>
          <a:xfrm>
            <a:off x="769684" y="2623276"/>
            <a:ext cx="7776864" cy="2862322"/>
          </a:xfrm>
          <a:prstGeom prst="rect">
            <a:avLst/>
          </a:prstGeom>
          <a:noFill/>
          <a:ln>
            <a:solidFill>
              <a:schemeClr val="tx1"/>
            </a:solidFill>
          </a:ln>
        </p:spPr>
        <p:txBody>
          <a:bodyPr wrap="square" rtlCol="0">
            <a:spAutoFit/>
          </a:bodyPr>
          <a:lstStyle/>
          <a:p>
            <a:r>
              <a:rPr kumimoji="1" lang="ja-JP" altLang="en-US" b="1" dirty="0"/>
              <a:t>「危機対応チーム」の招集</a:t>
            </a:r>
            <a:endParaRPr kumimoji="1" lang="en-US" altLang="ja-JP" b="1" dirty="0"/>
          </a:p>
          <a:p>
            <a:r>
              <a:rPr lang="ja-JP" altLang="en-US" dirty="0"/>
              <a:t>　①緊急ケース会議の実施</a:t>
            </a:r>
            <a:endParaRPr lang="en-US" altLang="ja-JP" dirty="0"/>
          </a:p>
          <a:p>
            <a:r>
              <a:rPr lang="ja-JP" altLang="en-US" dirty="0"/>
              <a:t>　　　当該児童生徒の状況把握、自殺の危険性についての協議、影響を受け</a:t>
            </a:r>
            <a:endParaRPr lang="en-US" altLang="ja-JP" dirty="0"/>
          </a:p>
          <a:p>
            <a:r>
              <a:rPr lang="ja-JP" altLang="en-US" dirty="0"/>
              <a:t>　　　</a:t>
            </a:r>
            <a:r>
              <a:rPr lang="ja-JP" altLang="en-US" dirty="0" err="1"/>
              <a:t>る</a:t>
            </a:r>
            <a:r>
              <a:rPr lang="ja-JP" altLang="en-US" dirty="0"/>
              <a:t>可能性のある子どものリストアップ　等</a:t>
            </a:r>
            <a:endParaRPr lang="en-US" altLang="ja-JP" dirty="0"/>
          </a:p>
          <a:p>
            <a:r>
              <a:rPr lang="ja-JP" altLang="en-US" dirty="0"/>
              <a:t>　②保護者との連携</a:t>
            </a:r>
            <a:endParaRPr lang="en-US" altLang="ja-JP" dirty="0"/>
          </a:p>
          <a:p>
            <a:r>
              <a:rPr lang="ja-JP" altLang="en-US" dirty="0"/>
              <a:t>　　　情報共有と相談</a:t>
            </a:r>
            <a:endParaRPr lang="en-US" altLang="ja-JP" dirty="0"/>
          </a:p>
          <a:p>
            <a:r>
              <a:rPr lang="ja-JP" altLang="en-US" dirty="0"/>
              <a:t>　③外部への対応の一本化</a:t>
            </a:r>
            <a:endParaRPr lang="en-US" altLang="ja-JP" dirty="0"/>
          </a:p>
          <a:p>
            <a:r>
              <a:rPr lang="ja-JP" altLang="en-US" dirty="0"/>
              <a:t>　④具体的対応策の決定</a:t>
            </a:r>
            <a:endParaRPr lang="en-US" altLang="ja-JP" dirty="0"/>
          </a:p>
          <a:p>
            <a:r>
              <a:rPr lang="ja-JP" altLang="en-US" dirty="0"/>
              <a:t>　　　関係教職員の役割確認（「誰が、何を、いつ」するかを決める）、捜索が　　　</a:t>
            </a:r>
            <a:endParaRPr lang="en-US" altLang="ja-JP" dirty="0"/>
          </a:p>
          <a:p>
            <a:r>
              <a:rPr lang="ja-JP" altLang="en-US" dirty="0"/>
              <a:t>　　　必要な場合は警察との連携、必要に応じ学校医や医療機関との連携　等</a:t>
            </a:r>
            <a:r>
              <a:rPr kumimoji="1" lang="ja-JP" altLang="en-US" dirty="0"/>
              <a:t>　　</a:t>
            </a:r>
          </a:p>
        </p:txBody>
      </p:sp>
      <p:sp>
        <p:nvSpPr>
          <p:cNvPr id="8" name="テキスト ボックス 7"/>
          <p:cNvSpPr txBox="1"/>
          <p:nvPr/>
        </p:nvSpPr>
        <p:spPr>
          <a:xfrm>
            <a:off x="803714" y="5951021"/>
            <a:ext cx="7762756" cy="646331"/>
          </a:xfrm>
          <a:prstGeom prst="rect">
            <a:avLst/>
          </a:prstGeom>
          <a:noFill/>
          <a:ln>
            <a:solidFill>
              <a:schemeClr val="tx1"/>
            </a:solidFill>
          </a:ln>
        </p:spPr>
        <p:txBody>
          <a:bodyPr wrap="square" rtlCol="0">
            <a:spAutoFit/>
          </a:bodyPr>
          <a:lstStyle/>
          <a:p>
            <a:r>
              <a:rPr kumimoji="1" lang="ja-JP" altLang="en-US" dirty="0"/>
              <a:t>・臨時職員会議：教職員間での情報と理解の共有</a:t>
            </a:r>
            <a:endParaRPr kumimoji="1" lang="en-US" altLang="ja-JP" dirty="0"/>
          </a:p>
          <a:p>
            <a:r>
              <a:rPr lang="ja-JP" altLang="en-US" dirty="0"/>
              <a:t>・教育委員会への連絡（必要があれば支援を要請）</a:t>
            </a:r>
            <a:endParaRPr kumimoji="1" lang="ja-JP" altLang="en-US" dirty="0"/>
          </a:p>
        </p:txBody>
      </p:sp>
      <p:sp>
        <p:nvSpPr>
          <p:cNvPr id="11" name="下矢印 10"/>
          <p:cNvSpPr/>
          <p:nvPr/>
        </p:nvSpPr>
        <p:spPr>
          <a:xfrm>
            <a:off x="3779912" y="801341"/>
            <a:ext cx="1165540" cy="435785"/>
          </a:xfrm>
          <a:prstGeom prst="downArrow">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6120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0524" y="1709626"/>
            <a:ext cx="7173792" cy="4552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タイトル 1"/>
          <p:cNvSpPr>
            <a:spLocks noGrp="1"/>
          </p:cNvSpPr>
          <p:nvPr>
            <p:ph type="title"/>
          </p:nvPr>
        </p:nvSpPr>
        <p:spPr/>
        <p:txBody>
          <a:bodyPr>
            <a:normAutofit fontScale="90000"/>
          </a:bodyPr>
          <a:lstStyle/>
          <a:p>
            <a:r>
              <a:rPr kumimoji="1" lang="ja-JP" altLang="en-US" dirty="0"/>
              <a:t>自殺予防のための校外における連携</a:t>
            </a:r>
          </a:p>
        </p:txBody>
      </p:sp>
      <p:sp>
        <p:nvSpPr>
          <p:cNvPr id="3" name="テキスト ボックス 2"/>
          <p:cNvSpPr txBox="1"/>
          <p:nvPr/>
        </p:nvSpPr>
        <p:spPr>
          <a:xfrm>
            <a:off x="3841316" y="1270501"/>
            <a:ext cx="1584176" cy="646331"/>
          </a:xfrm>
          <a:prstGeom prst="rect">
            <a:avLst/>
          </a:prstGeom>
          <a:noFill/>
        </p:spPr>
        <p:txBody>
          <a:bodyPr wrap="square" rtlCol="0">
            <a:spAutoFit/>
          </a:bodyPr>
          <a:lstStyle/>
          <a:p>
            <a:r>
              <a:rPr kumimoji="1" lang="ja-JP" altLang="en-US" sz="3600" dirty="0"/>
              <a:t>学校</a:t>
            </a:r>
          </a:p>
        </p:txBody>
      </p:sp>
      <p:sp>
        <p:nvSpPr>
          <p:cNvPr id="5" name="テキスト ボックス 4"/>
          <p:cNvSpPr txBox="1"/>
          <p:nvPr/>
        </p:nvSpPr>
        <p:spPr>
          <a:xfrm>
            <a:off x="1393044" y="6083280"/>
            <a:ext cx="2232248" cy="646331"/>
          </a:xfrm>
          <a:prstGeom prst="rect">
            <a:avLst/>
          </a:prstGeom>
          <a:noFill/>
        </p:spPr>
        <p:txBody>
          <a:bodyPr wrap="square" rtlCol="0">
            <a:spAutoFit/>
          </a:bodyPr>
          <a:lstStyle/>
          <a:p>
            <a:r>
              <a:rPr kumimoji="1" lang="ja-JP" altLang="en-US" sz="3600" dirty="0"/>
              <a:t>医療機関</a:t>
            </a:r>
          </a:p>
        </p:txBody>
      </p:sp>
      <p:sp>
        <p:nvSpPr>
          <p:cNvPr id="6" name="テキスト ボックス 5"/>
          <p:cNvSpPr txBox="1"/>
          <p:nvPr/>
        </p:nvSpPr>
        <p:spPr>
          <a:xfrm>
            <a:off x="6608616" y="6067782"/>
            <a:ext cx="1584176" cy="646331"/>
          </a:xfrm>
          <a:prstGeom prst="rect">
            <a:avLst/>
          </a:prstGeom>
          <a:noFill/>
        </p:spPr>
        <p:txBody>
          <a:bodyPr wrap="square" rtlCol="0">
            <a:spAutoFit/>
          </a:bodyPr>
          <a:lstStyle/>
          <a:p>
            <a:r>
              <a:rPr lang="ja-JP" altLang="en-US" sz="3600" dirty="0"/>
              <a:t>家庭</a:t>
            </a:r>
            <a:endParaRPr kumimoji="1" lang="ja-JP" altLang="en-US" sz="3600" dirty="0"/>
          </a:p>
        </p:txBody>
      </p:sp>
      <p:sp>
        <p:nvSpPr>
          <p:cNvPr id="8" name="楕円 7">
            <a:extLst>
              <a:ext uri="{FF2B5EF4-FFF2-40B4-BE49-F238E27FC236}">
                <a16:creationId xmlns:a16="http://schemas.microsoft.com/office/drawing/2014/main" id="{75545428-395A-4CBD-B804-254EF1EE2AFE}"/>
              </a:ext>
            </a:extLst>
          </p:cNvPr>
          <p:cNvSpPr/>
          <p:nvPr/>
        </p:nvSpPr>
        <p:spPr>
          <a:xfrm>
            <a:off x="432832" y="1929930"/>
            <a:ext cx="2328624" cy="1126256"/>
          </a:xfrm>
          <a:prstGeom prst="ellipse">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EE6D3F18-56B5-41EF-AECA-AFC7E6EFB965}"/>
              </a:ext>
            </a:extLst>
          </p:cNvPr>
          <p:cNvSpPr txBox="1"/>
          <p:nvPr/>
        </p:nvSpPr>
        <p:spPr>
          <a:xfrm>
            <a:off x="547726" y="2031393"/>
            <a:ext cx="2098836" cy="923330"/>
          </a:xfrm>
          <a:prstGeom prst="rect">
            <a:avLst/>
          </a:prstGeom>
          <a:noFill/>
        </p:spPr>
        <p:txBody>
          <a:bodyPr wrap="square" rtlCol="0">
            <a:spAutoFit/>
          </a:bodyPr>
          <a:lstStyle/>
          <a:p>
            <a:r>
              <a:rPr kumimoji="1" lang="ja-JP" altLang="en-US" dirty="0"/>
              <a:t>担当医と連絡を取る際には、本人や家族の同意が必要</a:t>
            </a:r>
          </a:p>
        </p:txBody>
      </p:sp>
      <p:sp>
        <p:nvSpPr>
          <p:cNvPr id="10" name="楕円 9">
            <a:extLst>
              <a:ext uri="{FF2B5EF4-FFF2-40B4-BE49-F238E27FC236}">
                <a16:creationId xmlns:a16="http://schemas.microsoft.com/office/drawing/2014/main" id="{D9C85B54-E31D-4B42-AF47-D3BB9BDD4B06}"/>
              </a:ext>
            </a:extLst>
          </p:cNvPr>
          <p:cNvSpPr/>
          <p:nvPr/>
        </p:nvSpPr>
        <p:spPr>
          <a:xfrm>
            <a:off x="6347832" y="2019769"/>
            <a:ext cx="2328624" cy="1126256"/>
          </a:xfrm>
          <a:prstGeom prst="ellipse">
            <a:avLst/>
          </a:prstGeom>
          <a:solidFill>
            <a:srgbClr val="FFC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379CBDBF-20A0-4981-9D04-80E771F4753D}"/>
              </a:ext>
            </a:extLst>
          </p:cNvPr>
          <p:cNvSpPr txBox="1"/>
          <p:nvPr/>
        </p:nvSpPr>
        <p:spPr>
          <a:xfrm>
            <a:off x="6577620" y="2132856"/>
            <a:ext cx="2098836" cy="923330"/>
          </a:xfrm>
          <a:prstGeom prst="rect">
            <a:avLst/>
          </a:prstGeom>
          <a:noFill/>
        </p:spPr>
        <p:txBody>
          <a:bodyPr wrap="square" rtlCol="0">
            <a:spAutoFit/>
          </a:bodyPr>
          <a:lstStyle/>
          <a:p>
            <a:r>
              <a:rPr kumimoji="1" lang="ja-JP" altLang="en-US" dirty="0"/>
              <a:t>協力が得られにくい家庭にも、粘り強い働きかけが必要</a:t>
            </a:r>
          </a:p>
        </p:txBody>
      </p:sp>
    </p:spTree>
    <p:extLst>
      <p:ext uri="{BB962C8B-B14F-4D97-AF65-F5344CB8AC3E}">
        <p14:creationId xmlns:p14="http://schemas.microsoft.com/office/powerpoint/2010/main" val="726837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2420888"/>
            <a:ext cx="8229600" cy="1143000"/>
          </a:xfrm>
        </p:spPr>
        <p:txBody>
          <a:bodyPr/>
          <a:lstStyle/>
          <a:p>
            <a:r>
              <a:rPr lang="ja-JP" altLang="en-US" dirty="0"/>
              <a:t>子ども</a:t>
            </a:r>
            <a:r>
              <a:rPr kumimoji="1" lang="ja-JP" altLang="en-US" dirty="0"/>
              <a:t>の自殺の実態</a:t>
            </a:r>
          </a:p>
        </p:txBody>
      </p:sp>
    </p:spTree>
    <p:extLst>
      <p:ext uri="{BB962C8B-B14F-4D97-AF65-F5344CB8AC3E}">
        <p14:creationId xmlns:p14="http://schemas.microsoft.com/office/powerpoint/2010/main" val="2791765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グラフ 4"/>
          <p:cNvGraphicFramePr>
            <a:graphicFrameLocks/>
          </p:cNvGraphicFramePr>
          <p:nvPr>
            <p:extLst>
              <p:ext uri="{D42A27DB-BD31-4B8C-83A1-F6EECF244321}">
                <p14:modId xmlns:p14="http://schemas.microsoft.com/office/powerpoint/2010/main" val="3038945363"/>
              </p:ext>
            </p:extLst>
          </p:nvPr>
        </p:nvGraphicFramePr>
        <p:xfrm>
          <a:off x="323528" y="836712"/>
          <a:ext cx="8496944" cy="6081731"/>
        </p:xfrm>
        <a:graphic>
          <a:graphicData uri="http://schemas.openxmlformats.org/drawingml/2006/chart">
            <c:chart xmlns:c="http://schemas.openxmlformats.org/drawingml/2006/chart" xmlns:r="http://schemas.openxmlformats.org/officeDocument/2006/relationships" r:id="rId3"/>
          </a:graphicData>
        </a:graphic>
      </p:graphicFrame>
      <p:sp>
        <p:nvSpPr>
          <p:cNvPr id="4" name="テキスト ボックス 3"/>
          <p:cNvSpPr txBox="1"/>
          <p:nvPr/>
        </p:nvSpPr>
        <p:spPr>
          <a:xfrm>
            <a:off x="683568" y="107921"/>
            <a:ext cx="7776864" cy="584775"/>
          </a:xfrm>
          <a:prstGeom prst="rect">
            <a:avLst/>
          </a:prstGeom>
          <a:noFill/>
        </p:spPr>
        <p:txBody>
          <a:bodyPr wrap="square" rtlCol="0">
            <a:spAutoFit/>
          </a:bodyPr>
          <a:lstStyle/>
          <a:p>
            <a:r>
              <a:rPr kumimoji="1" lang="ja-JP" altLang="en-US" sz="3200" dirty="0">
                <a:latin typeface="HG丸ｺﾞｼｯｸM-PRO" panose="020F0600000000000000" pitchFamily="50" charset="-128"/>
                <a:ea typeface="HG丸ｺﾞｼｯｸM-PRO" panose="020F0600000000000000" pitchFamily="50" charset="-128"/>
              </a:rPr>
              <a:t>自殺者数と交通事故死者数の推移・比較</a:t>
            </a:r>
          </a:p>
        </p:txBody>
      </p:sp>
      <p:sp>
        <p:nvSpPr>
          <p:cNvPr id="6" name="テキスト ボックス 5"/>
          <p:cNvSpPr txBox="1"/>
          <p:nvPr/>
        </p:nvSpPr>
        <p:spPr>
          <a:xfrm>
            <a:off x="5908662" y="6444044"/>
            <a:ext cx="3096344" cy="369332"/>
          </a:xfrm>
          <a:prstGeom prst="rect">
            <a:avLst/>
          </a:prstGeom>
          <a:noFill/>
        </p:spPr>
        <p:txBody>
          <a:bodyPr wrap="square" rtlCol="0">
            <a:spAutoFit/>
          </a:bodyPr>
          <a:lstStyle/>
          <a:p>
            <a:r>
              <a:rPr kumimoji="1" lang="ja-JP" altLang="en-US" dirty="0"/>
              <a:t>警視庁の統計から作成</a:t>
            </a:r>
            <a:endParaRPr kumimoji="1" lang="en-US" altLang="ja-JP" dirty="0"/>
          </a:p>
        </p:txBody>
      </p:sp>
      <p:sp>
        <p:nvSpPr>
          <p:cNvPr id="7" name="角丸四角形吹き出し 6"/>
          <p:cNvSpPr/>
          <p:nvPr/>
        </p:nvSpPr>
        <p:spPr>
          <a:xfrm>
            <a:off x="6876256" y="1027621"/>
            <a:ext cx="1872208" cy="961219"/>
          </a:xfrm>
          <a:prstGeom prst="wedgeRoundRectCallout">
            <a:avLst>
              <a:gd name="adj1" fmla="val 35598"/>
              <a:gd name="adj2" fmla="val 19601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約</a:t>
            </a:r>
            <a:r>
              <a:rPr lang="ja-JP" altLang="en-US" sz="2800" dirty="0">
                <a:solidFill>
                  <a:schemeClr val="tx1"/>
                </a:solidFill>
              </a:rPr>
              <a:t>６</a:t>
            </a:r>
            <a:r>
              <a:rPr kumimoji="1" lang="ja-JP" altLang="en-US" sz="2800" dirty="0">
                <a:solidFill>
                  <a:schemeClr val="tx1"/>
                </a:solidFill>
              </a:rPr>
              <a:t>倍</a:t>
            </a:r>
          </a:p>
        </p:txBody>
      </p:sp>
      <p:sp>
        <p:nvSpPr>
          <p:cNvPr id="2" name="テキスト ボックス 1">
            <a:extLst>
              <a:ext uri="{FF2B5EF4-FFF2-40B4-BE49-F238E27FC236}">
                <a16:creationId xmlns:a16="http://schemas.microsoft.com/office/drawing/2014/main" id="{7BD10B25-4C8C-43DE-96F4-3016656D8F22}"/>
              </a:ext>
            </a:extLst>
          </p:cNvPr>
          <p:cNvSpPr txBox="1"/>
          <p:nvPr/>
        </p:nvSpPr>
        <p:spPr>
          <a:xfrm>
            <a:off x="251520" y="672951"/>
            <a:ext cx="720080" cy="307777"/>
          </a:xfrm>
          <a:prstGeom prst="rect">
            <a:avLst/>
          </a:prstGeom>
          <a:noFill/>
        </p:spPr>
        <p:txBody>
          <a:bodyPr wrap="square" rtlCol="0">
            <a:spAutoFit/>
          </a:bodyPr>
          <a:lstStyle/>
          <a:p>
            <a:r>
              <a:rPr kumimoji="1" lang="ja-JP" altLang="en-US" sz="1400" dirty="0"/>
              <a:t>（人）</a:t>
            </a:r>
          </a:p>
        </p:txBody>
      </p:sp>
    </p:spTree>
    <p:extLst>
      <p:ext uri="{BB962C8B-B14F-4D97-AF65-F5344CB8AC3E}">
        <p14:creationId xmlns:p14="http://schemas.microsoft.com/office/powerpoint/2010/main" val="2932933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82319" y="188640"/>
            <a:ext cx="8229600" cy="1143000"/>
          </a:xfrm>
        </p:spPr>
        <p:txBody>
          <a:bodyPr>
            <a:normAutofit/>
          </a:bodyPr>
          <a:lstStyle/>
          <a:p>
            <a:r>
              <a:rPr kumimoji="1" lang="en-US" altLang="ja-JP" dirty="0" smtClean="0"/>
              <a:t>G8</a:t>
            </a:r>
            <a:r>
              <a:rPr kumimoji="1" lang="ja-JP" altLang="en-US" dirty="0" smtClean="0"/>
              <a:t>各国</a:t>
            </a:r>
            <a:r>
              <a:rPr kumimoji="1" lang="ja-JP" altLang="en-US" dirty="0"/>
              <a:t>の自殺率</a:t>
            </a:r>
          </a:p>
        </p:txBody>
      </p:sp>
      <p:sp>
        <p:nvSpPr>
          <p:cNvPr id="7" name="テキスト ボックス 6"/>
          <p:cNvSpPr txBox="1"/>
          <p:nvPr/>
        </p:nvSpPr>
        <p:spPr>
          <a:xfrm>
            <a:off x="2411760" y="5877272"/>
            <a:ext cx="7344816" cy="369332"/>
          </a:xfrm>
          <a:prstGeom prst="rect">
            <a:avLst/>
          </a:prstGeom>
          <a:noFill/>
        </p:spPr>
        <p:txBody>
          <a:bodyPr wrap="square" rtlCol="0">
            <a:spAutoFit/>
          </a:bodyPr>
          <a:lstStyle/>
          <a:p>
            <a:r>
              <a:rPr kumimoji="1" lang="ja-JP" altLang="en-US" dirty="0"/>
              <a:t>自殺率：人口１０</a:t>
            </a:r>
            <a:r>
              <a:rPr lang="ja-JP" altLang="en-US" dirty="0"/>
              <a:t>万人あたりの自殺者数　　　　　　　　　　　</a:t>
            </a:r>
            <a:endParaRPr kumimoji="1" lang="ja-JP" altLang="en-US" dirty="0"/>
          </a:p>
        </p:txBody>
      </p:sp>
      <p:graphicFrame>
        <p:nvGraphicFramePr>
          <p:cNvPr id="8" name="グラフ 7"/>
          <p:cNvGraphicFramePr>
            <a:graphicFrameLocks/>
          </p:cNvGraphicFramePr>
          <p:nvPr>
            <p:extLst>
              <p:ext uri="{D42A27DB-BD31-4B8C-83A1-F6EECF244321}">
                <p14:modId xmlns:p14="http://schemas.microsoft.com/office/powerpoint/2010/main" val="745812294"/>
              </p:ext>
            </p:extLst>
          </p:nvPr>
        </p:nvGraphicFramePr>
        <p:xfrm>
          <a:off x="755576" y="1268760"/>
          <a:ext cx="7632848" cy="4506243"/>
        </p:xfrm>
        <a:graphic>
          <a:graphicData uri="http://schemas.openxmlformats.org/drawingml/2006/chart">
            <c:chart xmlns:c="http://schemas.openxmlformats.org/drawingml/2006/chart" xmlns:r="http://schemas.openxmlformats.org/officeDocument/2006/relationships" r:id="rId3"/>
          </a:graphicData>
        </a:graphic>
      </p:graphicFrame>
      <p:sp>
        <p:nvSpPr>
          <p:cNvPr id="2" name="テキスト ボックス 1">
            <a:extLst>
              <a:ext uri="{FF2B5EF4-FFF2-40B4-BE49-F238E27FC236}">
                <a16:creationId xmlns:a16="http://schemas.microsoft.com/office/drawing/2014/main" id="{C642C1C0-9D54-4AFD-BBA2-06C9E37B4664}"/>
              </a:ext>
            </a:extLst>
          </p:cNvPr>
          <p:cNvSpPr txBox="1"/>
          <p:nvPr/>
        </p:nvSpPr>
        <p:spPr>
          <a:xfrm>
            <a:off x="8213576" y="5419963"/>
            <a:ext cx="648072" cy="338554"/>
          </a:xfrm>
          <a:prstGeom prst="rect">
            <a:avLst/>
          </a:prstGeom>
          <a:noFill/>
        </p:spPr>
        <p:txBody>
          <a:bodyPr wrap="square" rtlCol="0">
            <a:spAutoFit/>
          </a:bodyPr>
          <a:lstStyle/>
          <a:p>
            <a:r>
              <a:rPr kumimoji="1" lang="ja-JP" altLang="en-US" sz="1600" dirty="0"/>
              <a:t>（人）</a:t>
            </a:r>
          </a:p>
        </p:txBody>
      </p:sp>
      <p:sp>
        <p:nvSpPr>
          <p:cNvPr id="3" name="テキスト ボックス 2">
            <a:extLst>
              <a:ext uri="{FF2B5EF4-FFF2-40B4-BE49-F238E27FC236}">
                <a16:creationId xmlns:a16="http://schemas.microsoft.com/office/drawing/2014/main" id="{8E6037EE-56A0-4B17-9203-E4C172635243}"/>
              </a:ext>
            </a:extLst>
          </p:cNvPr>
          <p:cNvSpPr txBox="1"/>
          <p:nvPr/>
        </p:nvSpPr>
        <p:spPr>
          <a:xfrm>
            <a:off x="4427984" y="6246604"/>
            <a:ext cx="4320480" cy="584775"/>
          </a:xfrm>
          <a:prstGeom prst="rect">
            <a:avLst/>
          </a:prstGeom>
          <a:noFill/>
        </p:spPr>
        <p:txBody>
          <a:bodyPr wrap="square" rtlCol="0">
            <a:spAutoFit/>
          </a:bodyPr>
          <a:lstStyle/>
          <a:p>
            <a:r>
              <a:rPr lang="ja-JP" altLang="en-US" sz="1600" dirty="0"/>
              <a:t>世界保健機関資料（２０１６年１２月）より</a:t>
            </a:r>
            <a:endParaRPr lang="en-US" altLang="ja-JP" sz="1600" dirty="0"/>
          </a:p>
          <a:p>
            <a:r>
              <a:rPr lang="ja-JP" altLang="en-US" sz="1600" dirty="0"/>
              <a:t>　　　　厚生労働省自殺対策推進室作成</a:t>
            </a:r>
          </a:p>
        </p:txBody>
      </p:sp>
      <p:sp>
        <p:nvSpPr>
          <p:cNvPr id="4" name="テキスト ボックス 3">
            <a:extLst>
              <a:ext uri="{FF2B5EF4-FFF2-40B4-BE49-F238E27FC236}">
                <a16:creationId xmlns:a16="http://schemas.microsoft.com/office/drawing/2014/main" id="{716E4F54-F68C-4DBF-A044-F96952140106}"/>
              </a:ext>
            </a:extLst>
          </p:cNvPr>
          <p:cNvSpPr txBox="1"/>
          <p:nvPr/>
        </p:nvSpPr>
        <p:spPr>
          <a:xfrm>
            <a:off x="971600" y="1655304"/>
            <a:ext cx="792088" cy="307777"/>
          </a:xfrm>
          <a:prstGeom prst="rect">
            <a:avLst/>
          </a:prstGeom>
          <a:noFill/>
        </p:spPr>
        <p:txBody>
          <a:bodyPr wrap="square" rtlCol="0">
            <a:spAutoFit/>
          </a:bodyPr>
          <a:lstStyle/>
          <a:p>
            <a:r>
              <a:rPr kumimoji="1" lang="ja-JP" altLang="en-US" sz="1400" dirty="0"/>
              <a:t>（</a:t>
            </a:r>
            <a:r>
              <a:rPr kumimoji="1" lang="en-US" altLang="ja-JP" sz="1400" dirty="0"/>
              <a:t>2011</a:t>
            </a:r>
            <a:r>
              <a:rPr kumimoji="1" lang="ja-JP" altLang="en-US" sz="1400" dirty="0"/>
              <a:t>）</a:t>
            </a:r>
          </a:p>
        </p:txBody>
      </p:sp>
      <p:sp>
        <p:nvSpPr>
          <p:cNvPr id="9" name="テキスト ボックス 8">
            <a:extLst>
              <a:ext uri="{FF2B5EF4-FFF2-40B4-BE49-F238E27FC236}">
                <a16:creationId xmlns:a16="http://schemas.microsoft.com/office/drawing/2014/main" id="{068F7DE6-69EC-496F-A959-27B5FA26817B}"/>
              </a:ext>
            </a:extLst>
          </p:cNvPr>
          <p:cNvSpPr txBox="1"/>
          <p:nvPr/>
        </p:nvSpPr>
        <p:spPr>
          <a:xfrm>
            <a:off x="1043608" y="2156991"/>
            <a:ext cx="792088" cy="307777"/>
          </a:xfrm>
          <a:prstGeom prst="rect">
            <a:avLst/>
          </a:prstGeom>
          <a:noFill/>
        </p:spPr>
        <p:txBody>
          <a:bodyPr wrap="square" rtlCol="0">
            <a:spAutoFit/>
          </a:bodyPr>
          <a:lstStyle/>
          <a:p>
            <a:r>
              <a:rPr kumimoji="1" lang="ja-JP" altLang="en-US" sz="1400" dirty="0"/>
              <a:t>（</a:t>
            </a:r>
            <a:r>
              <a:rPr kumimoji="1" lang="en-US" altLang="ja-JP" sz="1400" dirty="0"/>
              <a:t>2014</a:t>
            </a:r>
            <a:r>
              <a:rPr kumimoji="1" lang="ja-JP" altLang="en-US" sz="1400" dirty="0"/>
              <a:t>）</a:t>
            </a:r>
          </a:p>
        </p:txBody>
      </p:sp>
      <p:sp>
        <p:nvSpPr>
          <p:cNvPr id="10" name="テキスト ボックス 9">
            <a:extLst>
              <a:ext uri="{FF2B5EF4-FFF2-40B4-BE49-F238E27FC236}">
                <a16:creationId xmlns:a16="http://schemas.microsoft.com/office/drawing/2014/main" id="{91ECE2DC-F4A6-43C1-B7D8-5699FD6E12C8}"/>
              </a:ext>
            </a:extLst>
          </p:cNvPr>
          <p:cNvSpPr txBox="1"/>
          <p:nvPr/>
        </p:nvSpPr>
        <p:spPr>
          <a:xfrm>
            <a:off x="899592" y="2609534"/>
            <a:ext cx="792088" cy="307777"/>
          </a:xfrm>
          <a:prstGeom prst="rect">
            <a:avLst/>
          </a:prstGeom>
          <a:noFill/>
        </p:spPr>
        <p:txBody>
          <a:bodyPr wrap="square" rtlCol="0">
            <a:spAutoFit/>
          </a:bodyPr>
          <a:lstStyle/>
          <a:p>
            <a:r>
              <a:rPr kumimoji="1" lang="ja-JP" altLang="en-US" sz="1400" dirty="0"/>
              <a:t>（</a:t>
            </a:r>
            <a:r>
              <a:rPr kumimoji="1" lang="en-US" altLang="ja-JP" sz="1400" dirty="0"/>
              <a:t>2013</a:t>
            </a:r>
            <a:r>
              <a:rPr kumimoji="1" lang="ja-JP" altLang="en-US" sz="1400" dirty="0"/>
              <a:t>）</a:t>
            </a:r>
          </a:p>
        </p:txBody>
      </p:sp>
      <p:sp>
        <p:nvSpPr>
          <p:cNvPr id="11" name="テキスト ボックス 10">
            <a:extLst>
              <a:ext uri="{FF2B5EF4-FFF2-40B4-BE49-F238E27FC236}">
                <a16:creationId xmlns:a16="http://schemas.microsoft.com/office/drawing/2014/main" id="{E3355969-1DDD-4506-A57C-E8CF16C211F4}"/>
              </a:ext>
            </a:extLst>
          </p:cNvPr>
          <p:cNvSpPr txBox="1"/>
          <p:nvPr/>
        </p:nvSpPr>
        <p:spPr>
          <a:xfrm>
            <a:off x="899592" y="3098855"/>
            <a:ext cx="792088" cy="307777"/>
          </a:xfrm>
          <a:prstGeom prst="rect">
            <a:avLst/>
          </a:prstGeom>
          <a:noFill/>
        </p:spPr>
        <p:txBody>
          <a:bodyPr wrap="square" rtlCol="0">
            <a:spAutoFit/>
          </a:bodyPr>
          <a:lstStyle/>
          <a:p>
            <a:r>
              <a:rPr kumimoji="1" lang="ja-JP" altLang="en-US" sz="1400" dirty="0"/>
              <a:t>（</a:t>
            </a:r>
            <a:r>
              <a:rPr kumimoji="1" lang="en-US" altLang="ja-JP" sz="1400" dirty="0"/>
              <a:t>2014</a:t>
            </a:r>
            <a:r>
              <a:rPr kumimoji="1" lang="ja-JP" altLang="en-US" sz="1400" dirty="0"/>
              <a:t>）</a:t>
            </a:r>
          </a:p>
        </p:txBody>
      </p:sp>
      <p:sp>
        <p:nvSpPr>
          <p:cNvPr id="12" name="テキスト ボックス 11">
            <a:extLst>
              <a:ext uri="{FF2B5EF4-FFF2-40B4-BE49-F238E27FC236}">
                <a16:creationId xmlns:a16="http://schemas.microsoft.com/office/drawing/2014/main" id="{2F50ADDB-A63F-4013-8D90-7D081B83E38A}"/>
              </a:ext>
            </a:extLst>
          </p:cNvPr>
          <p:cNvSpPr txBox="1"/>
          <p:nvPr/>
        </p:nvSpPr>
        <p:spPr>
          <a:xfrm>
            <a:off x="971600" y="3572584"/>
            <a:ext cx="792088" cy="307777"/>
          </a:xfrm>
          <a:prstGeom prst="rect">
            <a:avLst/>
          </a:prstGeom>
          <a:noFill/>
        </p:spPr>
        <p:txBody>
          <a:bodyPr wrap="square" rtlCol="0">
            <a:spAutoFit/>
          </a:bodyPr>
          <a:lstStyle/>
          <a:p>
            <a:r>
              <a:rPr kumimoji="1" lang="ja-JP" altLang="en-US" sz="1400" dirty="0"/>
              <a:t>（</a:t>
            </a:r>
            <a:r>
              <a:rPr kumimoji="1" lang="en-US" altLang="ja-JP" sz="1400" dirty="0"/>
              <a:t>2014</a:t>
            </a:r>
            <a:r>
              <a:rPr kumimoji="1" lang="ja-JP" altLang="en-US" sz="1400" dirty="0"/>
              <a:t>）</a:t>
            </a:r>
          </a:p>
        </p:txBody>
      </p:sp>
      <p:sp>
        <p:nvSpPr>
          <p:cNvPr id="13" name="テキスト ボックス 12">
            <a:extLst>
              <a:ext uri="{FF2B5EF4-FFF2-40B4-BE49-F238E27FC236}">
                <a16:creationId xmlns:a16="http://schemas.microsoft.com/office/drawing/2014/main" id="{3AB284CA-CF7F-488E-9820-440A385A0117}"/>
              </a:ext>
            </a:extLst>
          </p:cNvPr>
          <p:cNvSpPr txBox="1"/>
          <p:nvPr/>
        </p:nvSpPr>
        <p:spPr>
          <a:xfrm>
            <a:off x="899592" y="4049610"/>
            <a:ext cx="792088" cy="307777"/>
          </a:xfrm>
          <a:prstGeom prst="rect">
            <a:avLst/>
          </a:prstGeom>
          <a:noFill/>
        </p:spPr>
        <p:txBody>
          <a:bodyPr wrap="square" rtlCol="0">
            <a:spAutoFit/>
          </a:bodyPr>
          <a:lstStyle/>
          <a:p>
            <a:r>
              <a:rPr kumimoji="1" lang="ja-JP" altLang="en-US" sz="1400" dirty="0"/>
              <a:t>（</a:t>
            </a:r>
            <a:r>
              <a:rPr kumimoji="1" lang="en-US" altLang="ja-JP" sz="1400" dirty="0"/>
              <a:t>2012</a:t>
            </a:r>
            <a:r>
              <a:rPr kumimoji="1" lang="ja-JP" altLang="en-US" sz="1400" dirty="0"/>
              <a:t>）</a:t>
            </a:r>
          </a:p>
        </p:txBody>
      </p:sp>
      <p:sp>
        <p:nvSpPr>
          <p:cNvPr id="14" name="テキスト ボックス 13">
            <a:extLst>
              <a:ext uri="{FF2B5EF4-FFF2-40B4-BE49-F238E27FC236}">
                <a16:creationId xmlns:a16="http://schemas.microsoft.com/office/drawing/2014/main" id="{00E700F9-BA1A-4C49-9B6F-5191DE5B0F1D}"/>
              </a:ext>
            </a:extLst>
          </p:cNvPr>
          <p:cNvSpPr txBox="1"/>
          <p:nvPr/>
        </p:nvSpPr>
        <p:spPr>
          <a:xfrm>
            <a:off x="907096" y="4549843"/>
            <a:ext cx="792088" cy="307777"/>
          </a:xfrm>
          <a:prstGeom prst="rect">
            <a:avLst/>
          </a:prstGeom>
          <a:noFill/>
        </p:spPr>
        <p:txBody>
          <a:bodyPr wrap="square" rtlCol="0">
            <a:spAutoFit/>
          </a:bodyPr>
          <a:lstStyle/>
          <a:p>
            <a:r>
              <a:rPr kumimoji="1" lang="ja-JP" altLang="en-US" sz="1400" dirty="0"/>
              <a:t>（</a:t>
            </a:r>
            <a:r>
              <a:rPr kumimoji="1" lang="en-US" altLang="ja-JP" sz="1400" dirty="0"/>
              <a:t>2013</a:t>
            </a:r>
            <a:r>
              <a:rPr kumimoji="1" lang="ja-JP" altLang="en-US" sz="1400" dirty="0"/>
              <a:t>）</a:t>
            </a:r>
          </a:p>
        </p:txBody>
      </p:sp>
      <p:sp>
        <p:nvSpPr>
          <p:cNvPr id="15" name="テキスト ボックス 14">
            <a:extLst>
              <a:ext uri="{FF2B5EF4-FFF2-40B4-BE49-F238E27FC236}">
                <a16:creationId xmlns:a16="http://schemas.microsoft.com/office/drawing/2014/main" id="{380E1825-EF38-48AC-B6D1-3598B96C79BC}"/>
              </a:ext>
            </a:extLst>
          </p:cNvPr>
          <p:cNvSpPr txBox="1"/>
          <p:nvPr/>
        </p:nvSpPr>
        <p:spPr>
          <a:xfrm>
            <a:off x="894757" y="5023572"/>
            <a:ext cx="792088" cy="307777"/>
          </a:xfrm>
          <a:prstGeom prst="rect">
            <a:avLst/>
          </a:prstGeom>
          <a:noFill/>
        </p:spPr>
        <p:txBody>
          <a:bodyPr wrap="square" rtlCol="0">
            <a:spAutoFit/>
          </a:bodyPr>
          <a:lstStyle/>
          <a:p>
            <a:r>
              <a:rPr kumimoji="1" lang="ja-JP" altLang="en-US" sz="1400" dirty="0"/>
              <a:t>（</a:t>
            </a:r>
            <a:r>
              <a:rPr kumimoji="1" lang="en-US" altLang="ja-JP" sz="1400" dirty="0"/>
              <a:t>2012</a:t>
            </a:r>
            <a:r>
              <a:rPr kumimoji="1" lang="ja-JP" altLang="en-US" sz="1400" dirty="0"/>
              <a:t>）</a:t>
            </a:r>
          </a:p>
        </p:txBody>
      </p:sp>
    </p:spTree>
    <p:extLst>
      <p:ext uri="{BB962C8B-B14F-4D97-AF65-F5344CB8AC3E}">
        <p14:creationId xmlns:p14="http://schemas.microsoft.com/office/powerpoint/2010/main" val="3543541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4000" b="1" dirty="0">
                <a:latin typeface="+mj-ea"/>
              </a:rPr>
              <a:t>１０</a:t>
            </a:r>
            <a:r>
              <a:rPr lang="ja-JP" altLang="en-US" sz="4000" b="1" dirty="0">
                <a:latin typeface="+mj-ea"/>
              </a:rPr>
              <a:t>代～３０代の死因上位３項目</a:t>
            </a:r>
            <a:r>
              <a:rPr lang="ja-JP" altLang="en-US" sz="4000" b="1" dirty="0" smtClean="0">
                <a:latin typeface="+mj-ea"/>
              </a:rPr>
              <a:t>（</a:t>
            </a:r>
            <a:r>
              <a:rPr lang="en-US" altLang="ja-JP" sz="4000" b="1" dirty="0" smtClean="0">
                <a:latin typeface="+mj-ea"/>
              </a:rPr>
              <a:t>2016</a:t>
            </a:r>
            <a:r>
              <a:rPr lang="ja-JP" altLang="en-US" sz="4000" b="1" dirty="0" smtClean="0">
                <a:latin typeface="+mj-ea"/>
              </a:rPr>
              <a:t>年</a:t>
            </a:r>
            <a:r>
              <a:rPr lang="en-US" altLang="ja-JP" sz="4000" b="1" dirty="0" smtClean="0">
                <a:latin typeface="+mj-ea"/>
              </a:rPr>
              <a:t>)</a:t>
            </a:r>
            <a:endParaRPr kumimoji="1" lang="ja-JP" altLang="en-US" sz="4000" b="1" dirty="0">
              <a:latin typeface="+mj-ea"/>
            </a:endParaRPr>
          </a:p>
        </p:txBody>
      </p:sp>
      <p:graphicFrame>
        <p:nvGraphicFramePr>
          <p:cNvPr id="4" name="表 3"/>
          <p:cNvGraphicFramePr>
            <a:graphicFrameLocks noGrp="1"/>
          </p:cNvGraphicFramePr>
          <p:nvPr>
            <p:extLst>
              <p:ext uri="{D42A27DB-BD31-4B8C-83A1-F6EECF244321}">
                <p14:modId xmlns:p14="http://schemas.microsoft.com/office/powerpoint/2010/main" val="2662326562"/>
              </p:ext>
            </p:extLst>
          </p:nvPr>
        </p:nvGraphicFramePr>
        <p:xfrm>
          <a:off x="899592" y="1397000"/>
          <a:ext cx="7200800" cy="4552282"/>
        </p:xfrm>
        <a:graphic>
          <a:graphicData uri="http://schemas.openxmlformats.org/drawingml/2006/table">
            <a:tbl>
              <a:tblPr firstRow="1" bandRow="1">
                <a:tableStyleId>{5C22544A-7EE6-4342-B048-85BDC9FD1C3A}</a:tableStyleId>
              </a:tblPr>
              <a:tblGrid>
                <a:gridCol w="1465951">
                  <a:extLst>
                    <a:ext uri="{9D8B030D-6E8A-4147-A177-3AD203B41FA5}">
                      <a16:colId xmlns:a16="http://schemas.microsoft.com/office/drawing/2014/main" val="20000"/>
                    </a:ext>
                  </a:extLst>
                </a:gridCol>
                <a:gridCol w="1928883">
                  <a:extLst>
                    <a:ext uri="{9D8B030D-6E8A-4147-A177-3AD203B41FA5}">
                      <a16:colId xmlns:a16="http://schemas.microsoft.com/office/drawing/2014/main" val="20001"/>
                    </a:ext>
                  </a:extLst>
                </a:gridCol>
                <a:gridCol w="2005766">
                  <a:extLst>
                    <a:ext uri="{9D8B030D-6E8A-4147-A177-3AD203B41FA5}">
                      <a16:colId xmlns:a16="http://schemas.microsoft.com/office/drawing/2014/main" val="20002"/>
                    </a:ext>
                  </a:extLst>
                </a:gridCol>
                <a:gridCol w="1800200">
                  <a:extLst>
                    <a:ext uri="{9D8B030D-6E8A-4147-A177-3AD203B41FA5}">
                      <a16:colId xmlns:a16="http://schemas.microsoft.com/office/drawing/2014/main" val="20003"/>
                    </a:ext>
                  </a:extLst>
                </a:gridCol>
              </a:tblGrid>
              <a:tr h="650326">
                <a:tc>
                  <a:txBody>
                    <a:bodyPr/>
                    <a:lstStyle/>
                    <a:p>
                      <a:pPr algn="ctr"/>
                      <a:r>
                        <a:rPr kumimoji="1" lang="ja-JP" altLang="en-US" sz="2800" dirty="0"/>
                        <a:t>年齢</a:t>
                      </a:r>
                    </a:p>
                  </a:txBody>
                  <a:tcPr anchor="ctr"/>
                </a:tc>
                <a:tc>
                  <a:txBody>
                    <a:bodyPr/>
                    <a:lstStyle/>
                    <a:p>
                      <a:pPr algn="ctr"/>
                      <a:r>
                        <a:rPr kumimoji="1" lang="ja-JP" altLang="en-US" sz="2800" dirty="0"/>
                        <a:t>第１位</a:t>
                      </a:r>
                    </a:p>
                  </a:txBody>
                  <a:tcPr anchor="ctr"/>
                </a:tc>
                <a:tc>
                  <a:txBody>
                    <a:bodyPr/>
                    <a:lstStyle/>
                    <a:p>
                      <a:pPr algn="ctr"/>
                      <a:r>
                        <a:rPr kumimoji="1" lang="ja-JP" altLang="en-US" sz="2800" dirty="0"/>
                        <a:t>第２位</a:t>
                      </a:r>
                    </a:p>
                  </a:txBody>
                  <a:tcPr anchor="ctr"/>
                </a:tc>
                <a:tc>
                  <a:txBody>
                    <a:bodyPr/>
                    <a:lstStyle/>
                    <a:p>
                      <a:pPr algn="ctr"/>
                      <a:r>
                        <a:rPr kumimoji="1" lang="ja-JP" altLang="en-US" sz="2800" dirty="0"/>
                        <a:t>第３位</a:t>
                      </a:r>
                    </a:p>
                  </a:txBody>
                  <a:tcPr anchor="ctr"/>
                </a:tc>
                <a:extLst>
                  <a:ext uri="{0D108BD9-81ED-4DB2-BD59-A6C34878D82A}">
                    <a16:rowId xmlns:a16="http://schemas.microsoft.com/office/drawing/2014/main" val="10000"/>
                  </a:ext>
                </a:extLst>
              </a:tr>
              <a:tr h="650326">
                <a:tc>
                  <a:txBody>
                    <a:bodyPr/>
                    <a:lstStyle/>
                    <a:p>
                      <a:pPr algn="ctr"/>
                      <a:r>
                        <a:rPr kumimoji="1" lang="ja-JP" altLang="en-US" sz="2000" dirty="0"/>
                        <a:t>１０～１４</a:t>
                      </a:r>
                    </a:p>
                  </a:txBody>
                  <a:tcPr anchor="ctr"/>
                </a:tc>
                <a:tc>
                  <a:txBody>
                    <a:bodyPr/>
                    <a:lstStyle/>
                    <a:p>
                      <a:pPr algn="ctr"/>
                      <a:r>
                        <a:rPr kumimoji="1" lang="ja-JP" altLang="en-US" sz="2000" dirty="0"/>
                        <a:t>悪性新生物</a:t>
                      </a:r>
                      <a:endParaRPr kumimoji="1" lang="en-US" altLang="ja-JP" sz="2000" dirty="0"/>
                    </a:p>
                  </a:txBody>
                  <a:tcPr anchor="ctr"/>
                </a:tc>
                <a:tc>
                  <a:txBody>
                    <a:bodyPr/>
                    <a:lstStyle/>
                    <a:p>
                      <a:pPr algn="ctr"/>
                      <a:r>
                        <a:rPr kumimoji="1" lang="ja-JP" altLang="en-US" sz="2000" dirty="0"/>
                        <a:t>自殺</a:t>
                      </a:r>
                    </a:p>
                  </a:txBody>
                  <a:tcPr anchor="ctr"/>
                </a:tc>
                <a:tc>
                  <a:txBody>
                    <a:bodyPr/>
                    <a:lstStyle/>
                    <a:p>
                      <a:pPr algn="ctr"/>
                      <a:r>
                        <a:rPr kumimoji="1" lang="ja-JP" altLang="en-US" sz="2000" dirty="0"/>
                        <a:t>不慮の事故</a:t>
                      </a:r>
                    </a:p>
                  </a:txBody>
                  <a:tcPr anchor="ctr"/>
                </a:tc>
                <a:extLst>
                  <a:ext uri="{0D108BD9-81ED-4DB2-BD59-A6C34878D82A}">
                    <a16:rowId xmlns:a16="http://schemas.microsoft.com/office/drawing/2014/main" val="10001"/>
                  </a:ext>
                </a:extLst>
              </a:tr>
              <a:tr h="650326">
                <a:tc>
                  <a:txBody>
                    <a:bodyPr/>
                    <a:lstStyle/>
                    <a:p>
                      <a:pPr algn="ctr"/>
                      <a:r>
                        <a:rPr kumimoji="1" lang="ja-JP" altLang="en-US" sz="2000" dirty="0"/>
                        <a:t>１５～１９</a:t>
                      </a:r>
                    </a:p>
                  </a:txBody>
                  <a:tcPr anchor="ctr"/>
                </a:tc>
                <a:tc>
                  <a:txBody>
                    <a:bodyPr/>
                    <a:lstStyle/>
                    <a:p>
                      <a:pPr algn="ctr"/>
                      <a:r>
                        <a:rPr kumimoji="1" lang="ja-JP" altLang="en-US" sz="2000" dirty="0"/>
                        <a:t>自殺</a:t>
                      </a:r>
                    </a:p>
                  </a:txBody>
                  <a:tcPr anchor="ctr"/>
                </a:tc>
                <a:tc>
                  <a:txBody>
                    <a:bodyPr/>
                    <a:lstStyle/>
                    <a:p>
                      <a:pPr algn="ctr"/>
                      <a:r>
                        <a:rPr kumimoji="1" lang="ja-JP" altLang="en-US" sz="2000" dirty="0"/>
                        <a:t>不慮の事故</a:t>
                      </a:r>
                    </a:p>
                  </a:txBody>
                  <a:tcPr anchor="ctr"/>
                </a:tc>
                <a:tc>
                  <a:txBody>
                    <a:bodyPr/>
                    <a:lstStyle/>
                    <a:p>
                      <a:pPr algn="ctr"/>
                      <a:r>
                        <a:rPr kumimoji="1" lang="ja-JP" altLang="en-US" sz="2000" dirty="0" smtClean="0"/>
                        <a:t>悪性新生物</a:t>
                      </a:r>
                      <a:endParaRPr kumimoji="1" lang="ja-JP" altLang="en-US" sz="2000" dirty="0"/>
                    </a:p>
                  </a:txBody>
                  <a:tcPr anchor="ctr"/>
                </a:tc>
                <a:extLst>
                  <a:ext uri="{0D108BD9-81ED-4DB2-BD59-A6C34878D82A}">
                    <a16:rowId xmlns:a16="http://schemas.microsoft.com/office/drawing/2014/main" val="10002"/>
                  </a:ext>
                </a:extLst>
              </a:tr>
              <a:tr h="650326">
                <a:tc>
                  <a:txBody>
                    <a:bodyPr/>
                    <a:lstStyle/>
                    <a:p>
                      <a:pPr algn="ctr"/>
                      <a:r>
                        <a:rPr kumimoji="1" lang="ja-JP" altLang="en-US" sz="2000" dirty="0"/>
                        <a:t>２０～２４</a:t>
                      </a:r>
                    </a:p>
                  </a:txBody>
                  <a:tcPr anchor="ctr"/>
                </a:tc>
                <a:tc>
                  <a:txBody>
                    <a:bodyPr/>
                    <a:lstStyle/>
                    <a:p>
                      <a:pPr algn="ctr"/>
                      <a:r>
                        <a:rPr kumimoji="1" lang="ja-JP" altLang="en-US" sz="2000" dirty="0"/>
                        <a:t>自殺</a:t>
                      </a:r>
                    </a:p>
                  </a:txBody>
                  <a:tcPr anchor="ctr"/>
                </a:tc>
                <a:tc>
                  <a:txBody>
                    <a:bodyPr/>
                    <a:lstStyle/>
                    <a:p>
                      <a:pPr algn="ctr"/>
                      <a:r>
                        <a:rPr kumimoji="1" lang="ja-JP" altLang="en-US" sz="2000" dirty="0"/>
                        <a:t>不慮の事故</a:t>
                      </a:r>
                    </a:p>
                  </a:txBody>
                  <a:tcPr anchor="ctr"/>
                </a:tc>
                <a:tc>
                  <a:txBody>
                    <a:bodyPr/>
                    <a:lstStyle/>
                    <a:p>
                      <a:pPr algn="ctr"/>
                      <a:r>
                        <a:rPr kumimoji="1" lang="ja-JP" altLang="en-US" sz="2000" dirty="0"/>
                        <a:t>悪性新生物</a:t>
                      </a:r>
                    </a:p>
                  </a:txBody>
                  <a:tcPr anchor="ctr"/>
                </a:tc>
                <a:extLst>
                  <a:ext uri="{0D108BD9-81ED-4DB2-BD59-A6C34878D82A}">
                    <a16:rowId xmlns:a16="http://schemas.microsoft.com/office/drawing/2014/main" val="10003"/>
                  </a:ext>
                </a:extLst>
              </a:tr>
              <a:tr h="650326">
                <a:tc>
                  <a:txBody>
                    <a:bodyPr/>
                    <a:lstStyle/>
                    <a:p>
                      <a:pPr algn="ctr"/>
                      <a:r>
                        <a:rPr kumimoji="1" lang="ja-JP" altLang="en-US" sz="2000" dirty="0"/>
                        <a:t>２５～２９</a:t>
                      </a:r>
                    </a:p>
                  </a:txBody>
                  <a:tcPr anchor="ctr"/>
                </a:tc>
                <a:tc>
                  <a:txBody>
                    <a:bodyPr/>
                    <a:lstStyle/>
                    <a:p>
                      <a:pPr algn="ctr"/>
                      <a:r>
                        <a:rPr kumimoji="1" lang="ja-JP" altLang="en-US" sz="2000" dirty="0"/>
                        <a:t>自殺</a:t>
                      </a:r>
                    </a:p>
                  </a:txBody>
                  <a:tcPr anchor="ctr"/>
                </a:tc>
                <a:tc>
                  <a:txBody>
                    <a:bodyPr/>
                    <a:lstStyle/>
                    <a:p>
                      <a:pPr algn="ctr"/>
                      <a:r>
                        <a:rPr kumimoji="1" lang="ja-JP" altLang="en-US" sz="2000" dirty="0"/>
                        <a:t>悪性新生物</a:t>
                      </a:r>
                    </a:p>
                  </a:txBody>
                  <a:tcPr anchor="ctr"/>
                </a:tc>
                <a:tc>
                  <a:txBody>
                    <a:bodyPr/>
                    <a:lstStyle/>
                    <a:p>
                      <a:pPr algn="ctr"/>
                      <a:r>
                        <a:rPr kumimoji="1" lang="ja-JP" altLang="en-US" sz="2000" dirty="0"/>
                        <a:t>不慮の事故</a:t>
                      </a:r>
                    </a:p>
                  </a:txBody>
                  <a:tcPr anchor="ctr"/>
                </a:tc>
                <a:extLst>
                  <a:ext uri="{0D108BD9-81ED-4DB2-BD59-A6C34878D82A}">
                    <a16:rowId xmlns:a16="http://schemas.microsoft.com/office/drawing/2014/main" val="10004"/>
                  </a:ext>
                </a:extLst>
              </a:tr>
              <a:tr h="650326">
                <a:tc>
                  <a:txBody>
                    <a:bodyPr/>
                    <a:lstStyle/>
                    <a:p>
                      <a:pPr algn="ctr"/>
                      <a:r>
                        <a:rPr kumimoji="1" lang="ja-JP" altLang="en-US" sz="2000" dirty="0"/>
                        <a:t>３０～３４</a:t>
                      </a:r>
                    </a:p>
                  </a:txBody>
                  <a:tcPr anchor="ctr"/>
                </a:tc>
                <a:tc>
                  <a:txBody>
                    <a:bodyPr/>
                    <a:lstStyle/>
                    <a:p>
                      <a:pPr algn="ctr"/>
                      <a:r>
                        <a:rPr kumimoji="1" lang="ja-JP" altLang="en-US" sz="2000" dirty="0"/>
                        <a:t>自殺</a:t>
                      </a:r>
                    </a:p>
                  </a:txBody>
                  <a:tcPr anchor="ctr"/>
                </a:tc>
                <a:tc>
                  <a:txBody>
                    <a:bodyPr/>
                    <a:lstStyle/>
                    <a:p>
                      <a:pPr algn="ctr"/>
                      <a:r>
                        <a:rPr kumimoji="1" lang="ja-JP" altLang="en-US" sz="2000" dirty="0"/>
                        <a:t>悪性新生物</a:t>
                      </a:r>
                    </a:p>
                  </a:txBody>
                  <a:tcPr anchor="ctr"/>
                </a:tc>
                <a:tc>
                  <a:txBody>
                    <a:bodyPr/>
                    <a:lstStyle/>
                    <a:p>
                      <a:pPr algn="ctr"/>
                      <a:r>
                        <a:rPr kumimoji="1" lang="ja-JP" altLang="en-US" sz="2000" dirty="0"/>
                        <a:t>不慮の事故</a:t>
                      </a:r>
                    </a:p>
                  </a:txBody>
                  <a:tcPr anchor="ctr"/>
                </a:tc>
                <a:extLst>
                  <a:ext uri="{0D108BD9-81ED-4DB2-BD59-A6C34878D82A}">
                    <a16:rowId xmlns:a16="http://schemas.microsoft.com/office/drawing/2014/main" val="10005"/>
                  </a:ext>
                </a:extLst>
              </a:tr>
              <a:tr h="650326">
                <a:tc>
                  <a:txBody>
                    <a:bodyPr/>
                    <a:lstStyle/>
                    <a:p>
                      <a:pPr algn="ctr"/>
                      <a:r>
                        <a:rPr kumimoji="1" lang="ja-JP" altLang="en-US" sz="2000" dirty="0"/>
                        <a:t>３５～３９</a:t>
                      </a:r>
                    </a:p>
                  </a:txBody>
                  <a:tcPr anchor="ctr"/>
                </a:tc>
                <a:tc>
                  <a:txBody>
                    <a:bodyPr/>
                    <a:lstStyle/>
                    <a:p>
                      <a:pPr algn="ctr"/>
                      <a:r>
                        <a:rPr kumimoji="1" lang="ja-JP" altLang="en-US" sz="2000" dirty="0"/>
                        <a:t>自殺</a:t>
                      </a:r>
                    </a:p>
                  </a:txBody>
                  <a:tcPr anchor="ctr"/>
                </a:tc>
                <a:tc>
                  <a:txBody>
                    <a:bodyPr/>
                    <a:lstStyle/>
                    <a:p>
                      <a:pPr algn="ctr"/>
                      <a:r>
                        <a:rPr kumimoji="1" lang="ja-JP" altLang="en-US" sz="2000" dirty="0"/>
                        <a:t>悪性新生物</a:t>
                      </a:r>
                    </a:p>
                  </a:txBody>
                  <a:tcPr anchor="ctr"/>
                </a:tc>
                <a:tc>
                  <a:txBody>
                    <a:bodyPr/>
                    <a:lstStyle/>
                    <a:p>
                      <a:pPr algn="ctr"/>
                      <a:r>
                        <a:rPr kumimoji="1" lang="ja-JP" altLang="en-US" sz="2000" dirty="0"/>
                        <a:t>心疾患</a:t>
                      </a:r>
                    </a:p>
                  </a:txBody>
                  <a:tcPr anchor="ctr"/>
                </a:tc>
                <a:extLst>
                  <a:ext uri="{0D108BD9-81ED-4DB2-BD59-A6C34878D82A}">
                    <a16:rowId xmlns:a16="http://schemas.microsoft.com/office/drawing/2014/main" val="10006"/>
                  </a:ext>
                </a:extLst>
              </a:tr>
            </a:tbl>
          </a:graphicData>
        </a:graphic>
      </p:graphicFrame>
      <p:sp>
        <p:nvSpPr>
          <p:cNvPr id="5" name="テキスト ボックス 4"/>
          <p:cNvSpPr txBox="1"/>
          <p:nvPr/>
        </p:nvSpPr>
        <p:spPr>
          <a:xfrm>
            <a:off x="4716016" y="6146740"/>
            <a:ext cx="3816424" cy="369332"/>
          </a:xfrm>
          <a:prstGeom prst="rect">
            <a:avLst/>
          </a:prstGeom>
          <a:noFill/>
        </p:spPr>
        <p:txBody>
          <a:bodyPr wrap="square" rtlCol="0">
            <a:spAutoFit/>
          </a:bodyPr>
          <a:lstStyle/>
          <a:p>
            <a:r>
              <a:rPr kumimoji="1" lang="ja-JP" altLang="en-US" dirty="0"/>
              <a:t>厚生労働省「人口動態統計」より</a:t>
            </a:r>
          </a:p>
        </p:txBody>
      </p:sp>
      <p:sp>
        <p:nvSpPr>
          <p:cNvPr id="3" name="スライド番号プレースホルダー 2"/>
          <p:cNvSpPr>
            <a:spLocks noGrp="1"/>
          </p:cNvSpPr>
          <p:nvPr>
            <p:ph type="sldNum" sz="quarter" idx="12"/>
          </p:nvPr>
        </p:nvSpPr>
        <p:spPr/>
        <p:txBody>
          <a:bodyPr/>
          <a:lstStyle/>
          <a:p>
            <a:fld id="{712644BF-D764-4E5F-9D83-1672F91FA8BD}" type="slidenum">
              <a:rPr kumimoji="1" lang="ja-JP" altLang="en-US" smtClean="0"/>
              <a:t>6</a:t>
            </a:fld>
            <a:endParaRPr kumimoji="1" lang="ja-JP" altLang="en-US"/>
          </a:p>
        </p:txBody>
      </p:sp>
    </p:spTree>
    <p:extLst>
      <p:ext uri="{BB962C8B-B14F-4D97-AF65-F5344CB8AC3E}">
        <p14:creationId xmlns:p14="http://schemas.microsoft.com/office/powerpoint/2010/main" val="3348329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中高生の自殺者数の推移</a:t>
            </a:r>
          </a:p>
        </p:txBody>
      </p:sp>
      <p:graphicFrame>
        <p:nvGraphicFramePr>
          <p:cNvPr id="4" name="グラフ 3"/>
          <p:cNvGraphicFramePr>
            <a:graphicFrameLocks/>
          </p:cNvGraphicFramePr>
          <p:nvPr>
            <p:extLst>
              <p:ext uri="{D42A27DB-BD31-4B8C-83A1-F6EECF244321}">
                <p14:modId xmlns:p14="http://schemas.microsoft.com/office/powerpoint/2010/main" val="1590706358"/>
              </p:ext>
            </p:extLst>
          </p:nvPr>
        </p:nvGraphicFramePr>
        <p:xfrm>
          <a:off x="9612560" y="836712"/>
          <a:ext cx="7848872" cy="4752528"/>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2720143" y="6361583"/>
            <a:ext cx="5884305" cy="307777"/>
          </a:xfrm>
          <a:prstGeom prst="rect">
            <a:avLst/>
          </a:prstGeom>
          <a:noFill/>
        </p:spPr>
        <p:txBody>
          <a:bodyPr wrap="square" rtlCol="0">
            <a:spAutoFit/>
          </a:bodyPr>
          <a:lstStyle/>
          <a:p>
            <a:r>
              <a:rPr kumimoji="1" lang="ja-JP" altLang="en-US" sz="1400" dirty="0"/>
              <a:t>厚生労働省自殺対策推進室・警察庁生活安全局生活安全企画課資料より</a:t>
            </a:r>
          </a:p>
        </p:txBody>
      </p:sp>
      <p:sp>
        <p:nvSpPr>
          <p:cNvPr id="6" name="テキスト ボックス 5"/>
          <p:cNvSpPr txBox="1"/>
          <p:nvPr/>
        </p:nvSpPr>
        <p:spPr>
          <a:xfrm>
            <a:off x="487895" y="1062028"/>
            <a:ext cx="792088" cy="369332"/>
          </a:xfrm>
          <a:prstGeom prst="rect">
            <a:avLst/>
          </a:prstGeom>
          <a:noFill/>
        </p:spPr>
        <p:txBody>
          <a:bodyPr wrap="square" rtlCol="0">
            <a:spAutoFit/>
          </a:bodyPr>
          <a:lstStyle/>
          <a:p>
            <a:r>
              <a:rPr lang="ja-JP" altLang="en-US" dirty="0"/>
              <a:t>（人）</a:t>
            </a:r>
            <a:endParaRPr lang="en-US" altLang="ja-JP" dirty="0"/>
          </a:p>
        </p:txBody>
      </p:sp>
      <p:graphicFrame>
        <p:nvGraphicFramePr>
          <p:cNvPr id="7" name="グラフ 6"/>
          <p:cNvGraphicFramePr>
            <a:graphicFrameLocks/>
          </p:cNvGraphicFramePr>
          <p:nvPr>
            <p:extLst>
              <p:ext uri="{D42A27DB-BD31-4B8C-83A1-F6EECF244321}">
                <p14:modId xmlns:p14="http://schemas.microsoft.com/office/powerpoint/2010/main" val="1845855822"/>
              </p:ext>
            </p:extLst>
          </p:nvPr>
        </p:nvGraphicFramePr>
        <p:xfrm>
          <a:off x="558416" y="1431360"/>
          <a:ext cx="7866011" cy="487796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02445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9208" y="0"/>
            <a:ext cx="8229600" cy="908720"/>
          </a:xfrm>
        </p:spPr>
        <p:txBody>
          <a:bodyPr>
            <a:normAutofit/>
          </a:bodyPr>
          <a:lstStyle/>
          <a:p>
            <a:r>
              <a:rPr lang="en-US" altLang="ja-JP" dirty="0" smtClean="0"/>
              <a:t>18</a:t>
            </a:r>
            <a:r>
              <a:rPr lang="ja-JP" altLang="en-US" dirty="0" smtClean="0"/>
              <a:t>歳以下の日別自殺者数</a:t>
            </a:r>
            <a:endParaRPr kumimoji="1" lang="ja-JP" altLang="en-US" dirty="0"/>
          </a:p>
        </p:txBody>
      </p:sp>
      <p:sp>
        <p:nvSpPr>
          <p:cNvPr id="17" name="テキスト ボックス 16"/>
          <p:cNvSpPr txBox="1"/>
          <p:nvPr/>
        </p:nvSpPr>
        <p:spPr>
          <a:xfrm>
            <a:off x="5662464" y="5791909"/>
            <a:ext cx="3096344" cy="369332"/>
          </a:xfrm>
          <a:prstGeom prst="rect">
            <a:avLst/>
          </a:prstGeom>
          <a:noFill/>
        </p:spPr>
        <p:txBody>
          <a:bodyPr wrap="square" rtlCol="0">
            <a:spAutoFit/>
          </a:bodyPr>
          <a:lstStyle/>
          <a:p>
            <a:r>
              <a:rPr kumimoji="1" lang="ja-JP" altLang="en-US" dirty="0" smtClean="0"/>
              <a:t>平成</a:t>
            </a:r>
            <a:r>
              <a:rPr kumimoji="1" lang="en-US" altLang="ja-JP" dirty="0" smtClean="0"/>
              <a:t>27</a:t>
            </a:r>
            <a:r>
              <a:rPr kumimoji="1" lang="ja-JP" altLang="en-US" dirty="0" smtClean="0"/>
              <a:t>年版自殺対策白書より</a:t>
            </a:r>
            <a:endParaRPr kumimoji="1" lang="ja-JP" altLang="en-US" dirty="0"/>
          </a:p>
        </p:txBody>
      </p:sp>
      <p:sp>
        <p:nvSpPr>
          <p:cNvPr id="18" name="テキスト ボックス 17"/>
          <p:cNvSpPr txBox="1"/>
          <p:nvPr/>
        </p:nvSpPr>
        <p:spPr>
          <a:xfrm>
            <a:off x="1043608" y="6228020"/>
            <a:ext cx="7704856" cy="369332"/>
          </a:xfrm>
          <a:prstGeom prst="rect">
            <a:avLst/>
          </a:prstGeom>
          <a:noFill/>
        </p:spPr>
        <p:txBody>
          <a:bodyPr wrap="square" rtlCol="0">
            <a:spAutoFit/>
          </a:bodyPr>
          <a:lstStyle/>
          <a:p>
            <a:r>
              <a:rPr kumimoji="1" lang="ja-JP" altLang="en-US" dirty="0" smtClean="0"/>
              <a:t>過去約</a:t>
            </a:r>
            <a:r>
              <a:rPr kumimoji="1" lang="en-US" altLang="ja-JP" dirty="0" smtClean="0"/>
              <a:t>40</a:t>
            </a:r>
            <a:r>
              <a:rPr kumimoji="1" lang="ja-JP" altLang="en-US" dirty="0" smtClean="0"/>
              <a:t>年間の厚生労働省「人口動態調査」の調査票から内閣府が独自集計</a:t>
            </a:r>
            <a:endParaRPr kumimoji="1" lang="ja-JP" altLang="en-US" dirty="0"/>
          </a:p>
        </p:txBody>
      </p:sp>
      <p:graphicFrame>
        <p:nvGraphicFramePr>
          <p:cNvPr id="6" name="グラフ 5"/>
          <p:cNvGraphicFramePr/>
          <p:nvPr>
            <p:extLst>
              <p:ext uri="{D42A27DB-BD31-4B8C-83A1-F6EECF244321}">
                <p14:modId xmlns:p14="http://schemas.microsoft.com/office/powerpoint/2010/main" val="2548912038"/>
              </p:ext>
            </p:extLst>
          </p:nvPr>
        </p:nvGraphicFramePr>
        <p:xfrm>
          <a:off x="251519" y="764704"/>
          <a:ext cx="8760883" cy="5040560"/>
        </p:xfrm>
        <a:graphic>
          <a:graphicData uri="http://schemas.openxmlformats.org/drawingml/2006/chart">
            <c:chart xmlns:c="http://schemas.openxmlformats.org/drawingml/2006/chart" xmlns:r="http://schemas.openxmlformats.org/officeDocument/2006/relationships" r:id="rId3"/>
          </a:graphicData>
        </a:graphic>
      </p:graphicFrame>
      <p:sp>
        <p:nvSpPr>
          <p:cNvPr id="7" name="楕円 6"/>
          <p:cNvSpPr/>
          <p:nvPr/>
        </p:nvSpPr>
        <p:spPr>
          <a:xfrm>
            <a:off x="5724128" y="1412776"/>
            <a:ext cx="1008112" cy="108012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楕円 7"/>
          <p:cNvSpPr/>
          <p:nvPr/>
        </p:nvSpPr>
        <p:spPr>
          <a:xfrm>
            <a:off x="2435854" y="2348880"/>
            <a:ext cx="1008112" cy="108012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楕円 8"/>
          <p:cNvSpPr/>
          <p:nvPr/>
        </p:nvSpPr>
        <p:spPr>
          <a:xfrm>
            <a:off x="3203848" y="2744924"/>
            <a:ext cx="1008112" cy="108012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728844" y="1556792"/>
            <a:ext cx="1544012" cy="369332"/>
          </a:xfrm>
          <a:prstGeom prst="rect">
            <a:avLst/>
          </a:prstGeom>
          <a:noFill/>
        </p:spPr>
        <p:txBody>
          <a:bodyPr wrap="none" rtlCol="0">
            <a:spAutoFit/>
          </a:bodyPr>
          <a:lstStyle/>
          <a:p>
            <a:r>
              <a:rPr kumimoji="1" lang="ja-JP" altLang="en-US" dirty="0" smtClean="0"/>
              <a:t>夏季休業明け</a:t>
            </a:r>
            <a:endParaRPr kumimoji="1" lang="ja-JP" altLang="en-US" dirty="0"/>
          </a:p>
        </p:txBody>
      </p:sp>
      <p:sp>
        <p:nvSpPr>
          <p:cNvPr id="11" name="左右矢印 10"/>
          <p:cNvSpPr/>
          <p:nvPr/>
        </p:nvSpPr>
        <p:spPr>
          <a:xfrm>
            <a:off x="5724128" y="2617450"/>
            <a:ext cx="504000" cy="109042"/>
          </a:xfrm>
          <a:prstGeom prst="lef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12" name="テキスト ボックス 11"/>
          <p:cNvSpPr txBox="1"/>
          <p:nvPr/>
        </p:nvSpPr>
        <p:spPr>
          <a:xfrm>
            <a:off x="2935898" y="2123564"/>
            <a:ext cx="1338828" cy="369332"/>
          </a:xfrm>
          <a:prstGeom prst="rect">
            <a:avLst/>
          </a:prstGeom>
          <a:noFill/>
        </p:spPr>
        <p:txBody>
          <a:bodyPr wrap="none" rtlCol="0">
            <a:spAutoFit/>
          </a:bodyPr>
          <a:lstStyle/>
          <a:p>
            <a:r>
              <a:rPr kumimoji="1" lang="ja-JP" altLang="en-US" dirty="0" smtClean="0"/>
              <a:t>新年度開始</a:t>
            </a:r>
            <a:endParaRPr kumimoji="1" lang="ja-JP" altLang="en-US" dirty="0"/>
          </a:p>
        </p:txBody>
      </p:sp>
      <p:sp>
        <p:nvSpPr>
          <p:cNvPr id="13" name="テキスト ボックス 12"/>
          <p:cNvSpPr txBox="1"/>
          <p:nvPr/>
        </p:nvSpPr>
        <p:spPr>
          <a:xfrm>
            <a:off x="4091509" y="2761466"/>
            <a:ext cx="1037463" cy="369332"/>
          </a:xfrm>
          <a:prstGeom prst="rect">
            <a:avLst/>
          </a:prstGeom>
          <a:noFill/>
        </p:spPr>
        <p:txBody>
          <a:bodyPr wrap="none" rtlCol="0">
            <a:spAutoFit/>
          </a:bodyPr>
          <a:lstStyle/>
          <a:p>
            <a:r>
              <a:rPr kumimoji="1" lang="ja-JP" altLang="en-US" dirty="0" smtClean="0"/>
              <a:t>ＧＷ明け</a:t>
            </a:r>
            <a:endParaRPr kumimoji="1" lang="ja-JP" altLang="en-US" dirty="0"/>
          </a:p>
        </p:txBody>
      </p:sp>
      <p:sp>
        <p:nvSpPr>
          <p:cNvPr id="14" name="テキスト ボックス 13"/>
          <p:cNvSpPr txBox="1"/>
          <p:nvPr/>
        </p:nvSpPr>
        <p:spPr>
          <a:xfrm>
            <a:off x="6228128" y="2894456"/>
            <a:ext cx="1231427" cy="276999"/>
          </a:xfrm>
          <a:prstGeom prst="rect">
            <a:avLst/>
          </a:prstGeom>
          <a:noFill/>
        </p:spPr>
        <p:txBody>
          <a:bodyPr wrap="none" rtlCol="0">
            <a:spAutoFit/>
          </a:bodyPr>
          <a:lstStyle/>
          <a:p>
            <a:r>
              <a:rPr kumimoji="1" lang="ja-JP" altLang="en-US" sz="1200" dirty="0" smtClean="0"/>
              <a:t>夏休み後半から</a:t>
            </a:r>
            <a:endParaRPr kumimoji="1" lang="ja-JP" altLang="en-US" sz="1200" dirty="0"/>
          </a:p>
        </p:txBody>
      </p:sp>
    </p:spTree>
    <p:extLst>
      <p:ext uri="{BB962C8B-B14F-4D97-AF65-F5344CB8AC3E}">
        <p14:creationId xmlns:p14="http://schemas.microsoft.com/office/powerpoint/2010/main" val="294851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9208" y="0"/>
            <a:ext cx="8229600" cy="908720"/>
          </a:xfrm>
        </p:spPr>
        <p:txBody>
          <a:bodyPr/>
          <a:lstStyle/>
          <a:p>
            <a:r>
              <a:rPr kumimoji="1" lang="ja-JP" altLang="en-US" dirty="0"/>
              <a:t>子どもの自傷行為の実態</a:t>
            </a:r>
          </a:p>
        </p:txBody>
      </p:sp>
      <p:sp>
        <p:nvSpPr>
          <p:cNvPr id="4" name="テキスト ボックス 3"/>
          <p:cNvSpPr txBox="1"/>
          <p:nvPr/>
        </p:nvSpPr>
        <p:spPr>
          <a:xfrm>
            <a:off x="971600" y="1292680"/>
            <a:ext cx="7056784" cy="523220"/>
          </a:xfrm>
          <a:prstGeom prst="rect">
            <a:avLst/>
          </a:prstGeom>
          <a:noFill/>
        </p:spPr>
        <p:txBody>
          <a:bodyPr wrap="square" rtlCol="0">
            <a:spAutoFit/>
          </a:bodyPr>
          <a:lstStyle/>
          <a:p>
            <a:r>
              <a:rPr kumimoji="1" lang="ja-JP" altLang="en-US" sz="2800" dirty="0"/>
              <a:t>自傷行為をしたことがある　　</a:t>
            </a:r>
          </a:p>
        </p:txBody>
      </p:sp>
      <p:sp>
        <p:nvSpPr>
          <p:cNvPr id="5" name="テキスト ボックス 4"/>
          <p:cNvSpPr txBox="1"/>
          <p:nvPr/>
        </p:nvSpPr>
        <p:spPr>
          <a:xfrm>
            <a:off x="5195191" y="1105580"/>
            <a:ext cx="3888432" cy="523220"/>
          </a:xfrm>
          <a:prstGeom prst="rect">
            <a:avLst/>
          </a:prstGeom>
          <a:noFill/>
        </p:spPr>
        <p:txBody>
          <a:bodyPr wrap="square" rtlCol="0">
            <a:spAutoFit/>
          </a:bodyPr>
          <a:lstStyle/>
          <a:p>
            <a:r>
              <a:rPr lang="ja-JP" altLang="en-US" sz="2800" dirty="0"/>
              <a:t>男子　　　 　　７．０％</a:t>
            </a:r>
            <a:endParaRPr kumimoji="1" lang="ja-JP" altLang="en-US" sz="2800" dirty="0"/>
          </a:p>
        </p:txBody>
      </p:sp>
      <p:sp>
        <p:nvSpPr>
          <p:cNvPr id="6" name="テキスト ボックス 5"/>
          <p:cNvSpPr txBox="1"/>
          <p:nvPr/>
        </p:nvSpPr>
        <p:spPr>
          <a:xfrm>
            <a:off x="5195191" y="1484784"/>
            <a:ext cx="3874199" cy="523220"/>
          </a:xfrm>
          <a:prstGeom prst="rect">
            <a:avLst/>
          </a:prstGeom>
          <a:noFill/>
        </p:spPr>
        <p:txBody>
          <a:bodyPr wrap="square" rtlCol="0">
            <a:spAutoFit/>
          </a:bodyPr>
          <a:lstStyle/>
          <a:p>
            <a:r>
              <a:rPr lang="ja-JP" altLang="en-US" sz="2800" dirty="0"/>
              <a:t>女子　　　 　１２．５％</a:t>
            </a:r>
            <a:endParaRPr kumimoji="1" lang="ja-JP" altLang="en-US" sz="2800" dirty="0"/>
          </a:p>
        </p:txBody>
      </p:sp>
      <p:sp>
        <p:nvSpPr>
          <p:cNvPr id="7" name="テキスト ボックス 6"/>
          <p:cNvSpPr txBox="1"/>
          <p:nvPr/>
        </p:nvSpPr>
        <p:spPr>
          <a:xfrm>
            <a:off x="2483768" y="1969095"/>
            <a:ext cx="6768752" cy="307777"/>
          </a:xfrm>
          <a:prstGeom prst="rect">
            <a:avLst/>
          </a:prstGeom>
          <a:noFill/>
        </p:spPr>
        <p:txBody>
          <a:bodyPr wrap="square" rtlCol="0">
            <a:spAutoFit/>
          </a:bodyPr>
          <a:lstStyle/>
          <a:p>
            <a:r>
              <a:rPr kumimoji="1" lang="ja-JP" altLang="en-US" sz="1400" dirty="0"/>
              <a:t>全国高等学校</a:t>
            </a:r>
            <a:r>
              <a:rPr kumimoji="1" lang="en-US" altLang="ja-JP" sz="1400" dirty="0"/>
              <a:t>PTA</a:t>
            </a:r>
            <a:r>
              <a:rPr kumimoji="1" lang="ja-JP" altLang="en-US" sz="1400" dirty="0"/>
              <a:t>連合会</a:t>
            </a:r>
            <a:r>
              <a:rPr kumimoji="1" lang="en-US" altLang="ja-JP" sz="1400" dirty="0"/>
              <a:t>2006</a:t>
            </a:r>
            <a:r>
              <a:rPr kumimoji="1" lang="ja-JP" altLang="en-US" sz="1400" dirty="0"/>
              <a:t>年意識調査　高２：</a:t>
            </a:r>
            <a:r>
              <a:rPr kumimoji="1" lang="en-US" altLang="ja-JP" sz="1400" dirty="0"/>
              <a:t>6</a:t>
            </a:r>
            <a:r>
              <a:rPr lang="en-US" altLang="ja-JP" sz="1400" dirty="0"/>
              <a:t>,</a:t>
            </a:r>
            <a:r>
              <a:rPr kumimoji="1" lang="en-US" altLang="ja-JP" sz="1400" dirty="0"/>
              <a:t>406</a:t>
            </a:r>
            <a:r>
              <a:rPr kumimoji="1" lang="ja-JP" altLang="en-US" sz="1400" dirty="0"/>
              <a:t>人</a:t>
            </a:r>
          </a:p>
        </p:txBody>
      </p:sp>
      <p:sp>
        <p:nvSpPr>
          <p:cNvPr id="8" name="テキスト ボックス 7"/>
          <p:cNvSpPr txBox="1"/>
          <p:nvPr/>
        </p:nvSpPr>
        <p:spPr>
          <a:xfrm>
            <a:off x="921363" y="2970238"/>
            <a:ext cx="4032448" cy="954107"/>
          </a:xfrm>
          <a:prstGeom prst="rect">
            <a:avLst/>
          </a:prstGeom>
          <a:noFill/>
        </p:spPr>
        <p:txBody>
          <a:bodyPr wrap="square" rtlCol="0">
            <a:spAutoFit/>
          </a:bodyPr>
          <a:lstStyle/>
          <a:p>
            <a:r>
              <a:rPr kumimoji="1" lang="ja-JP" altLang="en-US" sz="2800" dirty="0"/>
              <a:t>自分の身体をわざと切ったことがある</a:t>
            </a:r>
          </a:p>
        </p:txBody>
      </p:sp>
      <p:sp>
        <p:nvSpPr>
          <p:cNvPr id="9" name="テキスト ボックス 8"/>
          <p:cNvSpPr txBox="1"/>
          <p:nvPr/>
        </p:nvSpPr>
        <p:spPr>
          <a:xfrm>
            <a:off x="5144953" y="2958624"/>
            <a:ext cx="3412841" cy="523220"/>
          </a:xfrm>
          <a:prstGeom prst="rect">
            <a:avLst/>
          </a:prstGeom>
          <a:noFill/>
        </p:spPr>
        <p:txBody>
          <a:bodyPr wrap="square" rtlCol="0">
            <a:spAutoFit/>
          </a:bodyPr>
          <a:lstStyle/>
          <a:p>
            <a:r>
              <a:rPr lang="ja-JP" altLang="en-US" sz="2800" dirty="0"/>
              <a:t>男子　　 　　　７．５％</a:t>
            </a:r>
            <a:endParaRPr kumimoji="1" lang="ja-JP" altLang="en-US" sz="2800" dirty="0"/>
          </a:p>
        </p:txBody>
      </p:sp>
      <p:sp>
        <p:nvSpPr>
          <p:cNvPr id="10" name="テキスト ボックス 9"/>
          <p:cNvSpPr txBox="1"/>
          <p:nvPr/>
        </p:nvSpPr>
        <p:spPr>
          <a:xfrm>
            <a:off x="5144953" y="3337828"/>
            <a:ext cx="3722645" cy="523220"/>
          </a:xfrm>
          <a:prstGeom prst="rect">
            <a:avLst/>
          </a:prstGeom>
          <a:noFill/>
        </p:spPr>
        <p:txBody>
          <a:bodyPr wrap="square" rtlCol="0">
            <a:spAutoFit/>
          </a:bodyPr>
          <a:lstStyle/>
          <a:p>
            <a:r>
              <a:rPr lang="ja-JP" altLang="en-US" sz="2800" dirty="0"/>
              <a:t>女子　　 　　１２．１％</a:t>
            </a:r>
            <a:endParaRPr kumimoji="1" lang="ja-JP" altLang="en-US" sz="2800" dirty="0"/>
          </a:p>
        </p:txBody>
      </p:sp>
      <p:sp>
        <p:nvSpPr>
          <p:cNvPr id="11" name="テキスト ボックス 10"/>
          <p:cNvSpPr txBox="1"/>
          <p:nvPr/>
        </p:nvSpPr>
        <p:spPr>
          <a:xfrm>
            <a:off x="2433531" y="3861048"/>
            <a:ext cx="7107021" cy="523220"/>
          </a:xfrm>
          <a:prstGeom prst="rect">
            <a:avLst/>
          </a:prstGeom>
          <a:noFill/>
        </p:spPr>
        <p:txBody>
          <a:bodyPr wrap="square" rtlCol="0">
            <a:spAutoFit/>
          </a:bodyPr>
          <a:lstStyle/>
          <a:p>
            <a:r>
              <a:rPr lang="ja-JP" altLang="en-US" sz="1400" dirty="0"/>
              <a:t>松本俊彦・今村扶美</a:t>
            </a:r>
            <a:r>
              <a:rPr lang="en-US" altLang="ja-JP" sz="1400" dirty="0"/>
              <a:t>2005</a:t>
            </a:r>
            <a:r>
              <a:rPr lang="ja-JP" altLang="en-US" sz="1400" dirty="0"/>
              <a:t>～</a:t>
            </a:r>
            <a:r>
              <a:rPr lang="en-US" altLang="ja-JP" sz="1400" dirty="0"/>
              <a:t>2006</a:t>
            </a:r>
            <a:r>
              <a:rPr lang="ja-JP" altLang="en-US" sz="1400" dirty="0"/>
              <a:t>年調査 中高生</a:t>
            </a:r>
            <a:r>
              <a:rPr lang="en-US" altLang="ja-JP" sz="1400" dirty="0"/>
              <a:t>2,974</a:t>
            </a:r>
            <a:r>
              <a:rPr lang="ja-JP" altLang="en-US" sz="1400" dirty="0"/>
              <a:t>人</a:t>
            </a:r>
            <a:endParaRPr lang="en-US" altLang="ja-JP" sz="1400" dirty="0"/>
          </a:p>
          <a:p>
            <a:r>
              <a:rPr kumimoji="1" lang="ja-JP" altLang="en-US" sz="1400" dirty="0"/>
              <a:t>中学生・高校生における自傷行為、</a:t>
            </a:r>
            <a:r>
              <a:rPr kumimoji="1" lang="en-US" altLang="ja-JP" sz="1400" dirty="0"/>
              <a:t>Psychiatry and </a:t>
            </a:r>
            <a:r>
              <a:rPr kumimoji="1" lang="en-US" altLang="ja-JP" sz="1400" dirty="0" err="1"/>
              <a:t>chinical</a:t>
            </a:r>
            <a:r>
              <a:rPr kumimoji="1" lang="en-US" altLang="ja-JP" sz="1400" dirty="0"/>
              <a:t> neurosciences 62:2008 </a:t>
            </a:r>
            <a:endParaRPr kumimoji="1" lang="ja-JP" altLang="en-US" sz="1400" dirty="0"/>
          </a:p>
        </p:txBody>
      </p:sp>
      <p:sp>
        <p:nvSpPr>
          <p:cNvPr id="12" name="テキスト ボックス 11"/>
          <p:cNvSpPr txBox="1"/>
          <p:nvPr/>
        </p:nvSpPr>
        <p:spPr>
          <a:xfrm>
            <a:off x="899592" y="5104929"/>
            <a:ext cx="4032448" cy="954107"/>
          </a:xfrm>
          <a:prstGeom prst="rect">
            <a:avLst/>
          </a:prstGeom>
          <a:noFill/>
        </p:spPr>
        <p:txBody>
          <a:bodyPr wrap="square" rtlCol="0">
            <a:spAutoFit/>
          </a:bodyPr>
          <a:lstStyle/>
          <a:p>
            <a:r>
              <a:rPr kumimoji="1" lang="ja-JP" altLang="en-US" sz="2800" dirty="0"/>
              <a:t>自分の体を</a:t>
            </a:r>
            <a:r>
              <a:rPr lang="ja-JP" altLang="en-US" sz="2800" dirty="0"/>
              <a:t>カッターなどで傷つけたことがある</a:t>
            </a:r>
            <a:endParaRPr kumimoji="1" lang="ja-JP" altLang="en-US" sz="2800" dirty="0"/>
          </a:p>
        </p:txBody>
      </p:sp>
      <p:sp>
        <p:nvSpPr>
          <p:cNvPr id="13" name="テキスト ボックス 12"/>
          <p:cNvSpPr txBox="1"/>
          <p:nvPr/>
        </p:nvSpPr>
        <p:spPr>
          <a:xfrm>
            <a:off x="5123319" y="4922004"/>
            <a:ext cx="3600264" cy="523220"/>
          </a:xfrm>
          <a:prstGeom prst="rect">
            <a:avLst/>
          </a:prstGeom>
          <a:noFill/>
        </p:spPr>
        <p:txBody>
          <a:bodyPr wrap="square" rtlCol="0">
            <a:spAutoFit/>
          </a:bodyPr>
          <a:lstStyle/>
          <a:p>
            <a:r>
              <a:rPr lang="ja-JP" altLang="en-US" sz="2800" dirty="0"/>
              <a:t>１回　　</a:t>
            </a:r>
            <a:r>
              <a:rPr lang="ja-JP" altLang="en-US" sz="2000" dirty="0"/>
              <a:t>　　　　</a:t>
            </a:r>
            <a:r>
              <a:rPr lang="ja-JP" altLang="en-US" sz="900" dirty="0"/>
              <a:t>　　　</a:t>
            </a:r>
            <a:r>
              <a:rPr lang="ja-JP" altLang="en-US" sz="2800" dirty="0"/>
              <a:t>６．９％</a:t>
            </a:r>
            <a:endParaRPr kumimoji="1" lang="ja-JP" altLang="en-US" sz="2800" dirty="0"/>
          </a:p>
        </p:txBody>
      </p:sp>
      <p:sp>
        <p:nvSpPr>
          <p:cNvPr id="14" name="テキスト ボックス 13"/>
          <p:cNvSpPr txBox="1"/>
          <p:nvPr/>
        </p:nvSpPr>
        <p:spPr>
          <a:xfrm>
            <a:off x="5123319" y="5320372"/>
            <a:ext cx="3312232" cy="523220"/>
          </a:xfrm>
          <a:prstGeom prst="rect">
            <a:avLst/>
          </a:prstGeom>
          <a:noFill/>
        </p:spPr>
        <p:txBody>
          <a:bodyPr wrap="square" rtlCol="0">
            <a:spAutoFit/>
          </a:bodyPr>
          <a:lstStyle/>
          <a:p>
            <a:r>
              <a:rPr lang="ja-JP" altLang="en-US" sz="2800" dirty="0"/>
              <a:t>２・３回　　　　３．７％</a:t>
            </a:r>
            <a:endParaRPr kumimoji="1" lang="ja-JP" altLang="en-US" sz="2800" dirty="0"/>
          </a:p>
        </p:txBody>
      </p:sp>
      <p:sp>
        <p:nvSpPr>
          <p:cNvPr id="15" name="テキスト ボックス 14"/>
          <p:cNvSpPr txBox="1"/>
          <p:nvPr/>
        </p:nvSpPr>
        <p:spPr>
          <a:xfrm>
            <a:off x="5076056" y="5687752"/>
            <a:ext cx="3468487" cy="523220"/>
          </a:xfrm>
          <a:prstGeom prst="rect">
            <a:avLst/>
          </a:prstGeom>
          <a:noFill/>
        </p:spPr>
        <p:txBody>
          <a:bodyPr wrap="square" rtlCol="0">
            <a:spAutoFit/>
          </a:bodyPr>
          <a:lstStyle/>
          <a:p>
            <a:r>
              <a:rPr lang="ja-JP" altLang="en-US" sz="2800" dirty="0"/>
              <a:t>５，６回以上　２．１％</a:t>
            </a:r>
            <a:endParaRPr kumimoji="1" lang="ja-JP" altLang="en-US" sz="2800" dirty="0"/>
          </a:p>
        </p:txBody>
      </p:sp>
      <p:sp>
        <p:nvSpPr>
          <p:cNvPr id="16" name="テキスト ボックス 15"/>
          <p:cNvSpPr txBox="1"/>
          <p:nvPr/>
        </p:nvSpPr>
        <p:spPr>
          <a:xfrm>
            <a:off x="2411760" y="6165304"/>
            <a:ext cx="7107021" cy="523220"/>
          </a:xfrm>
          <a:prstGeom prst="rect">
            <a:avLst/>
          </a:prstGeom>
          <a:noFill/>
        </p:spPr>
        <p:txBody>
          <a:bodyPr wrap="square" rtlCol="0">
            <a:spAutoFit/>
          </a:bodyPr>
          <a:lstStyle/>
          <a:p>
            <a:r>
              <a:rPr lang="ja-JP" altLang="en-US" sz="1400" dirty="0"/>
              <a:t>兵庫・生と死を考える会</a:t>
            </a:r>
            <a:r>
              <a:rPr lang="en-US" altLang="ja-JP" sz="1400" dirty="0"/>
              <a:t>2004</a:t>
            </a:r>
            <a:r>
              <a:rPr lang="ja-JP" altLang="en-US" sz="1400" dirty="0"/>
              <a:t>年調査，小</a:t>
            </a:r>
            <a:r>
              <a:rPr lang="en-US" altLang="ja-JP" sz="1400" dirty="0"/>
              <a:t>5</a:t>
            </a:r>
            <a:r>
              <a:rPr lang="ja-JP" altLang="en-US" sz="1400" dirty="0"/>
              <a:t>～中</a:t>
            </a:r>
            <a:r>
              <a:rPr lang="en-US" altLang="ja-JP" sz="1400" dirty="0"/>
              <a:t>2</a:t>
            </a:r>
            <a:r>
              <a:rPr lang="ja-JP" altLang="en-US" sz="1400" dirty="0"/>
              <a:t>　</a:t>
            </a:r>
            <a:r>
              <a:rPr lang="en-US" altLang="ja-JP" sz="1400" dirty="0"/>
              <a:t>2,189</a:t>
            </a:r>
            <a:r>
              <a:rPr lang="ja-JP" altLang="en-US" sz="1400" dirty="0"/>
              <a:t>人</a:t>
            </a:r>
            <a:endParaRPr lang="en-US" altLang="ja-JP" sz="1400" dirty="0"/>
          </a:p>
          <a:p>
            <a:r>
              <a:rPr lang="ja-JP" altLang="en-US" sz="1400" dirty="0"/>
              <a:t>いのちの大切さを実感させる教育のあり方</a:t>
            </a:r>
            <a:r>
              <a:rPr lang="en-US" altLang="ja-JP" sz="1400" dirty="0"/>
              <a:t>,(</a:t>
            </a:r>
            <a:r>
              <a:rPr lang="ja-JP" altLang="en-US" sz="1400" dirty="0"/>
              <a:t>財</a:t>
            </a:r>
            <a:r>
              <a:rPr lang="en-US" altLang="ja-JP" sz="1400" dirty="0"/>
              <a:t>)21</a:t>
            </a:r>
            <a:r>
              <a:rPr lang="ja-JP" altLang="en-US" sz="1400" dirty="0"/>
              <a:t>世紀ヒューマンケア研究機構</a:t>
            </a:r>
            <a:r>
              <a:rPr lang="en-US" altLang="ja-JP" sz="1400" dirty="0"/>
              <a:t>,2005</a:t>
            </a:r>
            <a:endParaRPr kumimoji="1" lang="ja-JP" altLang="en-US" sz="1400" dirty="0"/>
          </a:p>
        </p:txBody>
      </p:sp>
      <p:sp>
        <p:nvSpPr>
          <p:cNvPr id="3" name="スライド番号プレースホルダー 2"/>
          <p:cNvSpPr>
            <a:spLocks noGrp="1"/>
          </p:cNvSpPr>
          <p:nvPr>
            <p:ph type="sldNum" sz="quarter" idx="12"/>
          </p:nvPr>
        </p:nvSpPr>
        <p:spPr/>
        <p:txBody>
          <a:bodyPr/>
          <a:lstStyle/>
          <a:p>
            <a:fld id="{712644BF-D764-4E5F-9D83-1672F91FA8BD}" type="slidenum">
              <a:rPr kumimoji="1" lang="ja-JP" altLang="en-US" smtClean="0"/>
              <a:t>9</a:t>
            </a:fld>
            <a:endParaRPr kumimoji="1" lang="ja-JP" altLang="en-US"/>
          </a:p>
        </p:txBody>
      </p:sp>
    </p:spTree>
    <p:extLst>
      <p:ext uri="{BB962C8B-B14F-4D97-AF65-F5344CB8AC3E}">
        <p14:creationId xmlns:p14="http://schemas.microsoft.com/office/powerpoint/2010/main" val="217179512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4839</Words>
  <Application>Microsoft Office PowerPoint</Application>
  <PresentationFormat>画面に合わせる (4:3)</PresentationFormat>
  <Paragraphs>327</Paragraphs>
  <Slides>21</Slides>
  <Notes>21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HG丸ｺﾞｼｯｸM-PRO</vt:lpstr>
      <vt:lpstr>ＭＳ Ｐゴシック</vt:lpstr>
      <vt:lpstr>Arial</vt:lpstr>
      <vt:lpstr>Calibri</vt:lpstr>
      <vt:lpstr>Office ​​テーマ</vt:lpstr>
      <vt:lpstr>自殺予防教育校内研修① ～自殺予防の基礎知識～</vt:lpstr>
      <vt:lpstr>本研修のゴール</vt:lpstr>
      <vt:lpstr>子どもの自殺の実態</vt:lpstr>
      <vt:lpstr>PowerPoint プレゼンテーション</vt:lpstr>
      <vt:lpstr>G8各国の自殺率</vt:lpstr>
      <vt:lpstr>１０代～３０代の死因上位３項目（2016年)</vt:lpstr>
      <vt:lpstr>中高生の自殺者数の推移</vt:lpstr>
      <vt:lpstr>18歳以下の日別自殺者数</vt:lpstr>
      <vt:lpstr>子どもの自傷行為の実態</vt:lpstr>
      <vt:lpstr>「死にたい」と思ったことのある 子どもの割合</vt:lpstr>
      <vt:lpstr>自殺のサインと対応</vt:lpstr>
      <vt:lpstr>自殺の危険因子</vt:lpstr>
      <vt:lpstr>自殺直前のサイン</vt:lpstr>
      <vt:lpstr>対応の原則</vt:lpstr>
      <vt:lpstr>対応の留意点</vt:lpstr>
      <vt:lpstr>自殺予防のための校内体制と 校外における連携</vt:lpstr>
      <vt:lpstr>子どものＳＯＳに気付く校内体制</vt:lpstr>
      <vt:lpstr>自殺予防のための教育相談体制</vt:lpstr>
      <vt:lpstr>危機対応のための校内体制</vt:lpstr>
      <vt:lpstr>自殺の危機・自殺未遂</vt:lpstr>
      <vt:lpstr>自殺予防のための校外における連携</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2022-07-12T01:35:55Z</dcterms:created>
  <dcterms:modified xsi:type="dcterms:W3CDTF">2022-07-12T01:36:11Z</dcterms:modified>
</cp:coreProperties>
</file>