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2"/>
  </p:notesMasterIdLst>
  <p:sldIdLst>
    <p:sldId id="284" r:id="rId2"/>
    <p:sldId id="285" r:id="rId3"/>
    <p:sldId id="282" r:id="rId4"/>
    <p:sldId id="265" r:id="rId5"/>
    <p:sldId id="266" r:id="rId6"/>
    <p:sldId id="267" r:id="rId7"/>
    <p:sldId id="268" r:id="rId8"/>
    <p:sldId id="269" r:id="rId9"/>
    <p:sldId id="273" r:id="rId10"/>
    <p:sldId id="274" r:id="rId11"/>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7011" autoAdjust="0"/>
  </p:normalViewPr>
  <p:slideViewPr>
    <p:cSldViewPr>
      <p:cViewPr varScale="1">
        <p:scale>
          <a:sx n="32" d="100"/>
          <a:sy n="32" d="100"/>
        </p:scale>
        <p:origin x="1626"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F36938F3-BA08-4192-A158-8EACEF4535CD}" type="datetimeFigureOut">
              <a:rPr kumimoji="1" lang="ja-JP" altLang="en-US" smtClean="0"/>
              <a:t>2022/7/12</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FD73B4D0-C698-486F-92BC-F2C23A7D3701}" type="slidenum">
              <a:rPr kumimoji="1" lang="ja-JP" altLang="en-US" smtClean="0"/>
              <a:t>‹#›</a:t>
            </a:fld>
            <a:endParaRPr kumimoji="1" lang="ja-JP" altLang="en-US"/>
          </a:p>
        </p:txBody>
      </p:sp>
    </p:spTree>
    <p:extLst>
      <p:ext uri="{BB962C8B-B14F-4D97-AF65-F5344CB8AC3E}">
        <p14:creationId xmlns:p14="http://schemas.microsoft.com/office/powerpoint/2010/main" val="197007637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これから、自殺予防教育校内</a:t>
            </a:r>
            <a:r>
              <a:rPr kumimoji="1" lang="ja-JP" altLang="en-US" dirty="0" smtClean="0"/>
              <a:t>研修③を</a:t>
            </a:r>
            <a:r>
              <a:rPr kumimoji="1" lang="ja-JP" altLang="en-US" dirty="0"/>
              <a:t>始めます。</a:t>
            </a:r>
          </a:p>
        </p:txBody>
      </p:sp>
      <p:sp>
        <p:nvSpPr>
          <p:cNvPr id="4" name="スライド番号プレースホルダー 3"/>
          <p:cNvSpPr>
            <a:spLocks noGrp="1"/>
          </p:cNvSpPr>
          <p:nvPr>
            <p:ph type="sldNum" sz="quarter" idx="10"/>
          </p:nvPr>
        </p:nvSpPr>
        <p:spPr/>
        <p:txBody>
          <a:bodyPr/>
          <a:lstStyle/>
          <a:p>
            <a:fld id="{47377859-0A6F-4FF7-97A7-E6B2F98D47E3}" type="slidenum">
              <a:rPr kumimoji="1" lang="ja-JP" altLang="en-US" smtClean="0"/>
              <a:t>1</a:t>
            </a:fld>
            <a:endParaRPr kumimoji="1" lang="ja-JP" altLang="en-US"/>
          </a:p>
        </p:txBody>
      </p:sp>
    </p:spTree>
    <p:extLst>
      <p:ext uri="{BB962C8B-B14F-4D97-AF65-F5344CB8AC3E}">
        <p14:creationId xmlns:p14="http://schemas.microsoft.com/office/powerpoint/2010/main" val="9823025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（プリントを配付）</a:t>
            </a:r>
            <a:endParaRPr kumimoji="1" lang="en-US" altLang="ja-JP" dirty="0"/>
          </a:p>
          <a:p>
            <a:r>
              <a:rPr kumimoji="1" lang="ja-JP" altLang="en-US" dirty="0"/>
              <a:t>授業を受けて、分かったこと、気付いたこと、思ったことを書きましょう。</a:t>
            </a:r>
            <a:endParaRPr kumimoji="1" lang="en-US" altLang="ja-JP" dirty="0"/>
          </a:p>
          <a:p>
            <a:r>
              <a:rPr kumimoji="1" lang="ja-JP" altLang="en-US" dirty="0"/>
              <a:t>また、自分自身や友だちのことについて、話をする必要があるかどうかも書きましょう。</a:t>
            </a: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10</a:t>
            </a:fld>
            <a:endParaRPr kumimoji="1" lang="ja-JP" altLang="en-US"/>
          </a:p>
        </p:txBody>
      </p:sp>
    </p:spTree>
    <p:extLst>
      <p:ext uri="{BB962C8B-B14F-4D97-AF65-F5344CB8AC3E}">
        <p14:creationId xmlns:p14="http://schemas.microsoft.com/office/powerpoint/2010/main" val="223145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この研修のゴールを確認します。</a:t>
            </a:r>
            <a:endParaRPr kumimoji="1" lang="en-US" altLang="ja-JP" dirty="0"/>
          </a:p>
          <a:p>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「授業</a:t>
            </a:r>
            <a:r>
              <a:rPr kumimoji="1" lang="ja-JP" altLang="en-US" dirty="0" smtClean="0"/>
              <a:t>展開例</a:t>
            </a:r>
            <a:r>
              <a:rPr kumimoji="1" lang="en-US" altLang="ja-JP" dirty="0" smtClean="0"/>
              <a:t>2</a:t>
            </a:r>
            <a:r>
              <a:rPr kumimoji="1" lang="ja-JP" altLang="en-US" dirty="0" smtClean="0"/>
              <a:t>を</a:t>
            </a:r>
            <a:r>
              <a:rPr kumimoji="1" lang="ja-JP" altLang="en-US" dirty="0"/>
              <a:t>もとに、自殺予防教育の授業イメージをもつことができる」こと。</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「授業</a:t>
            </a:r>
            <a:r>
              <a:rPr kumimoji="1" lang="ja-JP" altLang="en-US" dirty="0" smtClean="0"/>
              <a:t>展開例</a:t>
            </a:r>
            <a:r>
              <a:rPr kumimoji="1" lang="en-US" altLang="ja-JP" dirty="0" smtClean="0"/>
              <a:t>2</a:t>
            </a:r>
            <a:r>
              <a:rPr kumimoji="1" lang="ja-JP" altLang="en-US" dirty="0" smtClean="0"/>
              <a:t>を</a:t>
            </a:r>
            <a:r>
              <a:rPr kumimoji="1" lang="ja-JP" altLang="en-US" dirty="0"/>
              <a:t>もとに、</a:t>
            </a:r>
            <a:r>
              <a:rPr lang="ja-JP" altLang="en-US" dirty="0"/>
              <a:t>児童生徒の実態に合わせた活動を考えることができる」こと。</a:t>
            </a:r>
            <a:endParaRPr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以上、２点です。</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授業展開例は２つありますが、研修では両方行っても構いませんし、どちらか１つでも構いません。</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2</a:t>
            </a:fld>
            <a:endParaRPr kumimoji="1" lang="ja-JP" altLang="en-US"/>
          </a:p>
        </p:txBody>
      </p:sp>
    </p:spTree>
    <p:extLst>
      <p:ext uri="{BB962C8B-B14F-4D97-AF65-F5344CB8AC3E}">
        <p14:creationId xmlns:p14="http://schemas.microsoft.com/office/powerpoint/2010/main" val="2308318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授業展開例２を体験します。約３０分の授業です。生徒になったつもりで取り組んでください。</a:t>
            </a:r>
            <a:endParaRPr kumimoji="1" lang="en-US" altLang="ja-JP" dirty="0"/>
          </a:p>
          <a:p>
            <a:endParaRPr kumimoji="1" lang="en-US" altLang="ja-JP" dirty="0"/>
          </a:p>
          <a:p>
            <a:r>
              <a:rPr kumimoji="1" lang="ja-JP" altLang="en-US" dirty="0"/>
              <a:t>本時のねらいは</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r>
              <a:rPr kumimoji="1" lang="en-US" altLang="ja-JP" dirty="0"/>
              <a:t>『</a:t>
            </a:r>
            <a:r>
              <a:rPr kumimoji="1" lang="ja-JP" altLang="en-US" dirty="0"/>
              <a:t>ＳＯＳ</a:t>
            </a:r>
            <a:r>
              <a:rPr kumimoji="1" lang="ja-JP" altLang="en-US" dirty="0" smtClean="0"/>
              <a:t>を受け止めること</a:t>
            </a:r>
            <a:r>
              <a:rPr kumimoji="1" lang="en-US" altLang="ja-JP" dirty="0" smtClean="0"/>
              <a:t>』</a:t>
            </a:r>
            <a:r>
              <a:rPr lang="ja-JP" altLang="en-US" dirty="0" smtClean="0"/>
              <a:t>について</a:t>
            </a:r>
            <a:r>
              <a:rPr lang="ja-JP" altLang="en-US" dirty="0"/>
              <a:t>体験的に学ぶ」こと</a:t>
            </a:r>
            <a:r>
              <a:rPr lang="ja-JP" altLang="en-US" dirty="0" smtClean="0"/>
              <a:t>。</a:t>
            </a:r>
            <a:endParaRPr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です。</a:t>
            </a:r>
            <a:endParaRPr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中学校</a:t>
            </a:r>
            <a:r>
              <a:rPr lang="ja-JP" altLang="en-US" dirty="0"/>
              <a:t>、高等学校の学級活動、ＬＨＲ等を想定しています。</a:t>
            </a:r>
            <a:endParaRPr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3</a:t>
            </a:fld>
            <a:endParaRPr kumimoji="1" lang="ja-JP" altLang="en-US"/>
          </a:p>
        </p:txBody>
      </p:sp>
    </p:spTree>
    <p:extLst>
      <p:ext uri="{BB962C8B-B14F-4D97-AF65-F5344CB8AC3E}">
        <p14:creationId xmlns:p14="http://schemas.microsoft.com/office/powerpoint/2010/main" val="4055549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近畿圏のある中学校でアンケートをしました。</a:t>
            </a:r>
            <a:endParaRPr kumimoji="1" lang="en-US" altLang="ja-JP" dirty="0"/>
          </a:p>
          <a:p>
            <a:r>
              <a:rPr kumimoji="1" lang="ja-JP" altLang="en-US" dirty="0"/>
              <a:t>「誰かに</a:t>
            </a:r>
            <a:r>
              <a:rPr kumimoji="1" lang="en-US" altLang="ja-JP" dirty="0"/>
              <a:t>『</a:t>
            </a:r>
            <a:r>
              <a:rPr kumimoji="1" lang="ja-JP" altLang="en-US" dirty="0"/>
              <a:t>死にたい</a:t>
            </a:r>
            <a:r>
              <a:rPr kumimoji="1" lang="en-US" altLang="ja-JP" dirty="0"/>
              <a:t>』</a:t>
            </a:r>
            <a:r>
              <a:rPr kumimoji="1" lang="ja-JP" altLang="en-US" dirty="0"/>
              <a:t>と打ち明けられたことがありますか？」という問いに対して「ある」と答えた生徒は何％いると思いますか。</a:t>
            </a:r>
            <a:endParaRPr kumimoji="1" lang="en-US" altLang="ja-JP" dirty="0"/>
          </a:p>
          <a:p>
            <a:r>
              <a:rPr kumimoji="1" lang="ja-JP" altLang="en-US" dirty="0"/>
              <a:t>（数名に発表させる）</a:t>
            </a:r>
            <a:endParaRPr kumimoji="1" lang="en-US" altLang="ja-JP" dirty="0"/>
          </a:p>
          <a:p>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●１７％</a:t>
            </a:r>
            <a:r>
              <a:rPr kumimoji="1" lang="ja-JP" altLang="en-US" dirty="0"/>
              <a:t>です。５～６人に１人の割合です。</a:t>
            </a:r>
            <a:endParaRPr kumimoji="1" lang="en-US" altLang="ja-JP" dirty="0"/>
          </a:p>
          <a:p>
            <a:endParaRPr kumimoji="1" lang="en-US" altLang="ja-JP" dirty="0"/>
          </a:p>
          <a:p>
            <a:r>
              <a:rPr kumimoji="1" lang="ja-JP" altLang="en-US" dirty="0"/>
              <a:t>いのちの危機を打ち明けられることは、みなさんにもあり得ることだと思います。</a:t>
            </a:r>
            <a:endParaRPr kumimoji="1" lang="en-US" altLang="ja-JP" dirty="0"/>
          </a:p>
          <a:p>
            <a:r>
              <a:rPr kumimoji="1" lang="ja-JP" altLang="en-US" dirty="0"/>
              <a:t>この時間は、互いのいのちの危機を支え合う手立てについて考えます。</a:t>
            </a:r>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4</a:t>
            </a:fld>
            <a:endParaRPr kumimoji="1" lang="ja-JP" altLang="en-US"/>
          </a:p>
        </p:txBody>
      </p:sp>
    </p:spTree>
    <p:extLst>
      <p:ext uri="{BB962C8B-B14F-4D97-AF65-F5344CB8AC3E}">
        <p14:creationId xmlns:p14="http://schemas.microsoft.com/office/powerpoint/2010/main" val="1667988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友だちに「消えてしまいたい」と打ち明けられた時を想定したロールプレイをします。</a:t>
            </a:r>
            <a:endParaRPr kumimoji="1" lang="en-US" altLang="ja-JP" dirty="0"/>
          </a:p>
          <a:p>
            <a:endParaRPr kumimoji="1" lang="en-US" altLang="ja-JP" dirty="0"/>
          </a:p>
          <a:p>
            <a:r>
              <a:rPr kumimoji="1" lang="ja-JP" altLang="en-US" dirty="0"/>
              <a:t>場面設定は</a:t>
            </a:r>
            <a:endParaRPr kumimoji="1" lang="en-US" altLang="ja-JP" dirty="0"/>
          </a:p>
          <a:p>
            <a:r>
              <a:rPr kumimoji="1" lang="ja-JP" altLang="en-US" dirty="0"/>
              <a:t>休みがちだった友だちが久々に学校にきて、一緒に帰る途中、公園のベンチに座っていたら、しんどそうに</a:t>
            </a:r>
            <a:r>
              <a:rPr kumimoji="1" lang="en-US" altLang="ja-JP" dirty="0"/>
              <a:t>『</a:t>
            </a:r>
            <a:r>
              <a:rPr kumimoji="1" lang="ja-JP" altLang="en-US" dirty="0"/>
              <a:t>もう何もかもいや、消えてしまいたい</a:t>
            </a:r>
            <a:r>
              <a:rPr kumimoji="1" lang="en-US" altLang="ja-JP" dirty="0"/>
              <a:t>』</a:t>
            </a:r>
            <a:r>
              <a:rPr kumimoji="1" lang="ja-JP" altLang="en-US" dirty="0"/>
              <a:t>と小さな声で言った。</a:t>
            </a:r>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5</a:t>
            </a:fld>
            <a:endParaRPr kumimoji="1" lang="ja-JP" altLang="en-US"/>
          </a:p>
        </p:txBody>
      </p:sp>
    </p:spTree>
    <p:extLst>
      <p:ext uri="{BB962C8B-B14F-4D97-AF65-F5344CB8AC3E}">
        <p14:creationId xmlns:p14="http://schemas.microsoft.com/office/powerpoint/2010/main" val="1103521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（記録用紙配付）</a:t>
            </a:r>
            <a:endParaRPr kumimoji="1" lang="en-US" altLang="ja-JP" dirty="0"/>
          </a:p>
          <a:p>
            <a:r>
              <a:rPr kumimoji="1" lang="ja-JP" altLang="en-US" dirty="0"/>
              <a:t>二人一組になってロールプレイをします。</a:t>
            </a:r>
            <a:endParaRPr kumimoji="1" lang="en-US" altLang="ja-JP" dirty="0"/>
          </a:p>
          <a:p>
            <a:r>
              <a:rPr kumimoji="1" lang="ja-JP" altLang="en-US" dirty="0"/>
              <a:t>声かけ</a:t>
            </a:r>
            <a:r>
              <a:rPr kumimoji="1" lang="ja-JP" altLang="en-US" dirty="0" smtClean="0"/>
              <a:t>は１～４の</a:t>
            </a:r>
            <a:r>
              <a:rPr kumimoji="1" lang="ja-JP" altLang="en-US" dirty="0"/>
              <a:t>パターンをやってみます。</a:t>
            </a:r>
            <a:endParaRPr kumimoji="1" lang="en-US" altLang="ja-JP" dirty="0"/>
          </a:p>
          <a:p>
            <a:r>
              <a:rPr kumimoji="1" lang="ja-JP" altLang="en-US" dirty="0"/>
              <a:t>１　</a:t>
            </a:r>
            <a:r>
              <a:rPr kumimoji="1" lang="ja-JP" altLang="en-US" dirty="0" smtClean="0"/>
              <a:t>説教アドバイス</a:t>
            </a:r>
            <a:r>
              <a:rPr kumimoji="1" lang="ja-JP" altLang="en-US" dirty="0"/>
              <a:t>　（例）「命は大切にしなくっちゃ。」「死んだらダメ。」「</a:t>
            </a:r>
            <a:r>
              <a:rPr kumimoji="1" lang="ja-JP" altLang="en-US" dirty="0" smtClean="0"/>
              <a:t>家の人が</a:t>
            </a:r>
            <a:r>
              <a:rPr kumimoji="1" lang="ja-JP" altLang="en-US" dirty="0"/>
              <a:t>心配するよ。」</a:t>
            </a:r>
            <a:endParaRPr kumimoji="1" lang="en-US" altLang="ja-JP" dirty="0"/>
          </a:p>
          <a:p>
            <a:r>
              <a:rPr kumimoji="1" lang="ja-JP" altLang="en-US" dirty="0"/>
              <a:t>２　励まし（例）</a:t>
            </a:r>
            <a:r>
              <a:rPr kumimoji="1" lang="ja-JP" altLang="en-US" dirty="0" smtClean="0"/>
              <a:t>「頑張れば大丈夫</a:t>
            </a:r>
            <a:r>
              <a:rPr kumimoji="1" lang="ja-JP" altLang="en-US" dirty="0"/>
              <a:t>だよ。」「ご飯食べたら元気になるよ。」</a:t>
            </a:r>
            <a:endParaRPr kumimoji="1" lang="en-US" altLang="ja-JP" dirty="0"/>
          </a:p>
          <a:p>
            <a:r>
              <a:rPr kumimoji="1" lang="ja-JP" altLang="en-US" dirty="0" smtClean="0"/>
              <a:t>３</a:t>
            </a:r>
            <a:r>
              <a:rPr kumimoji="1" lang="ja-JP" altLang="en-US" dirty="0"/>
              <a:t>　</a:t>
            </a:r>
            <a:r>
              <a:rPr kumimoji="1" lang="ja-JP" altLang="en-US" dirty="0" smtClean="0"/>
              <a:t>話を聴く（</a:t>
            </a:r>
            <a:r>
              <a:rPr kumimoji="1" lang="ja-JP" altLang="en-US" dirty="0"/>
              <a:t>例）</a:t>
            </a:r>
            <a:r>
              <a:rPr kumimoji="1" lang="ja-JP" altLang="en-US" dirty="0" smtClean="0"/>
              <a:t>「あいづちを打ちながら、静かに話を聴く。」</a:t>
            </a:r>
            <a:endParaRPr kumimoji="1" lang="en-US" altLang="ja-JP" dirty="0"/>
          </a:p>
          <a:p>
            <a:r>
              <a:rPr kumimoji="1" lang="ja-JP" altLang="en-US" dirty="0"/>
              <a:t>４　</a:t>
            </a:r>
            <a:r>
              <a:rPr kumimoji="1" lang="ja-JP" altLang="en-US" dirty="0" smtClean="0"/>
              <a:t>感情を受け止める（例）「何もかもいやで消えてしまいたいくらいしんどいんだね。」「そんなにも辛いんだね。」</a:t>
            </a:r>
            <a:endParaRPr kumimoji="1" lang="en-US" altLang="ja-JP" dirty="0" smtClean="0"/>
          </a:p>
          <a:p>
            <a:r>
              <a:rPr kumimoji="1" lang="ja-JP" altLang="en-US" dirty="0" smtClean="0"/>
              <a:t>（必要に応じて教師２人で演じる）</a:t>
            </a:r>
            <a:endParaRPr kumimoji="1" lang="en-US" altLang="ja-JP" dirty="0"/>
          </a:p>
          <a:p>
            <a:endParaRPr kumimoji="1" lang="en-US" altLang="ja-JP" dirty="0"/>
          </a:p>
          <a:p>
            <a:r>
              <a:rPr kumimoji="1" lang="ja-JP" altLang="en-US" dirty="0"/>
              <a:t>役割を交代しながらロールプレイをし、記録用紙の感想の欄に声かけをされた側での感想を書きましょう。</a:t>
            </a:r>
            <a:endParaRPr kumimoji="1" lang="en-US" altLang="ja-JP" dirty="0"/>
          </a:p>
          <a:p>
            <a:endParaRPr kumimoji="1" lang="en-US" altLang="ja-JP" dirty="0"/>
          </a:p>
          <a:p>
            <a:r>
              <a:rPr kumimoji="1" lang="ja-JP" altLang="en-US" dirty="0"/>
              <a:t>安心感が得られた声かけはどんな声かけでしたか。（数名に発表させる）</a:t>
            </a:r>
            <a:endParaRPr kumimoji="1" lang="en-US" altLang="ja-JP" dirty="0"/>
          </a:p>
          <a:p>
            <a:r>
              <a:rPr kumimoji="1" lang="ja-JP" altLang="en-US" dirty="0"/>
              <a:t>困ったり、安心できなかったりした声かけはどんな声かけでしたか。（数名に発表させる）</a:t>
            </a:r>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6</a:t>
            </a:fld>
            <a:endParaRPr kumimoji="1" lang="ja-JP" altLang="en-US"/>
          </a:p>
        </p:txBody>
      </p:sp>
    </p:spTree>
    <p:extLst>
      <p:ext uri="{BB962C8B-B14F-4D97-AF65-F5344CB8AC3E}">
        <p14:creationId xmlns:p14="http://schemas.microsoft.com/office/powerpoint/2010/main" val="11705945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友だちに「消えてしまいたい」などと打ち明けられたら、どうすればよいのでしょうか。</a:t>
            </a:r>
            <a:endParaRPr kumimoji="1" lang="en-US" altLang="ja-JP" dirty="0"/>
          </a:p>
          <a:p>
            <a:endParaRPr kumimoji="1" lang="en-US" altLang="ja-JP" dirty="0"/>
          </a:p>
          <a:p>
            <a:r>
              <a:rPr kumimoji="1" lang="ja-JP" altLang="en-US" dirty="0"/>
              <a:t>まずは、友だちの言葉が、心の救いを求める叫び・ＳＯＳだと「</a:t>
            </a:r>
            <a:r>
              <a:rPr kumimoji="1" lang="ja-JP" altLang="en-US" u="none" dirty="0"/>
              <a:t>き</a:t>
            </a:r>
            <a:r>
              <a:rPr kumimoji="1" lang="ja-JP" altLang="en-US" dirty="0"/>
              <a:t>づく」ことが大切です。</a:t>
            </a:r>
            <a:endParaRPr kumimoji="1" lang="en-US" altLang="ja-JP" dirty="0"/>
          </a:p>
          <a:p>
            <a:r>
              <a:rPr kumimoji="1" lang="ja-JP" altLang="en-US" dirty="0"/>
              <a:t>そして、その友だちに「よりそい」</a:t>
            </a:r>
            <a:endParaRPr kumimoji="1" lang="en-US" altLang="ja-JP" dirty="0"/>
          </a:p>
          <a:p>
            <a:r>
              <a:rPr kumimoji="1" lang="ja-JP" altLang="en-US" dirty="0"/>
              <a:t>話をよく聴き、気持ちを「うけとめて」</a:t>
            </a:r>
            <a:endParaRPr kumimoji="1" lang="en-US" altLang="ja-JP" dirty="0"/>
          </a:p>
          <a:p>
            <a:r>
              <a:rPr kumimoji="1" lang="ja-JP" altLang="en-US" dirty="0"/>
              <a:t>「しんらいできる大人に」「つなげる」ことが重要です。</a:t>
            </a:r>
            <a:endParaRPr kumimoji="1" lang="en-US" altLang="ja-JP" dirty="0"/>
          </a:p>
          <a:p>
            <a:r>
              <a:rPr kumimoji="1" lang="ja-JP" altLang="en-US" dirty="0"/>
              <a:t>「きょうしつ」で覚えてほしいと思います。</a:t>
            </a:r>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7</a:t>
            </a:fld>
            <a:endParaRPr kumimoji="1" lang="ja-JP" altLang="en-US"/>
          </a:p>
        </p:txBody>
      </p:sp>
    </p:spTree>
    <p:extLst>
      <p:ext uri="{BB962C8B-B14F-4D97-AF65-F5344CB8AC3E}">
        <p14:creationId xmlns:p14="http://schemas.microsoft.com/office/powerpoint/2010/main" val="672424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「よりそい」「「うけとめる」聴き方とはどんな聴き方なのでしょうか。</a:t>
            </a:r>
            <a:endParaRPr kumimoji="1" lang="en-US" altLang="ja-JP" dirty="0"/>
          </a:p>
          <a:p>
            <a:r>
              <a:rPr kumimoji="1" lang="ja-JP" altLang="en-US" dirty="0"/>
              <a:t>友だちからいのちの危機を打ち明けられたとき、</a:t>
            </a:r>
            <a:endParaRPr kumimoji="1" lang="en-US" altLang="ja-JP" dirty="0"/>
          </a:p>
          <a:p>
            <a:r>
              <a:rPr kumimoji="1" lang="ja-JP" altLang="en-US" dirty="0"/>
              <a:t>何を言ったらいいのかわからなかったり、</a:t>
            </a:r>
            <a:endParaRPr kumimoji="1" lang="en-US" altLang="ja-JP" dirty="0"/>
          </a:p>
          <a:p>
            <a:r>
              <a:rPr kumimoji="1" lang="ja-JP" altLang="en-US" dirty="0"/>
              <a:t>不安になったり、</a:t>
            </a:r>
            <a:endParaRPr kumimoji="1" lang="en-US" altLang="ja-JP" dirty="0"/>
          </a:p>
          <a:p>
            <a:r>
              <a:rPr kumimoji="1" lang="ja-JP" altLang="en-US" dirty="0"/>
              <a:t>友だちの役に立ちたいのにどう言ったらいいのかと困ったりすると思います。</a:t>
            </a:r>
            <a:endParaRPr kumimoji="1" lang="en-US" altLang="ja-JP" dirty="0"/>
          </a:p>
          <a:p>
            <a:r>
              <a:rPr kumimoji="1" lang="ja-JP" altLang="en-US" dirty="0"/>
              <a:t>ポイントは、友だちの考えや行動をよい悪いで判断するのではなく、</a:t>
            </a:r>
            <a:endParaRPr kumimoji="1" lang="en-US" altLang="ja-JP" dirty="0"/>
          </a:p>
          <a:p>
            <a:r>
              <a:rPr kumimoji="1" lang="ja-JP" altLang="en-US" dirty="0"/>
              <a:t>友だちによりそい、友だちをわかろうとすることです。</a:t>
            </a:r>
            <a:endParaRPr kumimoji="1" lang="en-US" altLang="ja-JP" dirty="0"/>
          </a:p>
          <a:p>
            <a:r>
              <a:rPr kumimoji="1" lang="ja-JP" altLang="en-US" dirty="0"/>
              <a:t>立派な話し手となって、友だちの悩みを解決するというのではなく</a:t>
            </a:r>
            <a:endParaRPr kumimoji="1" lang="en-US" altLang="ja-JP" dirty="0"/>
          </a:p>
          <a:p>
            <a:r>
              <a:rPr kumimoji="1" lang="ja-JP" altLang="en-US" dirty="0"/>
              <a:t>よい聴き手になることが大切です。</a:t>
            </a:r>
            <a:endParaRPr kumimoji="1" lang="en-US" altLang="ja-JP" dirty="0"/>
          </a:p>
          <a:p>
            <a:r>
              <a:rPr kumimoji="1" lang="ja-JP" altLang="en-US" dirty="0"/>
              <a:t>具体的には次のように声をかけ、しっかり話を聴いてほしいと思います。</a:t>
            </a:r>
            <a:endParaRPr kumimoji="1" lang="en-US" altLang="ja-JP" dirty="0"/>
          </a:p>
          <a:p>
            <a:r>
              <a:rPr kumimoji="1" lang="ja-JP" altLang="en-US" dirty="0"/>
              <a:t>・つらそうだね</a:t>
            </a:r>
            <a:endParaRPr kumimoji="1" lang="en-US" altLang="ja-JP" dirty="0"/>
          </a:p>
          <a:p>
            <a:r>
              <a:rPr kumimoji="1" lang="ja-JP" altLang="en-US" dirty="0"/>
              <a:t>・それじゃ、悲しいよね。</a:t>
            </a:r>
            <a:endParaRPr kumimoji="1" lang="en-US" altLang="ja-JP" dirty="0"/>
          </a:p>
          <a:p>
            <a:r>
              <a:rPr kumimoji="1" lang="ja-JP" altLang="en-US" dirty="0"/>
              <a:t>・大変だね。</a:t>
            </a:r>
            <a:endParaRPr kumimoji="1" lang="en-US" altLang="ja-JP" dirty="0"/>
          </a:p>
          <a:p>
            <a:r>
              <a:rPr kumimoji="1" lang="ja-JP" altLang="en-US" dirty="0"/>
              <a:t>・とっても落ち込んでいるんだね。</a:t>
            </a:r>
            <a:endParaRPr kumimoji="1" lang="en-US" altLang="ja-JP" dirty="0"/>
          </a:p>
          <a:p>
            <a:r>
              <a:rPr kumimoji="1" lang="ja-JP" altLang="en-US" dirty="0"/>
              <a:t>・何か私にできることある？</a:t>
            </a:r>
            <a:endParaRPr kumimoji="1" lang="en-US" altLang="ja-JP" dirty="0"/>
          </a:p>
          <a:p>
            <a:r>
              <a:rPr kumimoji="1" lang="ja-JP" altLang="en-US" dirty="0"/>
              <a:t>・誰かのところに一緒に相談に行こうよ。</a:t>
            </a:r>
            <a:endParaRPr kumimoji="1"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8</a:t>
            </a:fld>
            <a:endParaRPr kumimoji="1" lang="ja-JP" altLang="en-US"/>
          </a:p>
        </p:txBody>
      </p:sp>
    </p:spTree>
    <p:extLst>
      <p:ext uri="{BB962C8B-B14F-4D97-AF65-F5344CB8AC3E}">
        <p14:creationId xmlns:p14="http://schemas.microsoft.com/office/powerpoint/2010/main" val="1588575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最後にゲームをしたいと思います。</a:t>
            </a:r>
            <a:endParaRPr kumimoji="1" lang="en-US" altLang="ja-JP" dirty="0"/>
          </a:p>
          <a:p>
            <a:r>
              <a:rPr kumimoji="1" lang="ja-JP" altLang="en-US" dirty="0"/>
              <a:t>二人組になります。</a:t>
            </a:r>
            <a:endParaRPr kumimoji="1" lang="en-US" altLang="ja-JP" dirty="0"/>
          </a:p>
          <a:p>
            <a:r>
              <a:rPr kumimoji="1" lang="ja-JP" altLang="en-US" dirty="0"/>
              <a:t>一方が話す人になり、</a:t>
            </a:r>
            <a:endParaRPr kumimoji="1" lang="en-US" altLang="ja-JP" dirty="0"/>
          </a:p>
          <a:p>
            <a:r>
              <a:rPr kumimoji="1" lang="ja-JP" altLang="en-US" dirty="0"/>
              <a:t>★これをしていると幸せ</a:t>
            </a:r>
            <a:endParaRPr kumimoji="1" lang="en-US" altLang="ja-JP" dirty="0"/>
          </a:p>
          <a:p>
            <a:r>
              <a:rPr kumimoji="1" lang="ja-JP" altLang="en-US" dirty="0"/>
              <a:t>★好きなこと</a:t>
            </a:r>
            <a:endParaRPr kumimoji="1" lang="en-US" altLang="ja-JP" dirty="0"/>
          </a:p>
          <a:p>
            <a:r>
              <a:rPr kumimoji="1" lang="ja-JP" altLang="en-US" dirty="0"/>
              <a:t>★ホッとすること</a:t>
            </a:r>
            <a:endParaRPr kumimoji="1" lang="en-US" altLang="ja-JP" dirty="0"/>
          </a:p>
          <a:p>
            <a:r>
              <a:rPr kumimoji="1" lang="ja-JP" altLang="en-US" dirty="0"/>
              <a:t>★大切にしていること</a:t>
            </a:r>
            <a:endParaRPr kumimoji="1" lang="en-US" altLang="ja-JP" dirty="0"/>
          </a:p>
          <a:p>
            <a:r>
              <a:rPr kumimoji="1" lang="ja-JP" altLang="en-US" dirty="0"/>
              <a:t>など一つ話してください。</a:t>
            </a:r>
            <a:endParaRPr kumimoji="1" lang="en-US" altLang="ja-JP" dirty="0"/>
          </a:p>
          <a:p>
            <a:r>
              <a:rPr kumimoji="1" lang="ja-JP" altLang="en-US" dirty="0"/>
              <a:t>聞かせてもらう人は、目を見てうなずきながら、</a:t>
            </a:r>
            <a:endParaRPr kumimoji="1" lang="en-US" altLang="ja-JP" dirty="0"/>
          </a:p>
          <a:p>
            <a:r>
              <a:rPr kumimoji="1" lang="ja-JP" altLang="en-US" dirty="0"/>
              <a:t>いいね、いいね！と言ってください。</a:t>
            </a:r>
            <a:endParaRPr kumimoji="1" lang="en-US" altLang="ja-JP" dirty="0"/>
          </a:p>
          <a:p>
            <a:r>
              <a:rPr kumimoji="1" lang="ja-JP" altLang="en-US" dirty="0"/>
              <a:t>そして話し手、聞き手が入れ替わります。</a:t>
            </a:r>
            <a:endParaRPr kumimoji="1" lang="en-US" altLang="ja-JP" dirty="0"/>
          </a:p>
          <a:p>
            <a:r>
              <a:rPr kumimoji="1" lang="ja-JP" altLang="en-US" dirty="0"/>
              <a:t>すんだら相手を替えます。</a:t>
            </a:r>
            <a:endParaRPr kumimoji="1" lang="en-US" altLang="ja-JP" dirty="0"/>
          </a:p>
          <a:p>
            <a:r>
              <a:rPr kumimoji="1" lang="ja-JP" altLang="en-US" dirty="0"/>
              <a:t>時間は２分間です。</a:t>
            </a:r>
            <a:endParaRPr kumimoji="1" lang="en-US" altLang="ja-JP" dirty="0"/>
          </a:p>
          <a:p>
            <a:endParaRPr kumimoji="1" lang="en-US" altLang="ja-JP" dirty="0"/>
          </a:p>
          <a:p>
            <a:r>
              <a:rPr kumimoji="1" lang="en-US" altLang="ja-JP" dirty="0"/>
              <a:t>※</a:t>
            </a:r>
            <a:r>
              <a:rPr kumimoji="1" lang="ja-JP" altLang="en-US" dirty="0"/>
              <a:t>最後に、明るい雰囲気をつくる活動を取り入れ、授業を終える。</a:t>
            </a:r>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9</a:t>
            </a:fld>
            <a:endParaRPr kumimoji="1" lang="ja-JP" altLang="en-US"/>
          </a:p>
        </p:txBody>
      </p:sp>
    </p:spTree>
    <p:extLst>
      <p:ext uri="{BB962C8B-B14F-4D97-AF65-F5344CB8AC3E}">
        <p14:creationId xmlns:p14="http://schemas.microsoft.com/office/powerpoint/2010/main" val="41648867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2694373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4110260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3894258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2029873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335859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5476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874969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40931914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641890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184117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20112497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7B3F9B-56C6-4F55-813C-E8B4897A5EC0}" type="datetimeFigureOut">
              <a:rPr kumimoji="1" lang="ja-JP" altLang="en-US" smtClean="0"/>
              <a:t>2022/7/12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30230238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95536" y="2204864"/>
            <a:ext cx="8306589" cy="1470025"/>
          </a:xfrm>
        </p:spPr>
        <p:txBody>
          <a:bodyPr>
            <a:normAutofit fontScale="90000"/>
          </a:bodyPr>
          <a:lstStyle/>
          <a:p>
            <a:r>
              <a:rPr kumimoji="1" lang="ja-JP" altLang="en-US" dirty="0"/>
              <a:t>自殺予防教育校内研修③</a:t>
            </a:r>
            <a:r>
              <a:rPr kumimoji="1" lang="en-US" altLang="ja-JP" dirty="0"/>
              <a:t/>
            </a:r>
            <a:br>
              <a:rPr kumimoji="1" lang="en-US" altLang="ja-JP" dirty="0"/>
            </a:br>
            <a:r>
              <a:rPr lang="ja-JP" altLang="en-US" sz="3200" dirty="0" smtClean="0"/>
              <a:t>～授業展開例２「いのちの危機を支え合うために」～</a:t>
            </a:r>
            <a:endParaRPr kumimoji="1" lang="ja-JP" altLang="en-US" sz="32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4466803"/>
            <a:ext cx="1410027" cy="1122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テキスト ボックス 3"/>
          <p:cNvSpPr txBox="1"/>
          <p:nvPr/>
        </p:nvSpPr>
        <p:spPr>
          <a:xfrm>
            <a:off x="6948264" y="5589240"/>
            <a:ext cx="1728192" cy="523220"/>
          </a:xfrm>
          <a:prstGeom prst="rect">
            <a:avLst/>
          </a:prstGeom>
          <a:noFill/>
        </p:spPr>
        <p:txBody>
          <a:bodyPr wrap="square" rtlCol="0">
            <a:spAutoFit/>
          </a:bodyPr>
          <a:lstStyle/>
          <a:p>
            <a:r>
              <a:rPr kumimoji="1" lang="ja-JP" altLang="en-US" sz="1400" dirty="0"/>
              <a:t>岡山県人権啓発　</a:t>
            </a:r>
            <a:endParaRPr kumimoji="1" lang="en-US" altLang="ja-JP" sz="1400" dirty="0"/>
          </a:p>
          <a:p>
            <a:r>
              <a:rPr lang="ja-JP" altLang="en-US" sz="1400" dirty="0"/>
              <a:t>　　　</a:t>
            </a:r>
            <a:r>
              <a:rPr kumimoji="1" lang="ja-JP" altLang="en-US" sz="1400" dirty="0"/>
              <a:t>シンボルマーク</a:t>
            </a:r>
            <a:endParaRPr kumimoji="1" lang="en-US" altLang="ja-JP" sz="1400" dirty="0"/>
          </a:p>
        </p:txBody>
      </p:sp>
    </p:spTree>
    <p:extLst>
      <p:ext uri="{BB962C8B-B14F-4D97-AF65-F5344CB8AC3E}">
        <p14:creationId xmlns:p14="http://schemas.microsoft.com/office/powerpoint/2010/main" val="19389391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95536" y="404664"/>
            <a:ext cx="5328592" cy="584775"/>
          </a:xfrm>
          <a:prstGeom prst="rect">
            <a:avLst/>
          </a:prstGeom>
          <a:noFill/>
        </p:spPr>
        <p:txBody>
          <a:bodyPr wrap="square" rtlCol="0">
            <a:spAutoFit/>
          </a:bodyPr>
          <a:lstStyle/>
          <a:p>
            <a:r>
              <a:rPr kumimoji="1" lang="ja-JP" altLang="en-US" sz="3200" dirty="0"/>
              <a:t>授業の感想</a:t>
            </a:r>
          </a:p>
        </p:txBody>
      </p:sp>
      <p:sp>
        <p:nvSpPr>
          <p:cNvPr id="3" name="テキスト ボックス 2"/>
          <p:cNvSpPr txBox="1"/>
          <p:nvPr/>
        </p:nvSpPr>
        <p:spPr>
          <a:xfrm>
            <a:off x="3059832" y="980728"/>
            <a:ext cx="4896544" cy="461665"/>
          </a:xfrm>
          <a:prstGeom prst="rect">
            <a:avLst/>
          </a:prstGeom>
          <a:noFill/>
        </p:spPr>
        <p:txBody>
          <a:bodyPr wrap="square" rtlCol="0">
            <a:spAutoFit/>
          </a:bodyPr>
          <a:lstStyle/>
          <a:p>
            <a:r>
              <a:rPr kumimoji="1" lang="ja-JP" altLang="en-US" sz="2400" dirty="0"/>
              <a:t>年　　組　　　氏名</a:t>
            </a:r>
            <a:r>
              <a:rPr kumimoji="1" lang="ja-JP" altLang="en-US" dirty="0"/>
              <a:t>　</a:t>
            </a:r>
            <a:r>
              <a:rPr kumimoji="1" lang="ja-JP" altLang="en-US" u="sng" dirty="0"/>
              <a:t>　　　　　　　　　　　　　　　　　　　　　</a:t>
            </a:r>
          </a:p>
        </p:txBody>
      </p:sp>
      <p:cxnSp>
        <p:nvCxnSpPr>
          <p:cNvPr id="5" name="直線コネクタ 4"/>
          <p:cNvCxnSpPr/>
          <p:nvPr/>
        </p:nvCxnSpPr>
        <p:spPr>
          <a:xfrm>
            <a:off x="3059832" y="1412776"/>
            <a:ext cx="56886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テキスト ボックス 5"/>
          <p:cNvSpPr txBox="1"/>
          <p:nvPr/>
        </p:nvSpPr>
        <p:spPr>
          <a:xfrm>
            <a:off x="179512" y="1700808"/>
            <a:ext cx="8784976" cy="430887"/>
          </a:xfrm>
          <a:prstGeom prst="rect">
            <a:avLst/>
          </a:prstGeom>
          <a:noFill/>
        </p:spPr>
        <p:txBody>
          <a:bodyPr wrap="square" rtlCol="0">
            <a:spAutoFit/>
          </a:bodyPr>
          <a:lstStyle/>
          <a:p>
            <a:r>
              <a:rPr kumimoji="1" lang="ja-JP" altLang="en-US" sz="2200" dirty="0"/>
              <a:t>■授業を受けて、分かったこと、気付いたこと、思ったことを書きましょう。</a:t>
            </a:r>
          </a:p>
        </p:txBody>
      </p:sp>
      <p:sp>
        <p:nvSpPr>
          <p:cNvPr id="7" name="正方形/長方形 6"/>
          <p:cNvSpPr/>
          <p:nvPr/>
        </p:nvSpPr>
        <p:spPr>
          <a:xfrm>
            <a:off x="827584" y="2100918"/>
            <a:ext cx="7704856" cy="176013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179512" y="4072561"/>
            <a:ext cx="8887058" cy="2462213"/>
          </a:xfrm>
          <a:prstGeom prst="rect">
            <a:avLst/>
          </a:prstGeom>
          <a:noFill/>
        </p:spPr>
        <p:txBody>
          <a:bodyPr wrap="square" rtlCol="0">
            <a:spAutoFit/>
          </a:bodyPr>
          <a:lstStyle/>
          <a:p>
            <a:r>
              <a:rPr kumimoji="1" lang="ja-JP" altLang="en-US" sz="2200" dirty="0"/>
              <a:t>■（　　）自分自身や友だちのことについて、話をする必要があります。</a:t>
            </a:r>
            <a:endParaRPr kumimoji="1" lang="en-US" altLang="ja-JP" sz="2200" dirty="0"/>
          </a:p>
          <a:p>
            <a:r>
              <a:rPr lang="ja-JP" altLang="en-US" sz="2200" dirty="0"/>
              <a:t>　　　　　話したい先生</a:t>
            </a:r>
            <a:endParaRPr lang="en-US" altLang="ja-JP" sz="2200" dirty="0"/>
          </a:p>
          <a:p>
            <a:endParaRPr lang="en-US" altLang="ja-JP" sz="2200" dirty="0"/>
          </a:p>
          <a:p>
            <a:r>
              <a:rPr lang="ja-JP" altLang="en-US" sz="2200" dirty="0"/>
              <a:t>　 （　　）自分自身や友だちのことについて、話をする必要がありません。</a:t>
            </a:r>
            <a:endParaRPr lang="en-US" altLang="ja-JP" sz="2200" dirty="0"/>
          </a:p>
          <a:p>
            <a:r>
              <a:rPr lang="ja-JP" altLang="en-US" sz="2200" dirty="0"/>
              <a:t>　　</a:t>
            </a:r>
            <a:r>
              <a:rPr lang="ja-JP" altLang="en-US" sz="2200" dirty="0" smtClean="0"/>
              <a:t> ↑</a:t>
            </a:r>
            <a:r>
              <a:rPr lang="ja-JP" altLang="en-US" sz="2200" dirty="0"/>
              <a:t>　　　</a:t>
            </a:r>
            <a:endParaRPr kumimoji="1" lang="en-US" altLang="ja-JP" sz="2200" dirty="0"/>
          </a:p>
          <a:p>
            <a:r>
              <a:rPr lang="en-US" altLang="ja-JP" sz="2200" dirty="0" smtClean="0"/>
              <a:t>     </a:t>
            </a:r>
            <a:r>
              <a:rPr lang="ja-JP" altLang="en-US" sz="2200" dirty="0" smtClean="0"/>
              <a:t> 該当する方に、〇を記入してください。</a:t>
            </a:r>
            <a:endParaRPr lang="en-US" altLang="ja-JP" sz="2200" dirty="0"/>
          </a:p>
          <a:p>
            <a:r>
              <a:rPr lang="ja-JP" altLang="en-US" sz="2200" dirty="0"/>
              <a:t>　　</a:t>
            </a:r>
            <a:r>
              <a:rPr lang="ja-JP" altLang="en-US" sz="2000" dirty="0"/>
              <a:t>もし、すぐに誰かと話をする必要がある場合は、先生に声をかけてください。</a:t>
            </a:r>
            <a:endParaRPr kumimoji="1" lang="en-US" altLang="ja-JP" sz="2000" dirty="0"/>
          </a:p>
        </p:txBody>
      </p:sp>
      <p:cxnSp>
        <p:nvCxnSpPr>
          <p:cNvPr id="10" name="直線コネクタ 9"/>
          <p:cNvCxnSpPr/>
          <p:nvPr/>
        </p:nvCxnSpPr>
        <p:spPr>
          <a:xfrm>
            <a:off x="1187624" y="4797152"/>
            <a:ext cx="7200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79521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本研修のゴール</a:t>
            </a:r>
          </a:p>
        </p:txBody>
      </p:sp>
      <p:sp>
        <p:nvSpPr>
          <p:cNvPr id="3" name="コンテンツ プレースホルダー 2"/>
          <p:cNvSpPr>
            <a:spLocks noGrp="1"/>
          </p:cNvSpPr>
          <p:nvPr>
            <p:ph idx="1"/>
          </p:nvPr>
        </p:nvSpPr>
        <p:spPr/>
        <p:txBody>
          <a:bodyPr/>
          <a:lstStyle/>
          <a:p>
            <a:r>
              <a:rPr kumimoji="1" lang="ja-JP" altLang="en-US" dirty="0"/>
              <a:t>授業展開例２をもとに、自殺予防教育の授業イメージをもつことができる。</a:t>
            </a:r>
            <a:endParaRPr kumimoji="1" lang="en-US" altLang="ja-JP" dirty="0"/>
          </a:p>
          <a:p>
            <a:r>
              <a:rPr lang="ja-JP" altLang="en-US" dirty="0"/>
              <a:t>授業展開例２をもとに、児童生徒の実態に合わせた活動を考えることができる。</a:t>
            </a:r>
            <a:endParaRPr kumimoji="1" lang="ja-JP" altLang="en-US" dirty="0"/>
          </a:p>
        </p:txBody>
      </p:sp>
    </p:spTree>
    <p:extLst>
      <p:ext uri="{BB962C8B-B14F-4D97-AF65-F5344CB8AC3E}">
        <p14:creationId xmlns:p14="http://schemas.microsoft.com/office/powerpoint/2010/main" val="18679510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548680"/>
            <a:ext cx="8229600" cy="1143000"/>
          </a:xfrm>
        </p:spPr>
        <p:txBody>
          <a:bodyPr>
            <a:normAutofit fontScale="90000"/>
          </a:bodyPr>
          <a:lstStyle/>
          <a:p>
            <a:pPr algn="l"/>
            <a:r>
              <a:rPr lang="ja-JP" altLang="en-US" dirty="0"/>
              <a:t>授業展開例２</a:t>
            </a:r>
            <a:r>
              <a:rPr kumimoji="1" lang="en-US" altLang="ja-JP" dirty="0"/>
              <a:t/>
            </a:r>
            <a:br>
              <a:rPr kumimoji="1" lang="en-US" altLang="ja-JP" dirty="0"/>
            </a:br>
            <a:r>
              <a:rPr kumimoji="1" lang="ja-JP" altLang="en-US" dirty="0"/>
              <a:t>　いのちの危機を</a:t>
            </a:r>
            <a:r>
              <a:rPr lang="ja-JP" altLang="en-US" dirty="0"/>
              <a:t>支え合う</a:t>
            </a:r>
            <a:r>
              <a:rPr kumimoji="1" lang="ja-JP" altLang="en-US" dirty="0"/>
              <a:t>ために</a:t>
            </a:r>
          </a:p>
        </p:txBody>
      </p:sp>
      <p:sp>
        <p:nvSpPr>
          <p:cNvPr id="3" name="コンテンツ プレースホルダー 2"/>
          <p:cNvSpPr>
            <a:spLocks noGrp="1"/>
          </p:cNvSpPr>
          <p:nvPr>
            <p:ph idx="1"/>
          </p:nvPr>
        </p:nvSpPr>
        <p:spPr>
          <a:xfrm>
            <a:off x="323528" y="2204864"/>
            <a:ext cx="8435280" cy="1872208"/>
          </a:xfrm>
          <a:ln>
            <a:solidFill>
              <a:schemeClr val="tx1"/>
            </a:solidFill>
          </a:ln>
        </p:spPr>
        <p:txBody>
          <a:bodyPr>
            <a:normAutofit/>
          </a:bodyPr>
          <a:lstStyle/>
          <a:p>
            <a:pPr marL="0" indent="0">
              <a:buNone/>
            </a:pPr>
            <a:r>
              <a:rPr kumimoji="1" lang="ja-JP" altLang="en-US" dirty="0"/>
              <a:t>本時の</a:t>
            </a:r>
            <a:r>
              <a:rPr lang="ja-JP" altLang="en-US" dirty="0"/>
              <a:t>ねらい</a:t>
            </a:r>
            <a:endParaRPr kumimoji="1" lang="en-US" altLang="ja-JP" dirty="0"/>
          </a:p>
          <a:p>
            <a:pPr marL="0" indent="0">
              <a:buNone/>
            </a:pPr>
            <a:r>
              <a:rPr lang="ja-JP" altLang="en-US" dirty="0" smtClean="0"/>
              <a:t>・「</a:t>
            </a:r>
            <a:r>
              <a:rPr lang="ja-JP" altLang="en-US" dirty="0"/>
              <a:t>ＳＯＳを受け止めること</a:t>
            </a:r>
            <a:r>
              <a:rPr lang="ja-JP" altLang="en-US" dirty="0" smtClean="0"/>
              <a:t>」に</a:t>
            </a:r>
            <a:r>
              <a:rPr lang="ja-JP" altLang="en-US" dirty="0"/>
              <a:t>ついて体験的に学ぶ</a:t>
            </a:r>
            <a:r>
              <a:rPr lang="ja-JP" altLang="en-US" dirty="0" smtClean="0"/>
              <a:t>。</a:t>
            </a:r>
            <a:endParaRPr lang="en-US" altLang="ja-JP" dirty="0"/>
          </a:p>
        </p:txBody>
      </p:sp>
    </p:spTree>
    <p:extLst>
      <p:ext uri="{BB962C8B-B14F-4D97-AF65-F5344CB8AC3E}">
        <p14:creationId xmlns:p14="http://schemas.microsoft.com/office/powerpoint/2010/main" val="17284797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07504" y="188640"/>
            <a:ext cx="9144000" cy="2800767"/>
          </a:xfrm>
          <a:prstGeom prst="rect">
            <a:avLst/>
          </a:prstGeom>
          <a:noFill/>
        </p:spPr>
        <p:txBody>
          <a:bodyPr wrap="square" rtlCol="0">
            <a:spAutoFit/>
          </a:bodyPr>
          <a:lstStyle/>
          <a:p>
            <a:r>
              <a:rPr kumimoji="1" lang="ja-JP" altLang="en-US" sz="4400" dirty="0">
                <a:latin typeface="ＤＦ特太ゴシック体" panose="020B0509000000000000" pitchFamily="49" charset="-128"/>
                <a:ea typeface="ＤＦ特太ゴシック体" panose="020B0509000000000000" pitchFamily="49" charset="-128"/>
              </a:rPr>
              <a:t>誰かに「死にたい」</a:t>
            </a:r>
            <a:r>
              <a:rPr lang="ja-JP" altLang="en-US" sz="4400" dirty="0">
                <a:latin typeface="ＤＦ特太ゴシック体" panose="020B0509000000000000" pitchFamily="49" charset="-128"/>
                <a:ea typeface="ＤＦ特太ゴシック体" panose="020B0509000000000000" pitchFamily="49" charset="-128"/>
              </a:rPr>
              <a:t>と</a:t>
            </a:r>
            <a:endParaRPr lang="en-US" altLang="ja-JP" sz="4400" dirty="0">
              <a:latin typeface="ＤＦ特太ゴシック体" panose="020B0509000000000000" pitchFamily="49" charset="-128"/>
              <a:ea typeface="ＤＦ特太ゴシック体" panose="020B0509000000000000" pitchFamily="49" charset="-128"/>
            </a:endParaRPr>
          </a:p>
          <a:p>
            <a:r>
              <a:rPr kumimoji="1" lang="ja-JP" altLang="en-US" sz="4400" dirty="0">
                <a:latin typeface="ＤＦ特太ゴシック体" panose="020B0509000000000000" pitchFamily="49" charset="-128"/>
                <a:ea typeface="ＤＦ特太ゴシック体" panose="020B0509000000000000" pitchFamily="49" charset="-128"/>
              </a:rPr>
              <a:t>打ち明けられたことが</a:t>
            </a:r>
            <a:endParaRPr kumimoji="1" lang="en-US" altLang="ja-JP" sz="4400" dirty="0">
              <a:latin typeface="ＤＦ特太ゴシック体" panose="020B0509000000000000" pitchFamily="49" charset="-128"/>
              <a:ea typeface="ＤＦ特太ゴシック体" panose="020B0509000000000000" pitchFamily="49" charset="-128"/>
            </a:endParaRPr>
          </a:p>
          <a:p>
            <a:r>
              <a:rPr lang="ja-JP" altLang="en-US" sz="4400" dirty="0">
                <a:latin typeface="ＤＦ特太ゴシック体" panose="020B0509000000000000" pitchFamily="49" charset="-128"/>
                <a:ea typeface="ＤＦ特太ゴシック体" panose="020B0509000000000000" pitchFamily="49" charset="-128"/>
              </a:rPr>
              <a:t>ありますか？</a:t>
            </a:r>
            <a:endParaRPr lang="en-US" altLang="ja-JP" sz="4400" dirty="0">
              <a:latin typeface="ＤＦ特太ゴシック体" panose="020B0509000000000000" pitchFamily="49" charset="-128"/>
              <a:ea typeface="ＤＦ特太ゴシック体" panose="020B0509000000000000" pitchFamily="49" charset="-128"/>
            </a:endParaRPr>
          </a:p>
          <a:p>
            <a:endParaRPr kumimoji="1" lang="en-US" altLang="ja-JP" sz="4400" dirty="0">
              <a:latin typeface="ＤＦ特太ゴシック体" panose="020B0509000000000000" pitchFamily="49" charset="-128"/>
              <a:ea typeface="ＤＦ特太ゴシック体" panose="020B0509000000000000" pitchFamily="49" charset="-128"/>
            </a:endParaRPr>
          </a:p>
        </p:txBody>
      </p:sp>
      <p:sp>
        <p:nvSpPr>
          <p:cNvPr id="4" name="テキスト ボックス 3"/>
          <p:cNvSpPr txBox="1"/>
          <p:nvPr/>
        </p:nvSpPr>
        <p:spPr>
          <a:xfrm>
            <a:off x="2411760" y="2955721"/>
            <a:ext cx="6120680" cy="1107996"/>
          </a:xfrm>
          <a:prstGeom prst="rect">
            <a:avLst/>
          </a:prstGeom>
          <a:noFill/>
        </p:spPr>
        <p:txBody>
          <a:bodyPr wrap="square" rtlCol="0">
            <a:spAutoFit/>
          </a:bodyPr>
          <a:lstStyle/>
          <a:p>
            <a:r>
              <a:rPr kumimoji="1" lang="ja-JP" altLang="en-US" sz="6600" dirty="0">
                <a:latin typeface="ＤＦ特太ゴシック体" panose="020B0509000000000000" pitchFamily="49" charset="-128"/>
                <a:ea typeface="ＤＦ特太ゴシック体" panose="020B0509000000000000" pitchFamily="49" charset="-128"/>
              </a:rPr>
              <a:t>ある　</a:t>
            </a:r>
            <a:r>
              <a:rPr kumimoji="1" lang="en-US" altLang="ja-JP" sz="6600" dirty="0">
                <a:latin typeface="ＤＦ特太ゴシック体" panose="020B0509000000000000" pitchFamily="49" charset="-128"/>
                <a:ea typeface="ＤＦ特太ゴシック体" panose="020B0509000000000000" pitchFamily="49" charset="-128"/>
              </a:rPr>
              <a:t>17%</a:t>
            </a:r>
            <a:endParaRPr kumimoji="1" lang="ja-JP" altLang="en-US" sz="6600" dirty="0">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5043398" y="2955721"/>
            <a:ext cx="792088" cy="110799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1351315" y="6093296"/>
            <a:ext cx="8968342" cy="400110"/>
          </a:xfrm>
          <a:prstGeom prst="rect">
            <a:avLst/>
          </a:prstGeom>
          <a:noFill/>
        </p:spPr>
        <p:txBody>
          <a:bodyPr wrap="square" rtlCol="0">
            <a:spAutoFit/>
          </a:bodyPr>
          <a:lstStyle/>
          <a:p>
            <a:r>
              <a:rPr lang="ja-JP" altLang="en-US" sz="2000" dirty="0" smtClean="0"/>
              <a:t>（阪中順子　近畿圏</a:t>
            </a:r>
            <a:r>
              <a:rPr lang="en-US" altLang="ja-JP" sz="2000" dirty="0"/>
              <a:t>A,B</a:t>
            </a:r>
            <a:r>
              <a:rPr lang="ja-JP" altLang="en-US" sz="2000" dirty="0"/>
              <a:t>中学校　２，３年生　２００７、２０１３年　</a:t>
            </a:r>
            <a:r>
              <a:rPr lang="en-US" altLang="ja-JP" sz="2000" dirty="0"/>
              <a:t>N=</a:t>
            </a:r>
            <a:r>
              <a:rPr lang="ja-JP" altLang="en-US" sz="2000" dirty="0"/>
              <a:t>２４１）</a:t>
            </a:r>
            <a:endParaRPr lang="en-US" altLang="ja-JP" sz="2000" dirty="0"/>
          </a:p>
        </p:txBody>
      </p:sp>
    </p:spTree>
    <p:extLst>
      <p:ext uri="{BB962C8B-B14F-4D97-AF65-F5344CB8AC3E}">
        <p14:creationId xmlns:p14="http://schemas.microsoft.com/office/powerpoint/2010/main" val="27054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51520" y="188640"/>
            <a:ext cx="8352928" cy="1754326"/>
          </a:xfrm>
          <a:prstGeom prst="rect">
            <a:avLst/>
          </a:prstGeom>
          <a:noFill/>
        </p:spPr>
        <p:txBody>
          <a:bodyPr wrap="square" rtlCol="0">
            <a:spAutoFit/>
          </a:bodyPr>
          <a:lstStyle/>
          <a:p>
            <a:r>
              <a:rPr kumimoji="1" lang="ja-JP" altLang="en-US" sz="3600" b="1" dirty="0">
                <a:latin typeface="ＭＳ ゴシック" panose="020B0609070205080204" pitchFamily="49" charset="-128"/>
                <a:ea typeface="ＭＳ ゴシック" panose="020B0609070205080204" pitchFamily="49" charset="-128"/>
              </a:rPr>
              <a:t>ロールプレイ</a:t>
            </a:r>
            <a:endParaRPr kumimoji="1" lang="en-US" altLang="ja-JP" sz="3600" b="1" dirty="0">
              <a:latin typeface="ＭＳ ゴシック" panose="020B0609070205080204" pitchFamily="49" charset="-128"/>
              <a:ea typeface="ＭＳ ゴシック" panose="020B0609070205080204" pitchFamily="49" charset="-128"/>
            </a:endParaRPr>
          </a:p>
          <a:p>
            <a:r>
              <a:rPr lang="ja-JP" altLang="en-US" sz="3600" b="1" dirty="0">
                <a:latin typeface="ＭＳ ゴシック" panose="020B0609070205080204" pitchFamily="49" charset="-128"/>
                <a:ea typeface="ＭＳ ゴシック" panose="020B0609070205080204" pitchFamily="49" charset="-128"/>
              </a:rPr>
              <a:t>　友だちに「消えてしまいたい」と</a:t>
            </a:r>
            <a:endParaRPr lang="en-US" altLang="ja-JP" sz="3600" b="1" dirty="0">
              <a:latin typeface="ＭＳ ゴシック" panose="020B0609070205080204" pitchFamily="49" charset="-128"/>
              <a:ea typeface="ＭＳ ゴシック" panose="020B0609070205080204" pitchFamily="49" charset="-128"/>
            </a:endParaRPr>
          </a:p>
          <a:p>
            <a:r>
              <a:rPr kumimoji="1" lang="ja-JP" altLang="en-US" sz="3600" b="1" dirty="0">
                <a:latin typeface="ＭＳ ゴシック" panose="020B0609070205080204" pitchFamily="49" charset="-128"/>
                <a:ea typeface="ＭＳ ゴシック" panose="020B0609070205080204" pitchFamily="49" charset="-128"/>
              </a:rPr>
              <a:t>　打ち明けられた時の話し方</a:t>
            </a:r>
          </a:p>
        </p:txBody>
      </p:sp>
      <p:sp>
        <p:nvSpPr>
          <p:cNvPr id="5" name="テキスト ボックス 4"/>
          <p:cNvSpPr txBox="1"/>
          <p:nvPr/>
        </p:nvSpPr>
        <p:spPr>
          <a:xfrm>
            <a:off x="251520" y="2564904"/>
            <a:ext cx="8712968" cy="3354765"/>
          </a:xfrm>
          <a:prstGeom prst="rect">
            <a:avLst/>
          </a:prstGeom>
          <a:noFill/>
        </p:spPr>
        <p:txBody>
          <a:bodyPr wrap="square" rtlCol="0">
            <a:spAutoFit/>
          </a:bodyPr>
          <a:lstStyle/>
          <a:p>
            <a:r>
              <a:rPr kumimoji="1" lang="ja-JP" altLang="en-US" sz="3200" dirty="0">
                <a:latin typeface="ＭＳ ゴシック" panose="020B0609070205080204" pitchFamily="49" charset="-128"/>
                <a:ea typeface="ＭＳ ゴシック" panose="020B0609070205080204" pitchFamily="49" charset="-128"/>
              </a:rPr>
              <a:t>・二人一組</a:t>
            </a:r>
            <a:endParaRPr kumimoji="1" lang="en-US" altLang="ja-JP" sz="3200" dirty="0">
              <a:latin typeface="ＭＳ ゴシック" panose="020B0609070205080204" pitchFamily="49" charset="-128"/>
              <a:ea typeface="ＭＳ ゴシック" panose="020B0609070205080204" pitchFamily="49" charset="-128"/>
            </a:endParaRPr>
          </a:p>
          <a:p>
            <a:endParaRPr lang="en-US" altLang="ja-JP" sz="3200" dirty="0">
              <a:latin typeface="ＭＳ ゴシック" panose="020B0609070205080204" pitchFamily="49" charset="-128"/>
              <a:ea typeface="ＭＳ ゴシック" panose="020B0609070205080204" pitchFamily="49" charset="-128"/>
            </a:endParaRPr>
          </a:p>
          <a:p>
            <a:r>
              <a:rPr kumimoji="1" lang="ja-JP" altLang="en-US" sz="3200" dirty="0">
                <a:latin typeface="ＭＳ ゴシック" panose="020B0609070205080204" pitchFamily="49" charset="-128"/>
                <a:ea typeface="ＭＳ ゴシック" panose="020B0609070205080204" pitchFamily="49" charset="-128"/>
              </a:rPr>
              <a:t>・場面設定</a:t>
            </a:r>
            <a:endParaRPr kumimoji="1" lang="en-US" altLang="ja-JP" sz="3200" dirty="0">
              <a:latin typeface="ＭＳ ゴシック" panose="020B0609070205080204" pitchFamily="49" charset="-128"/>
              <a:ea typeface="ＭＳ ゴシック" panose="020B0609070205080204" pitchFamily="49" charset="-128"/>
            </a:endParaRPr>
          </a:p>
          <a:p>
            <a:r>
              <a:rPr lang="ja-JP" altLang="en-US" sz="3200" dirty="0">
                <a:latin typeface="ＭＳ ゴシック" panose="020B0609070205080204" pitchFamily="49" charset="-128"/>
                <a:ea typeface="ＭＳ ゴシック" panose="020B0609070205080204" pitchFamily="49" charset="-128"/>
              </a:rPr>
              <a:t>　　</a:t>
            </a:r>
            <a:r>
              <a:rPr lang="ja-JP" altLang="en-US" sz="2800" dirty="0">
                <a:latin typeface="ＭＳ ゴシック" panose="020B0609070205080204" pitchFamily="49" charset="-128"/>
                <a:ea typeface="ＭＳ ゴシック" panose="020B0609070205080204" pitchFamily="49" charset="-128"/>
              </a:rPr>
              <a:t>休みがちだった友だちが久々に学校に来て、一</a:t>
            </a:r>
            <a:endParaRPr lang="en-US" altLang="ja-JP" sz="2800" dirty="0">
              <a:latin typeface="ＭＳ ゴシック" panose="020B0609070205080204" pitchFamily="49" charset="-128"/>
              <a:ea typeface="ＭＳ ゴシック" panose="020B0609070205080204" pitchFamily="49" charset="-128"/>
            </a:endParaRPr>
          </a:p>
          <a:p>
            <a:r>
              <a:rPr lang="ja-JP" altLang="en-US" sz="2800" dirty="0">
                <a:latin typeface="ＭＳ ゴシック" panose="020B0609070205080204" pitchFamily="49" charset="-128"/>
                <a:ea typeface="ＭＳ ゴシック" panose="020B0609070205080204" pitchFamily="49" charset="-128"/>
              </a:rPr>
              <a:t>　緒に帰る途中、公園のベンチに座っていたら、し</a:t>
            </a:r>
            <a:endParaRPr lang="en-US" altLang="ja-JP" sz="2800" dirty="0">
              <a:latin typeface="ＭＳ ゴシック" panose="020B0609070205080204" pitchFamily="49" charset="-128"/>
              <a:ea typeface="ＭＳ ゴシック" panose="020B0609070205080204" pitchFamily="49" charset="-128"/>
            </a:endParaRPr>
          </a:p>
          <a:p>
            <a:r>
              <a:rPr lang="ja-JP" altLang="en-US" sz="2800" dirty="0">
                <a:latin typeface="ＭＳ ゴシック" panose="020B0609070205080204" pitchFamily="49" charset="-128"/>
                <a:ea typeface="ＭＳ ゴシック" panose="020B0609070205080204" pitchFamily="49" charset="-128"/>
              </a:rPr>
              <a:t>　</a:t>
            </a:r>
            <a:r>
              <a:rPr lang="ja-JP" altLang="en-US" sz="2800" dirty="0" err="1">
                <a:latin typeface="ＭＳ ゴシック" panose="020B0609070205080204" pitchFamily="49" charset="-128"/>
                <a:ea typeface="ＭＳ ゴシック" panose="020B0609070205080204" pitchFamily="49" charset="-128"/>
              </a:rPr>
              <a:t>んどそうに</a:t>
            </a:r>
            <a:r>
              <a:rPr kumimoji="1" lang="ja-JP" altLang="en-US" sz="2800" dirty="0">
                <a:latin typeface="ＭＳ ゴシック" panose="020B0609070205080204" pitchFamily="49" charset="-128"/>
                <a:ea typeface="ＭＳ ゴシック" panose="020B0609070205080204" pitchFamily="49" charset="-128"/>
              </a:rPr>
              <a:t>「もう何もかもいや、消えてしまい</a:t>
            </a:r>
            <a:r>
              <a:rPr kumimoji="1" lang="ja-JP" altLang="en-US" sz="2800" dirty="0" err="1">
                <a:latin typeface="ＭＳ ゴシック" panose="020B0609070205080204" pitchFamily="49" charset="-128"/>
                <a:ea typeface="ＭＳ ゴシック" panose="020B0609070205080204" pitchFamily="49" charset="-128"/>
              </a:rPr>
              <a:t>た</a:t>
            </a:r>
            <a:endParaRPr kumimoji="1" lang="en-US" altLang="ja-JP" sz="2800" dirty="0">
              <a:latin typeface="ＭＳ ゴシック" panose="020B0609070205080204" pitchFamily="49" charset="-128"/>
              <a:ea typeface="ＭＳ ゴシック" panose="020B0609070205080204" pitchFamily="49" charset="-128"/>
            </a:endParaRPr>
          </a:p>
          <a:p>
            <a:r>
              <a:rPr lang="ja-JP" altLang="en-US" sz="2800" dirty="0">
                <a:latin typeface="ＭＳ ゴシック" panose="020B0609070205080204" pitchFamily="49" charset="-128"/>
                <a:ea typeface="ＭＳ ゴシック" panose="020B0609070205080204" pitchFamily="49" charset="-128"/>
              </a:rPr>
              <a:t>　</a:t>
            </a:r>
            <a:r>
              <a:rPr kumimoji="1" lang="ja-JP" altLang="en-US" sz="2800" dirty="0">
                <a:latin typeface="ＭＳ ゴシック" panose="020B0609070205080204" pitchFamily="49" charset="-128"/>
                <a:ea typeface="ＭＳ ゴシック" panose="020B0609070205080204" pitchFamily="49" charset="-128"/>
              </a:rPr>
              <a:t>い」と小さな声で言った。</a:t>
            </a:r>
          </a:p>
        </p:txBody>
      </p:sp>
    </p:spTree>
    <p:extLst>
      <p:ext uri="{BB962C8B-B14F-4D97-AF65-F5344CB8AC3E}">
        <p14:creationId xmlns:p14="http://schemas.microsoft.com/office/powerpoint/2010/main" val="3128418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51520" y="188640"/>
            <a:ext cx="3024336" cy="584775"/>
          </a:xfrm>
          <a:prstGeom prst="rect">
            <a:avLst/>
          </a:prstGeom>
          <a:noFill/>
        </p:spPr>
        <p:txBody>
          <a:bodyPr wrap="square" rtlCol="0">
            <a:spAutoFit/>
          </a:bodyPr>
          <a:lstStyle/>
          <a:p>
            <a:r>
              <a:rPr kumimoji="1" lang="ja-JP" altLang="en-US" sz="3200" dirty="0" smtClean="0"/>
              <a:t>記録用紙</a:t>
            </a:r>
            <a:endParaRPr kumimoji="1" lang="ja-JP" altLang="en-US" sz="3200" dirty="0"/>
          </a:p>
        </p:txBody>
      </p:sp>
      <p:graphicFrame>
        <p:nvGraphicFramePr>
          <p:cNvPr id="3" name="表 2"/>
          <p:cNvGraphicFramePr>
            <a:graphicFrameLocks noGrp="1"/>
          </p:cNvGraphicFramePr>
          <p:nvPr>
            <p:extLst>
              <p:ext uri="{D42A27DB-BD31-4B8C-83A1-F6EECF244321}">
                <p14:modId xmlns:p14="http://schemas.microsoft.com/office/powerpoint/2010/main" val="476764116"/>
              </p:ext>
            </p:extLst>
          </p:nvPr>
        </p:nvGraphicFramePr>
        <p:xfrm>
          <a:off x="323528" y="990297"/>
          <a:ext cx="8496944" cy="5319023"/>
        </p:xfrm>
        <a:graphic>
          <a:graphicData uri="http://schemas.openxmlformats.org/drawingml/2006/table">
            <a:tbl>
              <a:tblPr firstRow="1" bandRow="1">
                <a:tableStyleId>{5C22544A-7EE6-4342-B048-85BDC9FD1C3A}</a:tableStyleId>
              </a:tblPr>
              <a:tblGrid>
                <a:gridCol w="498340">
                  <a:extLst>
                    <a:ext uri="{9D8B030D-6E8A-4147-A177-3AD203B41FA5}">
                      <a16:colId xmlns:a16="http://schemas.microsoft.com/office/drawing/2014/main" val="3229070979"/>
                    </a:ext>
                  </a:extLst>
                </a:gridCol>
                <a:gridCol w="1445876">
                  <a:extLst>
                    <a:ext uri="{9D8B030D-6E8A-4147-A177-3AD203B41FA5}">
                      <a16:colId xmlns:a16="http://schemas.microsoft.com/office/drawing/2014/main" val="1082060170"/>
                    </a:ext>
                  </a:extLst>
                </a:gridCol>
                <a:gridCol w="2520280">
                  <a:extLst>
                    <a:ext uri="{9D8B030D-6E8A-4147-A177-3AD203B41FA5}">
                      <a16:colId xmlns:a16="http://schemas.microsoft.com/office/drawing/2014/main" val="535410020"/>
                    </a:ext>
                  </a:extLst>
                </a:gridCol>
                <a:gridCol w="4032448">
                  <a:extLst>
                    <a:ext uri="{9D8B030D-6E8A-4147-A177-3AD203B41FA5}">
                      <a16:colId xmlns:a16="http://schemas.microsoft.com/office/drawing/2014/main" val="1823352737"/>
                    </a:ext>
                  </a:extLst>
                </a:gridCol>
              </a:tblGrid>
              <a:tr h="336607">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kumimoji="1" lang="ja-JP" altLang="en-US" dirty="0" smtClean="0">
                          <a:solidFill>
                            <a:schemeClr val="tx1"/>
                          </a:solidFill>
                        </a:rPr>
                        <a:t>対応</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dirty="0" smtClean="0">
                          <a:solidFill>
                            <a:schemeClr val="tx1"/>
                          </a:solidFill>
                        </a:rPr>
                        <a:t>感想（声かけをされた生徒役）</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96851884"/>
                  </a:ext>
                </a:extLst>
              </a:tr>
              <a:tr h="1093972">
                <a:tc>
                  <a:txBody>
                    <a:bodyPr/>
                    <a:lstStyle/>
                    <a:p>
                      <a:r>
                        <a:rPr kumimoji="1" lang="ja-JP" altLang="en-US" dirty="0" smtClean="0"/>
                        <a:t>１</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dirty="0" smtClean="0"/>
                        <a:t>説教</a:t>
                      </a:r>
                      <a:endParaRPr kumimoji="1" lang="en-US" altLang="ja-JP" dirty="0" smtClean="0"/>
                    </a:p>
                    <a:p>
                      <a:r>
                        <a:rPr kumimoji="1" lang="ja-JP" altLang="en-US" dirty="0" smtClean="0"/>
                        <a:t>アドバイス</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dirty="0" smtClean="0"/>
                        <a:t>命は大切にしなくっちゃ。死んだらダメ。</a:t>
                      </a:r>
                      <a:endParaRPr kumimoji="1" lang="en-US" altLang="ja-JP" dirty="0" smtClean="0"/>
                    </a:p>
                    <a:p>
                      <a:r>
                        <a:rPr kumimoji="1" lang="ja-JP" altLang="en-US" dirty="0" smtClean="0"/>
                        <a:t>家の人が心配するよ。</a:t>
                      </a:r>
                      <a:endParaRPr kumimoji="1" lang="en-US" altLang="ja-JP" dirty="0" smtClean="0"/>
                    </a:p>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13877060"/>
                  </a:ext>
                </a:extLst>
              </a:tr>
              <a:tr h="1093972">
                <a:tc>
                  <a:txBody>
                    <a:bodyPr/>
                    <a:lstStyle/>
                    <a:p>
                      <a:r>
                        <a:rPr kumimoji="1" lang="ja-JP" altLang="en-US" dirty="0" smtClean="0"/>
                        <a:t>２</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dirty="0" smtClean="0"/>
                        <a:t>励まし</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dirty="0" smtClean="0"/>
                        <a:t>頑張れば大丈夫だよ。</a:t>
                      </a:r>
                      <a:endParaRPr kumimoji="1" lang="en-US" altLang="ja-JP" dirty="0" smtClean="0"/>
                    </a:p>
                    <a:p>
                      <a:r>
                        <a:rPr kumimoji="1" lang="ja-JP" altLang="en-US" dirty="0" smtClean="0"/>
                        <a:t>ご飯食べたら元気になるよ。</a:t>
                      </a:r>
                      <a:endParaRPr kumimoji="1" lang="en-US" altLang="ja-JP" dirty="0" smtClean="0"/>
                    </a:p>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747401"/>
                  </a:ext>
                </a:extLst>
              </a:tr>
              <a:tr h="841517">
                <a:tc>
                  <a:txBody>
                    <a:bodyPr/>
                    <a:lstStyle/>
                    <a:p>
                      <a:r>
                        <a:rPr kumimoji="1" lang="ja-JP" altLang="en-US" dirty="0" smtClean="0"/>
                        <a:t>３</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話を聴く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あいづちを打ちながら、静かに話を聴く。</a:t>
                      </a:r>
                      <a:endParaRPr kumimoji="1" lang="en-US" altLang="ja-JP" dirty="0" smtClean="0"/>
                    </a:p>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0238333"/>
                  </a:ext>
                </a:extLst>
              </a:tr>
              <a:tr h="1661423">
                <a:tc>
                  <a:txBody>
                    <a:bodyPr/>
                    <a:lstStyle/>
                    <a:p>
                      <a:r>
                        <a:rPr kumimoji="1" lang="ja-JP" altLang="en-US" dirty="0" smtClean="0"/>
                        <a:t>４</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dirty="0" smtClean="0"/>
                        <a:t>感情を</a:t>
                      </a:r>
                      <a:endParaRPr kumimoji="1" lang="en-US" altLang="ja-JP" dirty="0" smtClean="0"/>
                    </a:p>
                    <a:p>
                      <a:r>
                        <a:rPr kumimoji="1" lang="ja-JP" altLang="en-US" dirty="0" smtClean="0"/>
                        <a:t>受け止める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dirty="0" smtClean="0"/>
                        <a:t>何もかもいやで消えてしまいたいくらいしんどいんだね。</a:t>
                      </a:r>
                      <a:endParaRPr kumimoji="1" lang="en-US" altLang="ja-JP" dirty="0" smtClean="0"/>
                    </a:p>
                    <a:p>
                      <a:r>
                        <a:rPr kumimoji="1" lang="ja-JP" altLang="en-US" dirty="0" smtClean="0"/>
                        <a:t>そんなにも辛いんだね。</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07535397"/>
                  </a:ext>
                </a:extLst>
              </a:tr>
            </a:tbl>
          </a:graphicData>
        </a:graphic>
      </p:graphicFrame>
      <p:sp>
        <p:nvSpPr>
          <p:cNvPr id="5" name="雲形吹き出し 4"/>
          <p:cNvSpPr/>
          <p:nvPr/>
        </p:nvSpPr>
        <p:spPr>
          <a:xfrm>
            <a:off x="5076056" y="5702422"/>
            <a:ext cx="3240360" cy="1080120"/>
          </a:xfrm>
          <a:prstGeom prst="cloudCallout">
            <a:avLst>
              <a:gd name="adj1" fmla="val -77596"/>
              <a:gd name="adj2" fmla="val -38897"/>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同じ言葉を繰り返す</a:t>
            </a:r>
            <a:endParaRPr kumimoji="1" lang="ja-JP" altLang="en-US" dirty="0">
              <a:solidFill>
                <a:schemeClr val="tx1"/>
              </a:solidFill>
            </a:endParaRPr>
          </a:p>
        </p:txBody>
      </p:sp>
    </p:spTree>
    <p:extLst>
      <p:ext uri="{BB962C8B-B14F-4D97-AF65-F5344CB8AC3E}">
        <p14:creationId xmlns:p14="http://schemas.microsoft.com/office/powerpoint/2010/main" val="10520053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836712"/>
            <a:ext cx="8694010" cy="5256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テキスト ボックス 1"/>
          <p:cNvSpPr txBox="1"/>
          <p:nvPr/>
        </p:nvSpPr>
        <p:spPr>
          <a:xfrm>
            <a:off x="1151112" y="6237312"/>
            <a:ext cx="7992888" cy="369332"/>
          </a:xfrm>
          <a:prstGeom prst="rect">
            <a:avLst/>
          </a:prstGeom>
          <a:noFill/>
        </p:spPr>
        <p:txBody>
          <a:bodyPr wrap="square" rtlCol="0">
            <a:spAutoFit/>
          </a:bodyPr>
          <a:lstStyle/>
          <a:p>
            <a:r>
              <a:rPr lang="ja-JP" altLang="en-US" dirty="0" smtClean="0"/>
              <a:t>出典：</a:t>
            </a:r>
            <a:r>
              <a:rPr kumimoji="1" lang="ja-JP" altLang="en-US" dirty="0" smtClean="0"/>
              <a:t>阪中順子「子どもの自殺予防ガイドブック～いのちの危機と向き合って～」</a:t>
            </a:r>
            <a:endParaRPr kumimoji="1" lang="ja-JP" altLang="en-US" dirty="0"/>
          </a:p>
        </p:txBody>
      </p:sp>
    </p:spTree>
    <p:extLst>
      <p:ext uri="{BB962C8B-B14F-4D97-AF65-F5344CB8AC3E}">
        <p14:creationId xmlns:p14="http://schemas.microsoft.com/office/powerpoint/2010/main" val="3352110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863" y="476250"/>
            <a:ext cx="8296275" cy="5905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テキスト ボックス 1"/>
          <p:cNvSpPr txBox="1"/>
          <p:nvPr/>
        </p:nvSpPr>
        <p:spPr>
          <a:xfrm>
            <a:off x="3707904" y="3991704"/>
            <a:ext cx="5184576" cy="2308324"/>
          </a:xfrm>
          <a:prstGeom prst="rect">
            <a:avLst/>
          </a:prstGeom>
          <a:solidFill>
            <a:schemeClr val="tx2">
              <a:lumMod val="20000"/>
              <a:lumOff val="80000"/>
            </a:schemeClr>
          </a:solidFill>
          <a:ln>
            <a:solidFill>
              <a:schemeClr val="tx1"/>
            </a:solidFill>
          </a:ln>
        </p:spPr>
        <p:txBody>
          <a:bodyPr wrap="square" rtlCol="0">
            <a:spAutoFit/>
          </a:bodyPr>
          <a:lstStyle/>
          <a:p>
            <a:r>
              <a:rPr kumimoji="1" lang="ja-JP" altLang="en-US" sz="2400" b="1" dirty="0"/>
              <a:t>つらそうだね。</a:t>
            </a:r>
            <a:endParaRPr kumimoji="1" lang="en-US" altLang="ja-JP" sz="2400" b="1" dirty="0"/>
          </a:p>
          <a:p>
            <a:r>
              <a:rPr kumimoji="1" lang="ja-JP" altLang="en-US" sz="2400" b="1" dirty="0"/>
              <a:t>それじゃ、悲しいよね。</a:t>
            </a:r>
            <a:endParaRPr kumimoji="1" lang="en-US" altLang="ja-JP" sz="2400" b="1" dirty="0"/>
          </a:p>
          <a:p>
            <a:r>
              <a:rPr lang="ja-JP" altLang="en-US" sz="2400" b="1" dirty="0"/>
              <a:t>大変だね。</a:t>
            </a:r>
            <a:endParaRPr lang="en-US" altLang="ja-JP" sz="2400" b="1" dirty="0"/>
          </a:p>
          <a:p>
            <a:r>
              <a:rPr kumimoji="1" lang="ja-JP" altLang="en-US" sz="2400" b="1" dirty="0"/>
              <a:t>とっても落ち込んでいるんだね。</a:t>
            </a:r>
            <a:endParaRPr kumimoji="1" lang="en-US" altLang="ja-JP" sz="2400" b="1" dirty="0"/>
          </a:p>
          <a:p>
            <a:r>
              <a:rPr kumimoji="1" lang="ja-JP" altLang="en-US" sz="2400" b="1" dirty="0" smtClean="0"/>
              <a:t>何</a:t>
            </a:r>
            <a:r>
              <a:rPr kumimoji="1" lang="ja-JP" altLang="en-US" sz="2400" b="1" dirty="0"/>
              <a:t>か私にできることはある？</a:t>
            </a:r>
            <a:endParaRPr kumimoji="1" lang="en-US" altLang="ja-JP" sz="2400" b="1" dirty="0"/>
          </a:p>
          <a:p>
            <a:r>
              <a:rPr lang="ja-JP" altLang="en-US" sz="2400" b="1" dirty="0"/>
              <a:t>誰かのところに一緒に相談に行こうよ。</a:t>
            </a:r>
            <a:endParaRPr kumimoji="1" lang="ja-JP" altLang="en-US" sz="2400" b="1" dirty="0"/>
          </a:p>
        </p:txBody>
      </p:sp>
    </p:spTree>
    <p:extLst>
      <p:ext uri="{BB962C8B-B14F-4D97-AF65-F5344CB8AC3E}">
        <p14:creationId xmlns:p14="http://schemas.microsoft.com/office/powerpoint/2010/main" val="23653663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925" y="323850"/>
            <a:ext cx="8058150" cy="6210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テキスト ボックス 1"/>
          <p:cNvSpPr txBox="1"/>
          <p:nvPr/>
        </p:nvSpPr>
        <p:spPr>
          <a:xfrm>
            <a:off x="6606750" y="5887819"/>
            <a:ext cx="2520280" cy="646331"/>
          </a:xfrm>
          <a:prstGeom prst="rect">
            <a:avLst/>
          </a:prstGeom>
          <a:noFill/>
        </p:spPr>
        <p:txBody>
          <a:bodyPr wrap="square" rtlCol="0">
            <a:spAutoFit/>
          </a:bodyPr>
          <a:lstStyle/>
          <a:p>
            <a:r>
              <a:rPr kumimoji="1" lang="ja-JP" altLang="en-US" sz="3600" b="1" dirty="0"/>
              <a:t>２分間</a:t>
            </a:r>
          </a:p>
        </p:txBody>
      </p:sp>
    </p:spTree>
    <p:extLst>
      <p:ext uri="{BB962C8B-B14F-4D97-AF65-F5344CB8AC3E}">
        <p14:creationId xmlns:p14="http://schemas.microsoft.com/office/powerpoint/2010/main" val="42184940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1398</Words>
  <Application>Microsoft Office PowerPoint</Application>
  <PresentationFormat>画面に合わせる (4:3)</PresentationFormat>
  <Paragraphs>157</Paragraphs>
  <Slides>10</Slides>
  <Notes>10</Notes>
  <HiddenSlides>1</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10</vt:i4>
      </vt:variant>
    </vt:vector>
  </HeadingPairs>
  <TitlesOfParts>
    <vt:vector size="16" baseType="lpstr">
      <vt:lpstr>ＤＦ特太ゴシック体</vt:lpstr>
      <vt:lpstr>ＭＳ Ｐゴシック</vt:lpstr>
      <vt:lpstr>ＭＳ ゴシック</vt:lpstr>
      <vt:lpstr>Arial</vt:lpstr>
      <vt:lpstr>Calibri</vt:lpstr>
      <vt:lpstr>Office ​​テーマ</vt:lpstr>
      <vt:lpstr>自殺予防教育校内研修③ ～授業展開例２「いのちの危機を支え合うために」～</vt:lpstr>
      <vt:lpstr>本研修のゴール</vt:lpstr>
      <vt:lpstr>授業展開例２ 　いのちの危機を支え合うために</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2022-07-12T01:33:34Z</dcterms:created>
  <dcterms:modified xsi:type="dcterms:W3CDTF">2022-07-12T01:33:45Z</dcterms:modified>
</cp:coreProperties>
</file>